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11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2873880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 sz="83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300">
                <a:solidFill>
                  <a:srgbClr val="FFFFFF"/>
                </a:solidFill>
              </a:rPr>
              <a:t>betgram</a:t>
            </a:r>
          </a:p>
        </p:txBody>
      </p:sp>
      <p:pic>
        <p:nvPicPr>
          <p:cNvPr id="33" name="drawing_burn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2309" y="3616325"/>
            <a:ext cx="1280182" cy="1244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4939" y="1014366"/>
            <a:ext cx="4634922" cy="7724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62078" y="2520949"/>
            <a:ext cx="10880644" cy="471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betgram analyses a huge amount of soccer related information in a clever way. 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betgram uses past and present information to predict soccer matches.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So with the betgram-summary a bettor wins accuracy and let’s face it: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4002338" y="6897550"/>
            <a:ext cx="5000124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MONEY</a:t>
            </a:r>
            <a:r>
              <a: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and tranquility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52500" y="1152604"/>
            <a:ext cx="11099800" cy="2159001"/>
          </a:xfrm>
          <a:prstGeom prst="rect">
            <a:avLst/>
          </a:prstGeom>
        </p:spPr>
        <p:txBody>
          <a:bodyPr/>
          <a:lstStyle>
            <a:lvl1pPr algn="l">
              <a:defRPr sz="5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FFF"/>
                </a:solidFill>
              </a:rPr>
              <a:t>Why to trust</a:t>
            </a:r>
          </a:p>
        </p:txBody>
      </p:sp>
      <p:sp>
        <p:nvSpPr>
          <p:cNvPr id="123" name="Shape 123"/>
          <p:cNvSpPr/>
          <p:nvPr/>
        </p:nvSpPr>
        <p:spPr>
          <a:xfrm>
            <a:off x="1074844" y="3226677"/>
            <a:ext cx="5053820" cy="5525354"/>
          </a:xfrm>
          <a:prstGeom prst="rect">
            <a:avLst/>
          </a:prstGeom>
          <a:solidFill/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24" name="Shape 124"/>
          <p:cNvSpPr/>
          <p:nvPr/>
        </p:nvSpPr>
        <p:spPr>
          <a:xfrm>
            <a:off x="6719397" y="3226677"/>
            <a:ext cx="5053821" cy="5525354"/>
          </a:xfrm>
          <a:prstGeom prst="rect">
            <a:avLst/>
          </a:prstGeom>
          <a:solidFill/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25" name="Shape 125"/>
          <p:cNvSpPr/>
          <p:nvPr/>
        </p:nvSpPr>
        <p:spPr>
          <a:xfrm>
            <a:off x="1698084" y="3437799"/>
            <a:ext cx="38073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Competitive landscape</a:t>
            </a:r>
          </a:p>
        </p:txBody>
      </p:sp>
      <p:sp>
        <p:nvSpPr>
          <p:cNvPr id="126" name="Shape 126"/>
          <p:cNvSpPr/>
          <p:nvPr/>
        </p:nvSpPr>
        <p:spPr>
          <a:xfrm>
            <a:off x="7254707" y="3437799"/>
            <a:ext cx="398320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Theoretical background</a:t>
            </a:r>
          </a:p>
        </p:txBody>
      </p:sp>
      <p:pic>
        <p:nvPicPr>
          <p:cNvPr id="12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4635" y="4317240"/>
            <a:ext cx="751909" cy="1119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8614" y="4576070"/>
            <a:ext cx="1163062" cy="6014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9725" y="5373428"/>
            <a:ext cx="1620851" cy="73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71528" y="6441995"/>
            <a:ext cx="1398123" cy="346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21264" y="6460719"/>
            <a:ext cx="1670396" cy="308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21231" y="5741728"/>
            <a:ext cx="3161046" cy="495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185303" y="4317240"/>
            <a:ext cx="1142318" cy="1142319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8222995" y="7916280"/>
            <a:ext cx="240046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Billy Walters</a:t>
            </a:r>
          </a:p>
        </p:txBody>
      </p:sp>
      <p:pic>
        <p:nvPicPr>
          <p:cNvPr id="135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411109" y="7055485"/>
            <a:ext cx="1670397" cy="574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 defTabSz="525779">
              <a:defRPr sz="6929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29">
                <a:solidFill>
                  <a:srgbClr val="FFFFFF"/>
                </a:solidFill>
              </a:rPr>
              <a:t>Let’s see it</a:t>
            </a:r>
            <a:endParaRPr sz="6929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952500" y="1152604"/>
            <a:ext cx="6006101" cy="2059351"/>
          </a:xfrm>
          <a:prstGeom prst="rect">
            <a:avLst/>
          </a:prstGeom>
        </p:spPr>
        <p:txBody>
          <a:bodyPr/>
          <a:lstStyle>
            <a:lvl1pPr algn="l">
              <a:defRPr sz="5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FFF"/>
                </a:solidFill>
              </a:rPr>
              <a:t>Business Model</a:t>
            </a:r>
          </a:p>
        </p:txBody>
      </p:sp>
      <p:sp>
        <p:nvSpPr>
          <p:cNvPr id="140" name="Shape 140"/>
          <p:cNvSpPr/>
          <p:nvPr/>
        </p:nvSpPr>
        <p:spPr>
          <a:xfrm>
            <a:off x="1617141" y="3443040"/>
            <a:ext cx="4676819" cy="5125926"/>
          </a:xfrm>
          <a:prstGeom prst="rect">
            <a:avLst/>
          </a:prstGeom>
          <a:solidFill/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41" name="Shape 141"/>
          <p:cNvSpPr/>
          <p:nvPr/>
        </p:nvSpPr>
        <p:spPr>
          <a:xfrm>
            <a:off x="7148247" y="3443040"/>
            <a:ext cx="4676819" cy="5125926"/>
          </a:xfrm>
          <a:prstGeom prst="rect">
            <a:avLst/>
          </a:prstGeom>
          <a:solidFill/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42" name="Shape 142"/>
          <p:cNvSpPr/>
          <p:nvPr/>
        </p:nvSpPr>
        <p:spPr>
          <a:xfrm>
            <a:off x="1881435" y="5129703"/>
            <a:ext cx="4148231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21105" indent="-421105" algn="just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Basic free features</a:t>
            </a:r>
            <a:endParaRPr sz="23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421105" indent="-421105" algn="just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betgram-summary with analysis and results</a:t>
            </a:r>
            <a:endParaRPr sz="23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421105" indent="-421105" algn="just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Prediction of soccer match</a:t>
            </a:r>
          </a:p>
        </p:txBody>
      </p:sp>
      <p:sp>
        <p:nvSpPr>
          <p:cNvPr id="143" name="Shape 143"/>
          <p:cNvSpPr/>
          <p:nvPr/>
        </p:nvSpPr>
        <p:spPr>
          <a:xfrm>
            <a:off x="7412541" y="4634403"/>
            <a:ext cx="4148231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b="1" sz="23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421105" indent="-421105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Basic free features</a:t>
            </a:r>
            <a:endParaRPr sz="23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421105" indent="-421105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betgram-summary with analysis and results</a:t>
            </a:r>
            <a:endParaRPr sz="23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421105" indent="-421105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Prediction of soccer match</a:t>
            </a:r>
            <a:endParaRPr sz="23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421105" indent="-421105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Most favorable bookies</a:t>
            </a:r>
          </a:p>
        </p:txBody>
      </p:sp>
      <p:sp>
        <p:nvSpPr>
          <p:cNvPr id="144" name="Shape 144"/>
          <p:cNvSpPr/>
          <p:nvPr/>
        </p:nvSpPr>
        <p:spPr>
          <a:xfrm>
            <a:off x="2675033" y="3869136"/>
            <a:ext cx="2561035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$99/month</a:t>
            </a:r>
            <a:endParaRPr b="1" sz="3200">
              <a:solidFill>
                <a:srgbClr val="FFFFFF"/>
              </a:solidFill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961465" y="3869136"/>
            <a:ext cx="305038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$999/season</a:t>
            </a:r>
            <a:endParaRPr b="1"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952500" y="1152604"/>
            <a:ext cx="11099800" cy="2159001"/>
          </a:xfrm>
          <a:prstGeom prst="rect">
            <a:avLst/>
          </a:prstGeom>
        </p:spPr>
        <p:txBody>
          <a:bodyPr/>
          <a:lstStyle>
            <a:lvl1pPr algn="l">
              <a:defRPr sz="5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FFF"/>
                </a:solidFill>
              </a:rPr>
              <a:t>We are betgram</a:t>
            </a:r>
          </a:p>
        </p:txBody>
      </p:sp>
      <p:sp>
        <p:nvSpPr>
          <p:cNvPr id="148" name="Shape 148"/>
          <p:cNvSpPr/>
          <p:nvPr/>
        </p:nvSpPr>
        <p:spPr>
          <a:xfrm>
            <a:off x="1017499" y="2682832"/>
            <a:ext cx="230106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2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We can do it!</a:t>
            </a:r>
          </a:p>
        </p:txBody>
      </p:sp>
      <p:pic>
        <p:nvPicPr>
          <p:cNvPr id="14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767" y="5878234"/>
            <a:ext cx="1626003" cy="2499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2037" y="3627252"/>
            <a:ext cx="1584182" cy="2499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5945" y="3352123"/>
            <a:ext cx="1321647" cy="2275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94156" y="6646823"/>
            <a:ext cx="1356539" cy="2275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56691" y="3666173"/>
            <a:ext cx="3771812" cy="1372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56690" y="6242858"/>
            <a:ext cx="3771813" cy="1389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225423" y="7258913"/>
            <a:ext cx="3771813" cy="1229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225423" y="4937613"/>
            <a:ext cx="3771813" cy="11695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646594" y="4035274"/>
            <a:ext cx="3215724" cy="51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198" name="Shape 198"/>
          <p:cNvSpPr/>
          <p:nvPr/>
        </p:nvSpPr>
        <p:spPr>
          <a:xfrm>
            <a:off x="4552633" y="4374644"/>
            <a:ext cx="1438880" cy="158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160" name="Shape 160"/>
          <p:cNvSpPr/>
          <p:nvPr/>
        </p:nvSpPr>
        <p:spPr>
          <a:xfrm flipV="1">
            <a:off x="6267484" y="4338169"/>
            <a:ext cx="1" cy="217717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61" name="Shape 161"/>
          <p:cNvSpPr/>
          <p:nvPr/>
        </p:nvSpPr>
        <p:spPr>
          <a:xfrm flipV="1">
            <a:off x="6269325" y="6114513"/>
            <a:ext cx="1" cy="96485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62" name="Shape 162"/>
          <p:cNvSpPr/>
          <p:nvPr/>
        </p:nvSpPr>
        <p:spPr>
          <a:xfrm flipV="1">
            <a:off x="9044796" y="3403595"/>
            <a:ext cx="1" cy="41247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63" name="Shape 163"/>
          <p:cNvSpPr/>
          <p:nvPr/>
        </p:nvSpPr>
        <p:spPr>
          <a:xfrm flipV="1">
            <a:off x="9038556" y="4284433"/>
            <a:ext cx="1" cy="41247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64" name="Shape 164"/>
          <p:cNvSpPr/>
          <p:nvPr>
            <p:ph type="title"/>
          </p:nvPr>
        </p:nvSpPr>
        <p:spPr>
          <a:xfrm>
            <a:off x="952500" y="1152604"/>
            <a:ext cx="6006101" cy="2059351"/>
          </a:xfrm>
          <a:prstGeom prst="rect">
            <a:avLst/>
          </a:prstGeom>
        </p:spPr>
        <p:txBody>
          <a:bodyPr/>
          <a:lstStyle>
            <a:lvl1pPr algn="l">
              <a:defRPr sz="5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FFF"/>
                </a:solidFill>
              </a:rPr>
              <a:t>Technicalities</a:t>
            </a:r>
          </a:p>
        </p:txBody>
      </p:sp>
      <p:pic>
        <p:nvPicPr>
          <p:cNvPr id="1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2176" y="6167784"/>
            <a:ext cx="510218" cy="41247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2534183" y="4477498"/>
            <a:ext cx="1217629" cy="1531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2058" y="14627"/>
                  <a:pt x="4858" y="7427"/>
                  <a:pt x="0" y="0"/>
                </a:cubicBezTo>
              </a:path>
            </a:pathLst>
          </a:cu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200" name="Shape 200"/>
          <p:cNvSpPr/>
          <p:nvPr/>
        </p:nvSpPr>
        <p:spPr>
          <a:xfrm>
            <a:off x="2645840" y="4259903"/>
            <a:ext cx="1353831" cy="1700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6450" y="13072"/>
                  <a:pt x="9250" y="5872"/>
                  <a:pt x="0" y="0"/>
                </a:cubicBezTo>
              </a:path>
            </a:pathLst>
          </a:cu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pic>
        <p:nvPicPr>
          <p:cNvPr id="16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9471" y="3547910"/>
            <a:ext cx="629252" cy="964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drawing_burned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21155" y="3678737"/>
            <a:ext cx="850948" cy="82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10300212" y="1597104"/>
            <a:ext cx="1270001" cy="1270001"/>
          </a:xfrm>
          <a:prstGeom prst="rect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71" name="Shape 171"/>
          <p:cNvSpPr/>
          <p:nvPr/>
        </p:nvSpPr>
        <p:spPr>
          <a:xfrm>
            <a:off x="10300212" y="3395312"/>
            <a:ext cx="1270001" cy="1270001"/>
          </a:xfrm>
          <a:prstGeom prst="rect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72" name="Shape 172"/>
          <p:cNvSpPr/>
          <p:nvPr/>
        </p:nvSpPr>
        <p:spPr>
          <a:xfrm>
            <a:off x="10300212" y="5193520"/>
            <a:ext cx="1270001" cy="1270001"/>
          </a:xfrm>
          <a:prstGeom prst="rect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173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54217" y="1749678"/>
            <a:ext cx="961989" cy="964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452786" y="3557320"/>
            <a:ext cx="964852" cy="964853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3555045" y="8471027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89C2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89C2D"/>
                </a:solidFill>
              </a:rPr>
              <a:t>No legal requirements</a:t>
            </a:r>
          </a:p>
        </p:txBody>
      </p:sp>
      <p:pic>
        <p:nvPicPr>
          <p:cNvPr id="176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454217" y="5414865"/>
            <a:ext cx="961989" cy="827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929992" y="5747633"/>
            <a:ext cx="678666" cy="678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42910" y="5923765"/>
            <a:ext cx="510219" cy="900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asted-image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951608" y="7263157"/>
            <a:ext cx="622301" cy="62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asted-image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873107" y="7263157"/>
            <a:ext cx="622301" cy="62230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4752564" y="7046414"/>
            <a:ext cx="3033522" cy="1055786"/>
          </a:xfrm>
          <a:prstGeom prst="rect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182" name="pasted-image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794606" y="7180240"/>
            <a:ext cx="788135" cy="788135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9043545" y="2091475"/>
            <a:ext cx="1243968" cy="1040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0" fill="norm" stroke="1" extrusionOk="0">
                <a:moveTo>
                  <a:pt x="0" y="21250"/>
                </a:moveTo>
                <a:cubicBezTo>
                  <a:pt x="4190" y="6729"/>
                  <a:pt x="11390" y="-350"/>
                  <a:pt x="21600" y="14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184" name="Shape 184"/>
          <p:cNvSpPr/>
          <p:nvPr/>
        </p:nvSpPr>
        <p:spPr>
          <a:xfrm>
            <a:off x="9324530" y="4038594"/>
            <a:ext cx="96198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202" name="Shape 202"/>
          <p:cNvSpPr/>
          <p:nvPr/>
        </p:nvSpPr>
        <p:spPr>
          <a:xfrm>
            <a:off x="9045113" y="5227587"/>
            <a:ext cx="1242400" cy="857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52" fill="norm" stroke="1" extrusionOk="0">
                <a:moveTo>
                  <a:pt x="21600" y="19747"/>
                </a:moveTo>
                <a:cubicBezTo>
                  <a:pt x="12405" y="21600"/>
                  <a:pt x="5205" y="15018"/>
                  <a:pt x="0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 lvl="0"/>
          </a:p>
        </p:txBody>
      </p:sp>
      <p:pic>
        <p:nvPicPr>
          <p:cNvPr id="186" name="pasted-image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915856" y="4072226"/>
            <a:ext cx="652888" cy="652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asted-image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623577" y="4072226"/>
            <a:ext cx="652889" cy="65288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6480395" y="2989554"/>
            <a:ext cx="2563151" cy="804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683" fill="norm" stroke="1" extrusionOk="0">
                <a:moveTo>
                  <a:pt x="0" y="17683"/>
                </a:moveTo>
                <a:cubicBezTo>
                  <a:pt x="5632" y="934"/>
                  <a:pt x="12832" y="-3917"/>
                  <a:pt x="21600" y="3131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204" name="Shape 204"/>
          <p:cNvSpPr/>
          <p:nvPr/>
        </p:nvSpPr>
        <p:spPr>
          <a:xfrm>
            <a:off x="6632792" y="4040713"/>
            <a:ext cx="2191981" cy="44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205" name="Shape 205"/>
          <p:cNvSpPr/>
          <p:nvPr/>
        </p:nvSpPr>
        <p:spPr>
          <a:xfrm>
            <a:off x="6511769" y="4367434"/>
            <a:ext cx="2221725" cy="759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70" fill="norm" stroke="1" extrusionOk="0">
                <a:moveTo>
                  <a:pt x="0" y="0"/>
                </a:moveTo>
                <a:cubicBezTo>
                  <a:pt x="7205" y="16651"/>
                  <a:pt x="14405" y="21600"/>
                  <a:pt x="21600" y="14847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 lvl="0"/>
          </a:p>
        </p:txBody>
      </p:sp>
      <p:pic>
        <p:nvPicPr>
          <p:cNvPr id="191" name="pasted-imag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381103" y="3680321"/>
            <a:ext cx="964852" cy="9648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asted-imag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554087" y="2645415"/>
            <a:ext cx="964853" cy="964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asted-imag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554087" y="3552839"/>
            <a:ext cx="964853" cy="964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554087" y="4466923"/>
            <a:ext cx="964853" cy="964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411301" y="6601035"/>
            <a:ext cx="853635" cy="85363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3764511" y="5973064"/>
            <a:ext cx="825548" cy="801911"/>
          </a:xfrm>
          <a:prstGeom prst="rect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952500" y="1152604"/>
            <a:ext cx="11099800" cy="2159001"/>
          </a:xfrm>
          <a:prstGeom prst="rect">
            <a:avLst/>
          </a:prstGeom>
        </p:spPr>
        <p:txBody>
          <a:bodyPr/>
          <a:lstStyle>
            <a:lvl1pPr algn="l">
              <a:defRPr sz="5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FFF"/>
                </a:solidFill>
              </a:rPr>
              <a:t>Milestones</a:t>
            </a:r>
          </a:p>
        </p:txBody>
      </p:sp>
      <p:sp>
        <p:nvSpPr>
          <p:cNvPr id="208" name="Shape 208"/>
          <p:cNvSpPr/>
          <p:nvPr/>
        </p:nvSpPr>
        <p:spPr>
          <a:xfrm>
            <a:off x="1215649" y="2915515"/>
            <a:ext cx="10099239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350921" indent="-350921" algn="just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Launch web-app with free information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1" algn="just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00">
                <a:solidFill>
                  <a:srgbClr val="39B237"/>
                </a:solidFill>
                <a:latin typeface="Menlo"/>
                <a:ea typeface="Menlo"/>
                <a:cs typeface="Menlo"/>
                <a:sym typeface="Menlo"/>
              </a:rPr>
              <a:t>October 10 2015</a:t>
            </a:r>
            <a:endParaRPr sz="1600">
              <a:solidFill>
                <a:srgbClr val="39B237"/>
              </a:solidFill>
              <a:latin typeface="Menlo"/>
              <a:ea typeface="Menlo"/>
              <a:cs typeface="Menlo"/>
              <a:sym typeface="Menlo"/>
            </a:endParaRPr>
          </a:p>
          <a:p>
            <a:pPr lvl="1" algn="just">
              <a:defRPr sz="1800">
                <a:solidFill>
                  <a:srgbClr val="000000"/>
                </a:solidFill>
              </a:defRPr>
            </a:pPr>
            <a:endParaRPr sz="12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350921" indent="-350921" algn="just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Develop open tweet-factory API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1" algn="just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00">
                <a:solidFill>
                  <a:srgbClr val="39B237"/>
                </a:solidFill>
                <a:latin typeface="Menlo"/>
                <a:ea typeface="Menlo"/>
                <a:cs typeface="Menlo"/>
                <a:sym typeface="Menlo"/>
              </a:rPr>
              <a:t>October 10 2015</a:t>
            </a:r>
            <a:endParaRPr sz="1600">
              <a:solidFill>
                <a:srgbClr val="39B237"/>
              </a:solidFill>
              <a:latin typeface="Menlo"/>
              <a:ea typeface="Menlo"/>
              <a:cs typeface="Menlo"/>
              <a:sym typeface="Menlo"/>
            </a:endParaRPr>
          </a:p>
          <a:p>
            <a:pPr lvl="1" algn="just">
              <a:defRPr sz="1800">
                <a:solidFill>
                  <a:srgbClr val="000000"/>
                </a:solidFill>
              </a:defRPr>
            </a:pPr>
            <a:endParaRPr sz="1200">
              <a:solidFill>
                <a:srgbClr val="39B237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350921" indent="-350921" algn="just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Implement first version of betgram-engine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1" algn="just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00">
                <a:solidFill>
                  <a:srgbClr val="39B237"/>
                </a:solidFill>
                <a:latin typeface="Menlo"/>
                <a:ea typeface="Menlo"/>
                <a:cs typeface="Menlo"/>
                <a:sym typeface="Menlo"/>
              </a:rPr>
              <a:t>October 15 2015</a:t>
            </a:r>
            <a:endParaRPr sz="1600">
              <a:solidFill>
                <a:srgbClr val="39B237"/>
              </a:solidFill>
              <a:latin typeface="Menlo"/>
              <a:ea typeface="Menlo"/>
              <a:cs typeface="Menlo"/>
              <a:sym typeface="Menlo"/>
            </a:endParaRPr>
          </a:p>
          <a:p>
            <a:pPr lvl="1" algn="just">
              <a:defRPr sz="1800">
                <a:solidFill>
                  <a:srgbClr val="000000"/>
                </a:solidFill>
              </a:defRPr>
            </a:pPr>
            <a:endParaRPr sz="12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350921" indent="-350921" algn="just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Develop back-end for the web-app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1" algn="just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00">
                <a:solidFill>
                  <a:srgbClr val="39B237"/>
                </a:solidFill>
                <a:latin typeface="Menlo"/>
                <a:ea typeface="Menlo"/>
                <a:cs typeface="Menlo"/>
                <a:sym typeface="Menlo"/>
              </a:rPr>
              <a:t>October 17 2015</a:t>
            </a:r>
            <a:endParaRPr sz="1600">
              <a:solidFill>
                <a:srgbClr val="39B237"/>
              </a:solidFill>
              <a:latin typeface="Menlo"/>
              <a:ea typeface="Menlo"/>
              <a:cs typeface="Menlo"/>
              <a:sym typeface="Menlo"/>
            </a:endParaRPr>
          </a:p>
          <a:p>
            <a:pPr lvl="1" algn="just">
              <a:defRPr sz="1800">
                <a:solidFill>
                  <a:srgbClr val="000000"/>
                </a:solidFill>
              </a:defRPr>
            </a:pPr>
            <a:endParaRPr sz="1200">
              <a:solidFill>
                <a:srgbClr val="39B237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350921" indent="-350921" algn="just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Develop front-end for premium accounts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1" algn="just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00">
                <a:solidFill>
                  <a:srgbClr val="39B237"/>
                </a:solidFill>
                <a:latin typeface="Menlo"/>
                <a:ea typeface="Menlo"/>
                <a:cs typeface="Menlo"/>
                <a:sym typeface="Menlo"/>
              </a:rPr>
              <a:t>October 20 2015</a:t>
            </a:r>
            <a:endParaRPr sz="1600">
              <a:solidFill>
                <a:srgbClr val="39B237"/>
              </a:solidFill>
              <a:latin typeface="Menlo"/>
              <a:ea typeface="Menlo"/>
              <a:cs typeface="Menlo"/>
              <a:sym typeface="Menlo"/>
            </a:endParaRPr>
          </a:p>
          <a:p>
            <a:pPr lvl="1" algn="just">
              <a:defRPr sz="1800">
                <a:solidFill>
                  <a:srgbClr val="000000"/>
                </a:solidFill>
              </a:defRPr>
            </a:pPr>
            <a:endParaRPr sz="12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350921" indent="-350921" algn="just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Improve betgram-engine accuracy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1" algn="just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00">
                <a:solidFill>
                  <a:srgbClr val="39B237"/>
                </a:solidFill>
                <a:latin typeface="Menlo"/>
                <a:ea typeface="Menlo"/>
                <a:cs typeface="Menlo"/>
                <a:sym typeface="Menlo"/>
              </a:rPr>
              <a:t>October 25 2015 - November 03 2015</a:t>
            </a:r>
            <a:endParaRPr sz="1600">
              <a:solidFill>
                <a:srgbClr val="39B237"/>
              </a:solidFill>
              <a:latin typeface="Menlo"/>
              <a:ea typeface="Menlo"/>
              <a:cs typeface="Menlo"/>
              <a:sym typeface="Menlo"/>
            </a:endParaRPr>
          </a:p>
          <a:p>
            <a:pPr lvl="1" algn="just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39B237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350921" indent="-350921" algn="just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Launch betgram.io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1" algn="just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00">
                <a:solidFill>
                  <a:srgbClr val="39B237"/>
                </a:solidFill>
                <a:latin typeface="Menlo"/>
                <a:ea typeface="Menlo"/>
                <a:cs typeface="Menlo"/>
                <a:sym typeface="Menlo"/>
              </a:rPr>
              <a:t>November 05 2015</a:t>
            </a:r>
            <a:endParaRPr sz="16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6765257" y="1076428"/>
            <a:ext cx="519659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17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FFFFFF"/>
                </a:solidFill>
              </a:rPr>
              <a:t>Besides product updates, optimisations, and minor bug fixing, here are some thing we’re focused on…</a:t>
            </a:r>
          </a:p>
        </p:txBody>
      </p:sp>
      <p:sp>
        <p:nvSpPr>
          <p:cNvPr id="210" name="Shape 210"/>
          <p:cNvSpPr/>
          <p:nvPr/>
        </p:nvSpPr>
        <p:spPr>
          <a:xfrm>
            <a:off x="6603755" y="873228"/>
            <a:ext cx="5519602" cy="1270001"/>
          </a:xfrm>
          <a:prstGeom prst="rect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952500" y="1152604"/>
            <a:ext cx="11099800" cy="2159001"/>
          </a:xfrm>
          <a:prstGeom prst="rect">
            <a:avLst/>
          </a:prstGeom>
        </p:spPr>
        <p:txBody>
          <a:bodyPr/>
          <a:lstStyle>
            <a:lvl1pPr algn="l">
              <a:defRPr sz="5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952500" y="3416555"/>
            <a:ext cx="11099800" cy="3819094"/>
          </a:xfrm>
          <a:prstGeom prst="rect">
            <a:avLst/>
          </a:prstGeom>
        </p:spPr>
        <p:txBody>
          <a:bodyPr/>
          <a:lstStyle/>
          <a:p>
            <a:pPr lvl="0" marL="337820" indent="-337820" algn="just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736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Sport gamblers and bettors uses simple </a:t>
            </a:r>
            <a:r>
              <a:rPr sz="2736" u="sng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knowledge</a:t>
            </a:r>
            <a:r>
              <a:rPr sz="2736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and </a:t>
            </a:r>
            <a:r>
              <a:rPr sz="2736" u="sng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intuition</a:t>
            </a:r>
            <a:r>
              <a:rPr sz="2736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for betting.</a:t>
            </a:r>
            <a:endParaRPr sz="2736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337820" indent="-337820" algn="just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736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Those bets have a high degree of </a:t>
            </a:r>
            <a:r>
              <a:rPr sz="2736" u="sng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uncertainty</a:t>
            </a:r>
            <a:r>
              <a:rPr sz="2736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and uncertainty means risk of </a:t>
            </a:r>
            <a:r>
              <a:rPr sz="2736" u="sng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money</a:t>
            </a:r>
            <a:r>
              <a:rPr sz="2736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losses.</a:t>
            </a:r>
            <a:endParaRPr sz="2736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337820" indent="-337820" algn="just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736" u="sng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Bettors</a:t>
            </a:r>
            <a:r>
              <a:rPr sz="2736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don’t know new ways to improve their bets that help them to decrease the </a:t>
            </a:r>
            <a:r>
              <a:rPr sz="2736" u="sng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risk</a:t>
            </a:r>
            <a:r>
              <a:rPr sz="2736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of money losses</a:t>
            </a:r>
          </a:p>
        </p:txBody>
      </p:sp>
    </p:spTree>
  </p:cSld>
  <p:clrMapOvr>
    <a:masterClrMapping/>
  </p:clrMapOvr>
  <p:transition spd="slow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952500" y="4175106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38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Bettors need help!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952500" y="1853712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38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Bettors need help!</a:t>
            </a:r>
          </a:p>
        </p:txBody>
      </p:sp>
      <p:sp>
        <p:nvSpPr>
          <p:cNvPr id="41" name="Shape 41"/>
          <p:cNvSpPr/>
          <p:nvPr/>
        </p:nvSpPr>
        <p:spPr>
          <a:xfrm>
            <a:off x="952500" y="37973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59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FFFFFF"/>
                </a:solidFill>
              </a:rPr>
              <a:t>Bettors need betgram</a:t>
            </a:r>
          </a:p>
        </p:txBody>
      </p:sp>
    </p:spTree>
  </p:cSld>
  <p:clrMapOvr>
    <a:masterClrMapping/>
  </p:clrMapOvr>
  <p:transition spd="fast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952500" y="1853712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38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Bettors need help!</a:t>
            </a:r>
          </a:p>
        </p:txBody>
      </p:sp>
      <p:sp>
        <p:nvSpPr>
          <p:cNvPr id="44" name="Shape 44"/>
          <p:cNvSpPr/>
          <p:nvPr/>
        </p:nvSpPr>
        <p:spPr>
          <a:xfrm>
            <a:off x="952500" y="37973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59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FFFFFF"/>
                </a:solidFill>
              </a:rPr>
              <a:t>Bettors need betgram</a:t>
            </a:r>
          </a:p>
        </p:txBody>
      </p:sp>
      <p:sp>
        <p:nvSpPr>
          <p:cNvPr id="45" name="Shape 45"/>
          <p:cNvSpPr/>
          <p:nvPr/>
        </p:nvSpPr>
        <p:spPr>
          <a:xfrm>
            <a:off x="952500" y="6108407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38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betgram does what bettors need, bets with less uncertainty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7762064" y="2596336"/>
            <a:ext cx="4637816" cy="2335596"/>
          </a:xfrm>
          <a:prstGeom prst="roundRect">
            <a:avLst>
              <a:gd name="adj" fmla="val 8156"/>
            </a:avLst>
          </a:prstGeom>
          <a:solidFill/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4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2639" y="2526515"/>
            <a:ext cx="2007213" cy="2027285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title"/>
          </p:nvPr>
        </p:nvSpPr>
        <p:spPr>
          <a:xfrm>
            <a:off x="952500" y="1152604"/>
            <a:ext cx="11099800" cy="2159001"/>
          </a:xfrm>
          <a:prstGeom prst="rect">
            <a:avLst/>
          </a:prstGeom>
        </p:spPr>
        <p:txBody>
          <a:bodyPr/>
          <a:lstStyle>
            <a:lvl1pPr algn="l">
              <a:defRPr sz="5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FFF"/>
                </a:solidFill>
              </a:rPr>
              <a:t>Market</a:t>
            </a:r>
          </a:p>
        </p:txBody>
      </p:sp>
      <p:sp>
        <p:nvSpPr>
          <p:cNvPr id="50" name="Shape 50"/>
          <p:cNvSpPr/>
          <p:nvPr/>
        </p:nvSpPr>
        <p:spPr>
          <a:xfrm>
            <a:off x="800270" y="2934153"/>
            <a:ext cx="3809903" cy="3748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795E9"/>
          </a:solidFill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5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21725" y="2775381"/>
            <a:ext cx="822052" cy="1011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0825" y="2775381"/>
            <a:ext cx="1008755" cy="1011757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4297036" y="4328762"/>
            <a:ext cx="2100693" cy="2069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795E9"/>
          </a:solidFill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FFFFFF"/>
                </a:solidFill>
              </a:rPr>
              <a:t>76% competitors accuracy</a:t>
            </a:r>
          </a:p>
        </p:txBody>
      </p:sp>
      <p:pic>
        <p:nvPicPr>
          <p:cNvPr id="54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5572" y="5708363"/>
            <a:ext cx="2457714" cy="3245922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5009569" y="7013823"/>
            <a:ext cx="158971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8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GDP: $ 350 billion</a:t>
            </a:r>
          </a:p>
        </p:txBody>
      </p:sp>
      <p:pic>
        <p:nvPicPr>
          <p:cNvPr id="56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24300" y="2953181"/>
            <a:ext cx="716044" cy="101175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2302331" y="5494197"/>
            <a:ext cx="2660274" cy="2639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795E9"/>
          </a:solidFill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FFFFFF"/>
                </a:solidFill>
              </a:rPr>
              <a:t>3.5 Billion soccer fans</a:t>
            </a:r>
          </a:p>
        </p:txBody>
      </p:sp>
      <p:sp>
        <p:nvSpPr>
          <p:cNvPr id="58" name="Shape 58"/>
          <p:cNvSpPr/>
          <p:nvPr/>
        </p:nvSpPr>
        <p:spPr>
          <a:xfrm>
            <a:off x="7739207" y="4190596"/>
            <a:ext cx="445947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FFFFFF"/>
                </a:solidFill>
              </a:rPr>
              <a:t>More than 750 Million twitter followers </a:t>
            </a:r>
          </a:p>
        </p:txBody>
      </p:sp>
      <p:sp>
        <p:nvSpPr>
          <p:cNvPr id="59" name="Shape 59"/>
          <p:cNvSpPr/>
          <p:nvPr/>
        </p:nvSpPr>
        <p:spPr>
          <a:xfrm>
            <a:off x="7762064" y="5438703"/>
            <a:ext cx="4637816" cy="2335595"/>
          </a:xfrm>
          <a:prstGeom prst="roundRect">
            <a:avLst>
              <a:gd name="adj" fmla="val 8156"/>
            </a:avLst>
          </a:prstGeom>
          <a:solidFill/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60" name="Shape 60"/>
          <p:cNvSpPr/>
          <p:nvPr/>
        </p:nvSpPr>
        <p:spPr>
          <a:xfrm>
            <a:off x="7851233" y="5715425"/>
            <a:ext cx="44594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FFFFFF"/>
                </a:solidFill>
              </a:rPr>
              <a:t>Online betting is legal in more than 25 countries</a:t>
            </a:r>
          </a:p>
        </p:txBody>
      </p:sp>
      <p:sp>
        <p:nvSpPr>
          <p:cNvPr id="61" name="Shape 61"/>
          <p:cNvSpPr/>
          <p:nvPr/>
        </p:nvSpPr>
        <p:spPr>
          <a:xfrm>
            <a:off x="7851233" y="6435050"/>
            <a:ext cx="445947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FFFFFF"/>
                </a:solidFill>
              </a:rPr>
              <a:t>65% of soccer fans own a smartphone</a:t>
            </a:r>
          </a:p>
        </p:txBody>
      </p:sp>
      <p:sp>
        <p:nvSpPr>
          <p:cNvPr id="62" name="Shape 62"/>
          <p:cNvSpPr/>
          <p:nvPr/>
        </p:nvSpPr>
        <p:spPr>
          <a:xfrm>
            <a:off x="7851233" y="6913374"/>
            <a:ext cx="44594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FFFFFF"/>
                </a:solidFill>
              </a:rPr>
              <a:t>30% of soccer fans are using Twitter actively</a:t>
            </a:r>
          </a:p>
        </p:txBody>
      </p:sp>
      <p:sp>
        <p:nvSpPr>
          <p:cNvPr id="63" name="Shape 63"/>
          <p:cNvSpPr/>
          <p:nvPr/>
        </p:nvSpPr>
        <p:spPr>
          <a:xfrm>
            <a:off x="1069189" y="3963938"/>
            <a:ext cx="3272066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Online sports betting market worth:</a:t>
            </a:r>
            <a:endParaRPr b="1" sz="22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$700 billion per year(*)</a:t>
            </a:r>
          </a:p>
        </p:txBody>
      </p:sp>
      <p:sp>
        <p:nvSpPr>
          <p:cNvPr id="64" name="Shape 64"/>
          <p:cNvSpPr/>
          <p:nvPr/>
        </p:nvSpPr>
        <p:spPr>
          <a:xfrm>
            <a:off x="857230" y="8923940"/>
            <a:ext cx="252280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</a:rPr>
              <a:t>*Legal sport gambling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062485" y="1633351"/>
            <a:ext cx="10879830" cy="1893642"/>
          </a:xfrm>
          <a:prstGeom prst="roundRect">
            <a:avLst>
              <a:gd name="adj" fmla="val 10060"/>
            </a:avLst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67" name="Shape 67"/>
          <p:cNvSpPr/>
          <p:nvPr/>
        </p:nvSpPr>
        <p:spPr>
          <a:xfrm>
            <a:off x="2664280" y="1913421"/>
            <a:ext cx="7676240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betgram</a:t>
            </a: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+ some keys</a:t>
            </a:r>
          </a:p>
        </p:txBody>
      </p:sp>
      <p:pic>
        <p:nvPicPr>
          <p:cNvPr id="6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5497" y="4897974"/>
            <a:ext cx="858263" cy="697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30663" y="4717879"/>
            <a:ext cx="1057952" cy="1057952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1332902" y="4354222"/>
            <a:ext cx="2075293" cy="1785265"/>
          </a:xfrm>
          <a:prstGeom prst="roundRect">
            <a:avLst>
              <a:gd name="adj" fmla="val 10671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7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8203" y="4580104"/>
            <a:ext cx="1333501" cy="1333501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3959535" y="4354222"/>
            <a:ext cx="2075293" cy="1785265"/>
          </a:xfrm>
          <a:prstGeom prst="roundRect">
            <a:avLst>
              <a:gd name="adj" fmla="val 10671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73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71904" y="4486085"/>
            <a:ext cx="1521539" cy="1521539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1114309" y="3984167"/>
            <a:ext cx="5143379" cy="2525376"/>
          </a:xfrm>
          <a:prstGeom prst="roundRect">
            <a:avLst>
              <a:gd name="adj" fmla="val 7543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75" name="Shape 75"/>
          <p:cNvSpPr/>
          <p:nvPr/>
        </p:nvSpPr>
        <p:spPr>
          <a:xfrm>
            <a:off x="6995359" y="4354222"/>
            <a:ext cx="2075293" cy="1785266"/>
          </a:xfrm>
          <a:prstGeom prst="roundRect">
            <a:avLst>
              <a:gd name="adj" fmla="val 10671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76" name="Shape 76"/>
          <p:cNvSpPr/>
          <p:nvPr/>
        </p:nvSpPr>
        <p:spPr>
          <a:xfrm>
            <a:off x="9621993" y="4354222"/>
            <a:ext cx="2075293" cy="1785266"/>
          </a:xfrm>
          <a:prstGeom prst="roundRect">
            <a:avLst>
              <a:gd name="adj" fmla="val 10671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77" name="Shape 77"/>
          <p:cNvSpPr/>
          <p:nvPr/>
        </p:nvSpPr>
        <p:spPr>
          <a:xfrm>
            <a:off x="6776766" y="3984168"/>
            <a:ext cx="5143379" cy="2525375"/>
          </a:xfrm>
          <a:prstGeom prst="roundRect">
            <a:avLst>
              <a:gd name="adj" fmla="val 7543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78" name="Shape 78"/>
          <p:cNvSpPr/>
          <p:nvPr/>
        </p:nvSpPr>
        <p:spPr>
          <a:xfrm>
            <a:off x="1591958" y="7153706"/>
            <a:ext cx="982088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Statistical analysis + </a:t>
            </a:r>
            <a:r>
              <a:rPr sz="2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people’s wisdom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062485" y="1633351"/>
            <a:ext cx="10879830" cy="1893642"/>
          </a:xfrm>
          <a:prstGeom prst="roundRect">
            <a:avLst>
              <a:gd name="adj" fmla="val 10060"/>
            </a:avLst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81" name="Shape 81"/>
          <p:cNvSpPr/>
          <p:nvPr/>
        </p:nvSpPr>
        <p:spPr>
          <a:xfrm>
            <a:off x="2664280" y="1913421"/>
            <a:ext cx="7676240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betgram</a:t>
            </a: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+ some keys</a:t>
            </a:r>
          </a:p>
        </p:txBody>
      </p:sp>
      <p:pic>
        <p:nvPicPr>
          <p:cNvPr id="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5497" y="4897974"/>
            <a:ext cx="858263" cy="697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30663" y="4717879"/>
            <a:ext cx="1057952" cy="1057952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1332902" y="4354222"/>
            <a:ext cx="2075293" cy="1785265"/>
          </a:xfrm>
          <a:prstGeom prst="roundRect">
            <a:avLst>
              <a:gd name="adj" fmla="val 10671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8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8203" y="4580104"/>
            <a:ext cx="1333501" cy="1333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3959535" y="4354222"/>
            <a:ext cx="2075293" cy="1785265"/>
          </a:xfrm>
          <a:prstGeom prst="roundRect">
            <a:avLst>
              <a:gd name="adj" fmla="val 10671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8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71904" y="4486085"/>
            <a:ext cx="1521539" cy="152153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1114309" y="3984167"/>
            <a:ext cx="5143379" cy="2525376"/>
          </a:xfrm>
          <a:prstGeom prst="roundRect">
            <a:avLst>
              <a:gd name="adj" fmla="val 7543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89" name="Shape 89"/>
          <p:cNvSpPr/>
          <p:nvPr/>
        </p:nvSpPr>
        <p:spPr>
          <a:xfrm>
            <a:off x="6995359" y="4354222"/>
            <a:ext cx="2075293" cy="1785266"/>
          </a:xfrm>
          <a:prstGeom prst="roundRect">
            <a:avLst>
              <a:gd name="adj" fmla="val 10671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90" name="Shape 90"/>
          <p:cNvSpPr/>
          <p:nvPr/>
        </p:nvSpPr>
        <p:spPr>
          <a:xfrm>
            <a:off x="9621993" y="4354222"/>
            <a:ext cx="2075293" cy="1785266"/>
          </a:xfrm>
          <a:prstGeom prst="roundRect">
            <a:avLst>
              <a:gd name="adj" fmla="val 10671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91" name="Shape 91"/>
          <p:cNvSpPr/>
          <p:nvPr/>
        </p:nvSpPr>
        <p:spPr>
          <a:xfrm>
            <a:off x="6776766" y="3984168"/>
            <a:ext cx="5143379" cy="2525375"/>
          </a:xfrm>
          <a:prstGeom prst="roundRect">
            <a:avLst>
              <a:gd name="adj" fmla="val 7543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92" name="Shape 92"/>
          <p:cNvSpPr/>
          <p:nvPr/>
        </p:nvSpPr>
        <p:spPr>
          <a:xfrm>
            <a:off x="1591958" y="7153706"/>
            <a:ext cx="982088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Statistical analysis + </a:t>
            </a:r>
            <a:r>
              <a:rPr sz="2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people’s wisdom</a:t>
            </a:r>
          </a:p>
        </p:txBody>
      </p:sp>
      <p:sp>
        <p:nvSpPr>
          <p:cNvPr id="93" name="Shape 93"/>
          <p:cNvSpPr/>
          <p:nvPr/>
        </p:nvSpPr>
        <p:spPr>
          <a:xfrm>
            <a:off x="4431838" y="6785703"/>
            <a:ext cx="87890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308B16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08B16"/>
                </a:solidFill>
              </a:rPr>
              <a:t>PAST</a:t>
            </a:r>
          </a:p>
        </p:txBody>
      </p:sp>
      <p:sp>
        <p:nvSpPr>
          <p:cNvPr id="94" name="Shape 94"/>
          <p:cNvSpPr/>
          <p:nvPr/>
        </p:nvSpPr>
        <p:spPr>
          <a:xfrm>
            <a:off x="2041360" y="7020653"/>
            <a:ext cx="2349576" cy="1"/>
          </a:xfrm>
          <a:prstGeom prst="line">
            <a:avLst/>
          </a:prstGeom>
          <a:ln w="25400">
            <a:solidFill>
              <a:srgbClr val="308B1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95" name="Shape 95"/>
          <p:cNvSpPr/>
          <p:nvPr/>
        </p:nvSpPr>
        <p:spPr>
          <a:xfrm flipV="1">
            <a:off x="5351646" y="7020653"/>
            <a:ext cx="2349576" cy="1"/>
          </a:xfrm>
          <a:prstGeom prst="line">
            <a:avLst/>
          </a:prstGeom>
          <a:ln w="25400">
            <a:solidFill>
              <a:srgbClr val="308B1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62485" y="1633351"/>
            <a:ext cx="10879830" cy="1893642"/>
          </a:xfrm>
          <a:prstGeom prst="roundRect">
            <a:avLst>
              <a:gd name="adj" fmla="val 10060"/>
            </a:avLst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98" name="Shape 98"/>
          <p:cNvSpPr/>
          <p:nvPr/>
        </p:nvSpPr>
        <p:spPr>
          <a:xfrm>
            <a:off x="2664280" y="1913421"/>
            <a:ext cx="7676240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betgram</a:t>
            </a: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+ some keys</a:t>
            </a:r>
          </a:p>
        </p:txBody>
      </p:sp>
      <p:pic>
        <p:nvPicPr>
          <p:cNvPr id="9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5497" y="4897974"/>
            <a:ext cx="858263" cy="697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30663" y="4717879"/>
            <a:ext cx="1057952" cy="105795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1332902" y="4354222"/>
            <a:ext cx="2075293" cy="1785265"/>
          </a:xfrm>
          <a:prstGeom prst="roundRect">
            <a:avLst>
              <a:gd name="adj" fmla="val 10671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10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8203" y="4580104"/>
            <a:ext cx="1333501" cy="133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3959535" y="4354222"/>
            <a:ext cx="2075293" cy="1785265"/>
          </a:xfrm>
          <a:prstGeom prst="roundRect">
            <a:avLst>
              <a:gd name="adj" fmla="val 10671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104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71904" y="4486085"/>
            <a:ext cx="1521539" cy="1521539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1114309" y="3984167"/>
            <a:ext cx="5143379" cy="2525376"/>
          </a:xfrm>
          <a:prstGeom prst="roundRect">
            <a:avLst>
              <a:gd name="adj" fmla="val 7543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06" name="Shape 106"/>
          <p:cNvSpPr/>
          <p:nvPr/>
        </p:nvSpPr>
        <p:spPr>
          <a:xfrm>
            <a:off x="6995359" y="4354222"/>
            <a:ext cx="2075293" cy="1785266"/>
          </a:xfrm>
          <a:prstGeom prst="roundRect">
            <a:avLst>
              <a:gd name="adj" fmla="val 10671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07" name="Shape 107"/>
          <p:cNvSpPr/>
          <p:nvPr/>
        </p:nvSpPr>
        <p:spPr>
          <a:xfrm>
            <a:off x="9621993" y="4354222"/>
            <a:ext cx="2075293" cy="1785266"/>
          </a:xfrm>
          <a:prstGeom prst="roundRect">
            <a:avLst>
              <a:gd name="adj" fmla="val 10671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08" name="Shape 108"/>
          <p:cNvSpPr/>
          <p:nvPr/>
        </p:nvSpPr>
        <p:spPr>
          <a:xfrm>
            <a:off x="6776766" y="3984168"/>
            <a:ext cx="5143379" cy="2525375"/>
          </a:xfrm>
          <a:prstGeom prst="roundRect">
            <a:avLst>
              <a:gd name="adj" fmla="val 7543"/>
            </a:avLst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09" name="Shape 109"/>
          <p:cNvSpPr/>
          <p:nvPr/>
        </p:nvSpPr>
        <p:spPr>
          <a:xfrm>
            <a:off x="1591958" y="7153706"/>
            <a:ext cx="982088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Statistical analysis + </a:t>
            </a:r>
            <a:r>
              <a:rPr sz="2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people’s wisdom</a:t>
            </a:r>
          </a:p>
        </p:txBody>
      </p:sp>
      <p:sp>
        <p:nvSpPr>
          <p:cNvPr id="110" name="Shape 110"/>
          <p:cNvSpPr/>
          <p:nvPr/>
        </p:nvSpPr>
        <p:spPr>
          <a:xfrm>
            <a:off x="4431838" y="6785703"/>
            <a:ext cx="87890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308B16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08B16"/>
                </a:solidFill>
              </a:rPr>
              <a:t>PAST</a:t>
            </a:r>
          </a:p>
        </p:txBody>
      </p:sp>
      <p:sp>
        <p:nvSpPr>
          <p:cNvPr id="111" name="Shape 111"/>
          <p:cNvSpPr/>
          <p:nvPr/>
        </p:nvSpPr>
        <p:spPr>
          <a:xfrm>
            <a:off x="5800255" y="7749058"/>
            <a:ext cx="14523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308B16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08B16"/>
                </a:solidFill>
              </a:rPr>
              <a:t>betgram</a:t>
            </a:r>
          </a:p>
        </p:txBody>
      </p:sp>
      <p:sp>
        <p:nvSpPr>
          <p:cNvPr id="112" name="Shape 112"/>
          <p:cNvSpPr/>
          <p:nvPr/>
        </p:nvSpPr>
        <p:spPr>
          <a:xfrm>
            <a:off x="2041360" y="7020653"/>
            <a:ext cx="2349576" cy="1"/>
          </a:xfrm>
          <a:prstGeom prst="line">
            <a:avLst/>
          </a:prstGeom>
          <a:ln w="25400">
            <a:solidFill>
              <a:srgbClr val="308B1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13" name="Shape 113"/>
          <p:cNvSpPr/>
          <p:nvPr/>
        </p:nvSpPr>
        <p:spPr>
          <a:xfrm flipV="1">
            <a:off x="5351646" y="7020653"/>
            <a:ext cx="2349576" cy="1"/>
          </a:xfrm>
          <a:prstGeom prst="line">
            <a:avLst/>
          </a:prstGeom>
          <a:ln w="25400">
            <a:solidFill>
              <a:srgbClr val="308B1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14" name="Shape 114"/>
          <p:cNvSpPr/>
          <p:nvPr/>
        </p:nvSpPr>
        <p:spPr>
          <a:xfrm>
            <a:off x="2034478" y="7984008"/>
            <a:ext cx="3716707" cy="1"/>
          </a:xfrm>
          <a:prstGeom prst="line">
            <a:avLst/>
          </a:prstGeom>
          <a:ln w="25400">
            <a:solidFill>
              <a:srgbClr val="308B1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15" name="Shape 115"/>
          <p:cNvSpPr/>
          <p:nvPr/>
        </p:nvSpPr>
        <p:spPr>
          <a:xfrm flipV="1">
            <a:off x="7301683" y="7984008"/>
            <a:ext cx="3716707" cy="1"/>
          </a:xfrm>
          <a:prstGeom prst="line">
            <a:avLst/>
          </a:prstGeom>
          <a:ln w="25400">
            <a:solidFill>
              <a:srgbClr val="308B1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