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Helvetica Neue" panose="02010600030101010101"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b5d9f22ad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b5d9f22a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b5d9f22ad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b5d9f22a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b50ea50db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b50ea50db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b50ea50db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7b50ea50db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b50ea50db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7b50ea50db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b5d9f22a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b5d9f22a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7b5d9f22a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7b5d9f22a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b50ea50d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b50ea50d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b5d9f22ad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b5d9f22a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b50ea50db_1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b50ea50db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b50ea50db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7b50ea50db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7b50ea50db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7b50ea50db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b50ea50db_1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b50ea50db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7b5d9f22ad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7b5d9f22a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b5d9f22ad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b5d9f22a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CCE8C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charlietangora/gif-h/blob/master/gif.h"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15462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4800">
                <a:latin typeface="Helvetica Neue"/>
                <a:ea typeface="Helvetica Neue"/>
                <a:cs typeface="Helvetica Neue"/>
                <a:sym typeface="Helvetica Neue"/>
              </a:rPr>
              <a:t>Light-weight Image Encryptor</a:t>
            </a:r>
            <a:endParaRPr sz="4800" dirty="0"/>
          </a:p>
        </p:txBody>
      </p:sp>
      <p:sp>
        <p:nvSpPr>
          <p:cNvPr id="55" name="Google Shape;55;p13"/>
          <p:cNvSpPr txBox="1">
            <a:spLocks noGrp="1"/>
          </p:cNvSpPr>
          <p:nvPr>
            <p:ph type="subTitle" idx="1"/>
          </p:nvPr>
        </p:nvSpPr>
        <p:spPr>
          <a:xfrm>
            <a:off x="311700" y="2571750"/>
            <a:ext cx="8520600" cy="10551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2400" b="1">
                <a:solidFill>
                  <a:schemeClr val="dk1"/>
                </a:solidFill>
                <a:latin typeface="Helvetica Neue"/>
                <a:ea typeface="Helvetica Neue"/>
                <a:cs typeface="Helvetica Neue"/>
                <a:sym typeface="Helvetica Neue"/>
              </a:rPr>
              <a:t>Project Code:</a:t>
            </a:r>
            <a:r>
              <a:rPr lang="en" sz="2400">
                <a:solidFill>
                  <a:schemeClr val="dk1"/>
                </a:solidFill>
                <a:latin typeface="Helvetica Neue"/>
                <a:ea typeface="Helvetica Neue"/>
                <a:cs typeface="Helvetica Neue"/>
                <a:sym typeface="Helvetica Neue"/>
              </a:rPr>
              <a:t> H22</a:t>
            </a:r>
            <a:endParaRPr sz="2400">
              <a:solidFill>
                <a:schemeClr val="dk1"/>
              </a:solidFill>
              <a:latin typeface="Helvetica Neue"/>
              <a:ea typeface="Helvetica Neue"/>
              <a:cs typeface="Helvetica Neue"/>
              <a:sym typeface="Helvetica Neue"/>
            </a:endParaRPr>
          </a:p>
          <a:p>
            <a:pPr marL="0" lvl="0" indent="0" algn="ctr" rtl="0">
              <a:spcBef>
                <a:spcPts val="0"/>
              </a:spcBef>
              <a:spcAft>
                <a:spcPts val="0"/>
              </a:spcAft>
              <a:buNone/>
            </a:pPr>
            <a:endParaRPr/>
          </a:p>
        </p:txBody>
      </p:sp>
      <p:sp>
        <p:nvSpPr>
          <p:cNvPr id="56" name="Google Shape;56;p13"/>
          <p:cNvSpPr txBox="1"/>
          <p:nvPr/>
        </p:nvSpPr>
        <p:spPr>
          <a:xfrm>
            <a:off x="3619783" y="3496800"/>
            <a:ext cx="1904434" cy="1055100"/>
          </a:xfrm>
          <a:prstGeom prst="rect">
            <a:avLst/>
          </a:prstGeom>
          <a:noFill/>
          <a:ln>
            <a:noFill/>
          </a:ln>
        </p:spPr>
        <p:txBody>
          <a:bodyPr spcFirstLastPara="1" wrap="square" lIns="91425" tIns="91425" rIns="91425" bIns="91425" anchor="t" anchorCtr="0">
            <a:noAutofit/>
          </a:bodyPr>
          <a:lstStyle/>
          <a:p>
            <a:pPr algn="ctr">
              <a:lnSpc>
                <a:spcPct val="115000"/>
              </a:lnSpc>
              <a:buClr>
                <a:schemeClr val="dk1"/>
              </a:buClr>
              <a:buSzPts val="1100"/>
            </a:pPr>
            <a:r>
              <a:rPr lang="en-US" sz="1800" dirty="0">
                <a:solidFill>
                  <a:schemeClr val="dk1"/>
                </a:solidFill>
                <a:latin typeface="Helvetica Neue"/>
                <a:ea typeface="Helvetica Neue"/>
                <a:cs typeface="Helvetica Neue"/>
                <a:sym typeface="Helvetica Neue"/>
              </a:rPr>
              <a:t>REN, </a:t>
            </a:r>
            <a:r>
              <a:rPr lang="en-US" altLang="zh-CN" sz="1800" dirty="0">
                <a:solidFill>
                  <a:schemeClr val="dk1"/>
                </a:solidFill>
                <a:latin typeface="Helvetica Neue"/>
                <a:ea typeface="Helvetica Neue"/>
                <a:cs typeface="Helvetica Neue"/>
                <a:sym typeface="Helvetica Neue"/>
              </a:rPr>
              <a:t>Zhengtong</a:t>
            </a:r>
            <a:endParaRPr lang="en" sz="1800" dirty="0">
              <a:solidFill>
                <a:schemeClr val="dk1"/>
              </a:solidFill>
              <a:latin typeface="Helvetica Neue"/>
              <a:ea typeface="Helvetica Neue"/>
              <a:cs typeface="Helvetica Neue"/>
              <a:sym typeface="Helvetica Neue"/>
            </a:endParaRPr>
          </a:p>
          <a:p>
            <a:pPr algn="ctr">
              <a:lnSpc>
                <a:spcPct val="115000"/>
              </a:lnSpc>
              <a:buClr>
                <a:schemeClr val="dk1"/>
              </a:buClr>
              <a:buSzPts val="1100"/>
            </a:pPr>
            <a:r>
              <a:rPr lang="es-ES" sz="1800" dirty="0">
                <a:solidFill>
                  <a:schemeClr val="dk1"/>
                </a:solidFill>
                <a:latin typeface="Helvetica Neue"/>
                <a:ea typeface="Helvetica Neue"/>
                <a:cs typeface="Helvetica Neue"/>
                <a:sym typeface="Helvetica Neue"/>
              </a:rPr>
              <a:t>YU, </a:t>
            </a:r>
            <a:r>
              <a:rPr lang="es-ES" sz="1800" dirty="0" err="1">
                <a:solidFill>
                  <a:schemeClr val="dk1"/>
                </a:solidFill>
                <a:latin typeface="Helvetica Neue"/>
                <a:ea typeface="Helvetica Neue"/>
                <a:cs typeface="Helvetica Neue"/>
                <a:sym typeface="Helvetica Neue"/>
              </a:rPr>
              <a:t>Yiduo</a:t>
            </a:r>
            <a:endParaRPr lang="es-ES" sz="1800" dirty="0">
              <a:solidFill>
                <a:schemeClr val="dk1"/>
              </a:solidFill>
              <a:latin typeface="Helvetica Neue"/>
              <a:ea typeface="Helvetica Neue"/>
              <a:cs typeface="Helvetica Neue"/>
              <a:sym typeface="Helvetica Neue"/>
            </a:endParaRPr>
          </a:p>
          <a:p>
            <a:pPr algn="ctr">
              <a:lnSpc>
                <a:spcPct val="115000"/>
              </a:lnSpc>
              <a:buClr>
                <a:schemeClr val="dk1"/>
              </a:buClr>
              <a:buSzPts val="1100"/>
            </a:pPr>
            <a:r>
              <a:rPr lang="en" sz="1800" dirty="0">
                <a:solidFill>
                  <a:schemeClr val="dk1"/>
                </a:solidFill>
                <a:latin typeface="Helvetica Neue"/>
                <a:ea typeface="Helvetica Neue"/>
                <a:cs typeface="Helvetica Neue"/>
                <a:sym typeface="Helvetica Neue"/>
              </a:rPr>
              <a:t>ZOU, Yiwen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21"/>
        <p:cNvGrpSpPr/>
        <p:nvPr/>
      </p:nvGrpSpPr>
      <p:grpSpPr>
        <a:xfrm>
          <a:off x="0" y="0"/>
          <a:ext cx="0" cy="0"/>
          <a:chOff x="0" y="0"/>
          <a:chExt cx="0" cy="0"/>
        </a:xfrm>
      </p:grpSpPr>
      <p:pic>
        <p:nvPicPr>
          <p:cNvPr id="122" name="Google Shape;122;p22"/>
          <p:cNvPicPr preferRelativeResize="0"/>
          <p:nvPr/>
        </p:nvPicPr>
        <p:blipFill>
          <a:blip r:embed="rId3">
            <a:alphaModFix/>
          </a:blip>
          <a:stretch>
            <a:fillRect/>
          </a:stretch>
        </p:blipFill>
        <p:spPr>
          <a:xfrm>
            <a:off x="2960150" y="2090525"/>
            <a:ext cx="3615851" cy="3052975"/>
          </a:xfrm>
          <a:prstGeom prst="rect">
            <a:avLst/>
          </a:prstGeom>
          <a:noFill/>
          <a:ln>
            <a:noFill/>
          </a:ln>
        </p:spPr>
      </p:pic>
      <p:sp>
        <p:nvSpPr>
          <p:cNvPr id="123" name="Google Shape;123;p22"/>
          <p:cNvSpPr txBox="1">
            <a:spLocks noGrp="1"/>
          </p:cNvSpPr>
          <p:nvPr>
            <p:ph type="body" idx="1"/>
          </p:nvPr>
        </p:nvSpPr>
        <p:spPr>
          <a:xfrm>
            <a:off x="228050" y="11664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image on the left is the cipher gif. The image on the right is the extracted image, which can be fully or partially recovered depending on if “with encryption” is checked at encryption.</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24" name="Google Shape;12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Feature #6: Extract</a:t>
            </a:r>
            <a:endParaRPr/>
          </a:p>
        </p:txBody>
      </p:sp>
      <p:sp>
        <p:nvSpPr>
          <p:cNvPr id="125" name="Google Shape;125;p22"/>
          <p:cNvSpPr txBox="1"/>
          <p:nvPr/>
        </p:nvSpPr>
        <p:spPr>
          <a:xfrm>
            <a:off x="228050" y="2955075"/>
            <a:ext cx="2732100" cy="93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rPr>
              <a:t>Check “with decryption” to reveal secret image using Feature #4: Decode.</a:t>
            </a:r>
            <a:endParaRPr>
              <a:solidFill>
                <a:srgbClr val="FF0000"/>
              </a:solidFill>
            </a:endParaRPr>
          </a:p>
        </p:txBody>
      </p:sp>
      <p:sp>
        <p:nvSpPr>
          <p:cNvPr id="126" name="Google Shape;126;p22"/>
          <p:cNvSpPr/>
          <p:nvPr/>
        </p:nvSpPr>
        <p:spPr>
          <a:xfrm>
            <a:off x="1509500" y="2672475"/>
            <a:ext cx="2031000" cy="282600"/>
          </a:xfrm>
          <a:prstGeom prst="bentArrow">
            <a:avLst>
              <a:gd name="adj1" fmla="val 25000"/>
              <a:gd name="adj2" fmla="val 25000"/>
              <a:gd name="adj3" fmla="val 25000"/>
              <a:gd name="adj4" fmla="val 43750"/>
            </a:avLst>
          </a:prstGeom>
          <a:solidFill>
            <a:srgbClr val="00FF00"/>
          </a:solidFill>
          <a:ln w="9525" cap="flat" cmpd="sng">
            <a:solidFill>
              <a:srgbClr val="FF9900"/>
            </a:solidFill>
            <a:prstDash val="solid"/>
            <a:round/>
            <a:headEnd type="none" w="sm" len="sm"/>
            <a:tailEnd type="none" w="sm" len="sm"/>
          </a:ln>
          <a:effectLst>
            <a:outerShdw blurRad="57150" dist="19050" dir="5400000" algn="bl" rotWithShape="0">
              <a:srgbClr val="000000">
                <a:alpha val="50000"/>
              </a:srgb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OOP Design</a:t>
            </a:r>
            <a:endParaRPr/>
          </a:p>
        </p:txBody>
      </p:sp>
      <p:sp>
        <p:nvSpPr>
          <p:cNvPr id="132" name="Google Shape;132;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a overview of class hierarchy:</a:t>
            </a:r>
            <a:endParaRPr/>
          </a:p>
          <a:p>
            <a:pPr marL="0" lvl="0" indent="0" algn="l" rtl="0">
              <a:spcBef>
                <a:spcPts val="1600"/>
              </a:spcBef>
              <a:spcAft>
                <a:spcPts val="1600"/>
              </a:spcAft>
              <a:buNone/>
            </a:pPr>
            <a:r>
              <a:rPr lang="en"/>
              <a:t>See full details on next slide.</a:t>
            </a:r>
            <a:endParaRPr/>
          </a:p>
        </p:txBody>
      </p:sp>
      <p:pic>
        <p:nvPicPr>
          <p:cNvPr id="133" name="Google Shape;133;p23"/>
          <p:cNvPicPr preferRelativeResize="0"/>
          <p:nvPr/>
        </p:nvPicPr>
        <p:blipFill>
          <a:blip r:embed="rId3">
            <a:alphaModFix/>
          </a:blip>
          <a:stretch>
            <a:fillRect/>
          </a:stretch>
        </p:blipFill>
        <p:spPr>
          <a:xfrm>
            <a:off x="1123063" y="2356950"/>
            <a:ext cx="6897876" cy="2311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OOP Design</a:t>
            </a:r>
            <a:endParaRPr/>
          </a:p>
        </p:txBody>
      </p:sp>
      <p:sp>
        <p:nvSpPr>
          <p:cNvPr id="139" name="Google Shape;139;p24"/>
          <p:cNvSpPr txBox="1">
            <a:spLocks noGrp="1"/>
          </p:cNvSpPr>
          <p:nvPr>
            <p:ph type="body" idx="1"/>
          </p:nvPr>
        </p:nvSpPr>
        <p:spPr>
          <a:xfrm>
            <a:off x="311700" y="1152600"/>
            <a:ext cx="85206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program features four layers of OOP Design:</a:t>
            </a:r>
            <a:endParaRPr/>
          </a:p>
          <a:p>
            <a:pPr marL="457200" lvl="0" indent="-342900" algn="l" rtl="0">
              <a:spcBef>
                <a:spcPts val="1600"/>
              </a:spcBef>
              <a:spcAft>
                <a:spcPts val="0"/>
              </a:spcAft>
              <a:buSzPts val="1800"/>
              <a:buAutoNum type="arabicPeriod"/>
            </a:pPr>
            <a:r>
              <a:rPr lang="en"/>
              <a:t>All classes inherit QObject to be able to emit signals.</a:t>
            </a:r>
            <a:endParaRPr/>
          </a:p>
          <a:p>
            <a:pPr marL="457200" lvl="0" indent="-342900" algn="l" rtl="0">
              <a:spcBef>
                <a:spcPts val="0"/>
              </a:spcBef>
              <a:spcAft>
                <a:spcPts val="0"/>
              </a:spcAft>
              <a:buSzPts val="1800"/>
              <a:buAutoNum type="arabicPeriod"/>
            </a:pPr>
            <a:r>
              <a:rPr lang="en"/>
              <a:t>An abstract base class BaseFilter. Provides image reading and writing functionality, as well as a void apply() interface for all derived filters.</a:t>
            </a:r>
            <a:endParaRPr/>
          </a:p>
          <a:p>
            <a:pPr marL="457200" lvl="0" indent="-342900" algn="l" rtl="0">
              <a:spcBef>
                <a:spcPts val="0"/>
              </a:spcBef>
              <a:spcAft>
                <a:spcPts val="0"/>
              </a:spcAft>
              <a:buSzPts val="1800"/>
              <a:buAutoNum type="arabicPeriod"/>
            </a:pPr>
            <a:r>
              <a:rPr lang="en"/>
              <a:t>An abstract base class AnimationFilter. Provides gif animated image reading and writing functionality for ExtractFilter and InsertFilter.</a:t>
            </a:r>
            <a:endParaRPr/>
          </a:p>
          <a:p>
            <a:pPr marL="457200" lvl="0" indent="-342900" algn="l" rtl="0">
              <a:spcBef>
                <a:spcPts val="0"/>
              </a:spcBef>
              <a:spcAft>
                <a:spcPts val="0"/>
              </a:spcAft>
              <a:buSzPts val="1800"/>
              <a:buAutoNum type="arabicPeriod"/>
            </a:pPr>
            <a:r>
              <a:rPr lang="en"/>
              <a:t>Concrete classes BlurFilter, DeblurFilter, EncodeFilter, DecodeFilter, ExtractFilter, and InsertFilter. These derived classes implement the void apply() function and actually manipulates the images.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Data Structures</a:t>
            </a:r>
            <a:endParaRPr/>
          </a:p>
        </p:txBody>
      </p:sp>
      <p:sp>
        <p:nvSpPr>
          <p:cNvPr id="145" name="Google Shape;145;p25"/>
          <p:cNvSpPr txBox="1">
            <a:spLocks noGrp="1"/>
          </p:cNvSpPr>
          <p:nvPr>
            <p:ph type="body" idx="1"/>
          </p:nvPr>
        </p:nvSpPr>
        <p:spPr>
          <a:xfrm>
            <a:off x="311700" y="1152475"/>
            <a:ext cx="8520600" cy="3809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2D dynamic array: stores pixel color information for easy manipulation</a:t>
            </a:r>
            <a:endParaRPr/>
          </a:p>
          <a:p>
            <a:pPr marL="914400" lvl="1" indent="-317500" algn="l" rtl="0">
              <a:spcBef>
                <a:spcPts val="0"/>
              </a:spcBef>
              <a:spcAft>
                <a:spcPts val="0"/>
              </a:spcAft>
              <a:buSzPts val="1400"/>
              <a:buChar char="○"/>
            </a:pPr>
            <a:r>
              <a:rPr lang="en"/>
              <a:t>Used in all blurfilter.cpp, deblurfilter.cpp, encodefilter.cpp, and decodefilter.cpp</a:t>
            </a:r>
            <a:endParaRPr/>
          </a:p>
          <a:p>
            <a:pPr marL="914400" lvl="1" indent="-317500" algn="l" rtl="0">
              <a:spcBef>
                <a:spcPts val="0"/>
              </a:spcBef>
              <a:spcAft>
                <a:spcPts val="0"/>
              </a:spcAft>
              <a:buSzPts val="1400"/>
              <a:buChar char="○"/>
            </a:pPr>
            <a:r>
              <a:rPr lang="en"/>
              <a:t>Arrays are dynamic since the sizes of user-uploaded images are unknown at compile time.</a:t>
            </a:r>
            <a:endParaRPr/>
          </a:p>
          <a:p>
            <a:pPr marL="914400" lvl="1" indent="-317500" algn="l" rtl="0">
              <a:spcBef>
                <a:spcPts val="0"/>
              </a:spcBef>
              <a:spcAft>
                <a:spcPts val="0"/>
              </a:spcAft>
              <a:buSzPts val="1400"/>
              <a:buChar char="○"/>
            </a:pPr>
            <a:r>
              <a:rPr lang="en"/>
              <a:t>Vector is not suitable since it is too slow.</a:t>
            </a:r>
            <a:endParaRPr/>
          </a:p>
          <a:p>
            <a:pPr marL="457200" lvl="0" indent="-342900" algn="l" rtl="0">
              <a:spcBef>
                <a:spcPts val="0"/>
              </a:spcBef>
              <a:spcAft>
                <a:spcPts val="0"/>
              </a:spcAft>
              <a:buSzPts val="1800"/>
              <a:buChar char="●"/>
            </a:pPr>
            <a:r>
              <a:rPr lang="en"/>
              <a:t>Vector: stores image pixel information for generating gif using library gif.h</a:t>
            </a:r>
            <a:endParaRPr/>
          </a:p>
          <a:p>
            <a:pPr marL="914400" lvl="1" indent="-317500" algn="l" rtl="0">
              <a:spcBef>
                <a:spcPts val="0"/>
              </a:spcBef>
              <a:spcAft>
                <a:spcPts val="0"/>
              </a:spcAft>
              <a:buSzPts val="1400"/>
              <a:buChar char="○"/>
            </a:pPr>
            <a:r>
              <a:rPr lang="en"/>
              <a:t>Used in insertfilter.cpp</a:t>
            </a:r>
            <a:endParaRPr/>
          </a:p>
          <a:p>
            <a:pPr marL="914400" lvl="1" indent="-317500" algn="l" rtl="0">
              <a:spcBef>
                <a:spcPts val="0"/>
              </a:spcBef>
              <a:spcAft>
                <a:spcPts val="0"/>
              </a:spcAft>
              <a:buSzPts val="1400"/>
              <a:buChar char="○"/>
            </a:pPr>
            <a:r>
              <a:rPr lang="en"/>
              <a:t>Array with fixed size is not suitable since different frames of a gif may have different sizes, thus different lengths when converted to an array.</a:t>
            </a:r>
            <a:endParaRPr/>
          </a:p>
          <a:p>
            <a:pPr marL="914400" lvl="1" indent="-317500" algn="l" rtl="0">
              <a:spcBef>
                <a:spcPts val="0"/>
              </a:spcBef>
              <a:spcAft>
                <a:spcPts val="0"/>
              </a:spcAft>
              <a:buSzPts val="1400"/>
              <a:buChar char="○"/>
            </a:pPr>
            <a:r>
              <a:rPr lang="en"/>
              <a:t>Vector is suitable since its length is flexible and we never have to delete elements.</a:t>
            </a:r>
            <a:endParaRPr/>
          </a:p>
          <a:p>
            <a:pPr marL="457200" lvl="0" indent="-342900" algn="l" rtl="0">
              <a:spcBef>
                <a:spcPts val="0"/>
              </a:spcBef>
              <a:spcAft>
                <a:spcPts val="0"/>
              </a:spcAft>
              <a:buSzPts val="1800"/>
              <a:buChar char="●"/>
            </a:pPr>
            <a:r>
              <a:rPr lang="en"/>
              <a:t>LinkedList: stores individual frames of a gif uploaded by the user</a:t>
            </a:r>
            <a:endParaRPr/>
          </a:p>
          <a:p>
            <a:pPr marL="914400" lvl="1" indent="-317500" algn="l" rtl="0">
              <a:spcBef>
                <a:spcPts val="0"/>
              </a:spcBef>
              <a:spcAft>
                <a:spcPts val="0"/>
              </a:spcAft>
              <a:buSzPts val="1400"/>
              <a:buChar char="○"/>
            </a:pPr>
            <a:r>
              <a:rPr lang="en"/>
              <a:t>Used in insertfilter.cpp</a:t>
            </a:r>
            <a:endParaRPr/>
          </a:p>
          <a:p>
            <a:pPr marL="914400" lvl="1" indent="-317500" algn="l" rtl="0">
              <a:spcBef>
                <a:spcPts val="0"/>
              </a:spcBef>
              <a:spcAft>
                <a:spcPts val="0"/>
              </a:spcAft>
              <a:buSzPts val="1400"/>
              <a:buChar char="○"/>
            </a:pPr>
            <a:r>
              <a:rPr lang="en"/>
              <a:t>LinkedList is suitable since we need to insert the secret image, which is equivalent to one frame, into the middle of the data structure efficiently.</a:t>
            </a:r>
            <a:endParaRPr/>
          </a:p>
          <a:p>
            <a:pPr marL="914400" lvl="1" indent="-317500" algn="l" rtl="0">
              <a:spcBef>
                <a:spcPts val="0"/>
              </a:spcBef>
              <a:spcAft>
                <a:spcPts val="0"/>
              </a:spcAft>
              <a:buSzPts val="1400"/>
              <a:buChar char="○"/>
            </a:pPr>
            <a:r>
              <a:rPr lang="en"/>
              <a:t>Vector is not suitable since insertion in the middle is very expensive in terms of time.</a:t>
            </a:r>
            <a:endParaRPr/>
          </a:p>
          <a:p>
            <a:pPr marL="0" lvl="0" indent="0" algn="l" rtl="0">
              <a:spcBef>
                <a:spcPts val="16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External Library</a:t>
            </a:r>
            <a:endParaRPr/>
          </a:p>
        </p:txBody>
      </p:sp>
      <p:sp>
        <p:nvSpPr>
          <p:cNvPr id="151" name="Google Shape;151;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used </a:t>
            </a:r>
            <a:r>
              <a:rPr lang="en" b="1"/>
              <a:t>gif.h</a:t>
            </a:r>
            <a:r>
              <a:rPr lang="en"/>
              <a:t> by charlietangora to generate gif from a linkedlist of frames.</a:t>
            </a:r>
            <a:endParaRPr/>
          </a:p>
          <a:p>
            <a:pPr marL="0" lvl="0" indent="0" algn="l" rtl="0">
              <a:spcBef>
                <a:spcPts val="1600"/>
              </a:spcBef>
              <a:spcAft>
                <a:spcPts val="0"/>
              </a:spcAft>
              <a:buNone/>
            </a:pPr>
            <a:r>
              <a:rPr lang="en"/>
              <a:t>We have to use external library since Qt can only read, but not write, gif files.</a:t>
            </a:r>
            <a:endParaRPr/>
          </a:p>
          <a:p>
            <a:pPr marL="0" lvl="0" indent="0" algn="l" rtl="0">
              <a:spcBef>
                <a:spcPts val="1600"/>
              </a:spcBef>
              <a:spcAft>
                <a:spcPts val="0"/>
              </a:spcAft>
              <a:buNone/>
            </a:pPr>
            <a:r>
              <a:rPr lang="en"/>
              <a:t>The source code is in public domain and can be accessed here:</a:t>
            </a:r>
            <a:endParaRPr/>
          </a:p>
          <a:p>
            <a:pPr marL="0" lvl="0" indent="0" algn="l" rtl="0">
              <a:spcBef>
                <a:spcPts val="1600"/>
              </a:spcBef>
              <a:spcAft>
                <a:spcPts val="0"/>
              </a:spcAft>
              <a:buNone/>
            </a:pPr>
            <a:r>
              <a:rPr lang="en" sz="1400" u="sng">
                <a:solidFill>
                  <a:schemeClr val="hlink"/>
                </a:solidFill>
                <a:hlinkClick r:id="rId3"/>
              </a:rPr>
              <a:t>https://github.com/charlietangora/gif-h/blob/master/gif.h</a:t>
            </a:r>
            <a:endParaRPr sz="1400"/>
          </a:p>
          <a:p>
            <a:pPr marL="0" lvl="0" indent="0" algn="l" rtl="0">
              <a:spcBef>
                <a:spcPts val="1600"/>
              </a:spcBef>
              <a:spcAft>
                <a:spcPts val="0"/>
              </a:spcAft>
              <a:buClr>
                <a:schemeClr val="dk1"/>
              </a:buClr>
              <a:buSzPts val="1100"/>
              <a:buFont typeface="Arial"/>
              <a:buNone/>
            </a:pPr>
            <a:r>
              <a:rPr lang="en"/>
              <a:t>The code is slightly modified and separated into one .h file and one .cpp file when incorporated into our project. This is to avoid redefinition errors in OOP.</a:t>
            </a:r>
            <a:endParaRPr sz="1400"/>
          </a:p>
          <a:p>
            <a:pPr marL="0" lvl="0" indent="0" algn="l" rtl="0">
              <a:spcBef>
                <a:spcPts val="1600"/>
              </a:spcBef>
              <a:spcAft>
                <a:spcPts val="1600"/>
              </a:spcAft>
              <a:buNone/>
            </a:pP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a:t>
            </a:r>
            <a:endParaRPr/>
          </a:p>
        </p:txBody>
      </p:sp>
      <p:sp>
        <p:nvSpPr>
          <p:cNvPr id="157" name="Google Shape;157;p27"/>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project is motivated by image processing but beyond image processing. We strived to make non-reversible processes, like blurring, reversible, and thus make our project useful in cybersecurity. Specifically, we achieved the following:</a:t>
            </a:r>
            <a:endParaRPr/>
          </a:p>
          <a:p>
            <a:pPr marL="457200" lvl="0" indent="-342900" algn="l" rtl="0">
              <a:spcBef>
                <a:spcPts val="1600"/>
              </a:spcBef>
              <a:spcAft>
                <a:spcPts val="0"/>
              </a:spcAft>
              <a:buSzPts val="1800"/>
              <a:buChar char="●"/>
            </a:pPr>
            <a:r>
              <a:rPr lang="en"/>
              <a:t>Applied row-reduction method learned in MATH2121 Linear Algebra to high-quality image deblurring, thus making our project interdisciplinary</a:t>
            </a:r>
            <a:endParaRPr/>
          </a:p>
          <a:p>
            <a:pPr marL="457200" lvl="0" indent="-342900" algn="l" rtl="0">
              <a:spcBef>
                <a:spcPts val="0"/>
              </a:spcBef>
              <a:spcAft>
                <a:spcPts val="0"/>
              </a:spcAft>
              <a:buSzPts val="1800"/>
              <a:buChar char="●"/>
            </a:pPr>
            <a:r>
              <a:rPr lang="en"/>
              <a:t>Explored Qt GUI classes, such as QImage, QMovie, QMessageBox, and QProgressDialog, to implement better design and user interaction capability</a:t>
            </a:r>
            <a:endParaRPr/>
          </a:p>
          <a:p>
            <a:pPr marL="457200" lvl="0" indent="-342900" algn="l" rtl="0">
              <a:spcBef>
                <a:spcPts val="0"/>
              </a:spcBef>
              <a:spcAft>
                <a:spcPts val="0"/>
              </a:spcAft>
              <a:buSzPts val="1800"/>
              <a:buChar char="●"/>
            </a:pPr>
            <a:r>
              <a:rPr lang="en"/>
              <a:t>Used virtual functions, enums, and lambda expressions to improve readability</a:t>
            </a:r>
            <a:endParaRPr/>
          </a:p>
          <a:p>
            <a:pPr marL="457200" lvl="0" indent="-342900" algn="l" rtl="0">
              <a:spcBef>
                <a:spcPts val="0"/>
              </a:spcBef>
              <a:spcAft>
                <a:spcPts val="0"/>
              </a:spcAft>
              <a:buSzPts val="1800"/>
              <a:buChar char="●"/>
            </a:pPr>
            <a:r>
              <a:rPr lang="en"/>
              <a:t>Studied how jpeg, png, and gif images are formatted</a:t>
            </a:r>
            <a:endParaRPr/>
          </a:p>
          <a:p>
            <a:pPr marL="457200" lvl="0" indent="-342900" algn="l" rtl="0">
              <a:spcBef>
                <a:spcPts val="0"/>
              </a:spcBef>
              <a:spcAft>
                <a:spcPts val="0"/>
              </a:spcAft>
              <a:buSzPts val="1800"/>
              <a:buChar char="●"/>
            </a:pPr>
            <a:r>
              <a:rPr lang="en"/>
              <a:t>Employed CSS stylesheets to create more decorated icons in GUI</a:t>
            </a:r>
            <a:endParaRPr/>
          </a:p>
          <a:p>
            <a:pPr marL="457200" lvl="0" indent="-342900" algn="l" rtl="0">
              <a:spcBef>
                <a:spcPts val="0"/>
              </a:spcBef>
              <a:spcAft>
                <a:spcPts val="0"/>
              </a:spcAft>
              <a:buSzPts val="1800"/>
              <a:buChar char="●"/>
            </a:pPr>
            <a:r>
              <a:rPr lang="en"/>
              <a:t>Learned how to generate documentation with DOxygen</a:t>
            </a:r>
            <a:endParaRPr/>
          </a:p>
          <a:p>
            <a:pPr marL="0" lvl="0" indent="0" algn="l" rtl="0">
              <a:spcBef>
                <a:spcPts val="160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a:t>
            </a:r>
            <a:endParaRPr/>
          </a:p>
        </p:txBody>
      </p:sp>
      <p:sp>
        <p:nvSpPr>
          <p:cNvPr id="163" name="Google Shape;163;p28"/>
          <p:cNvSpPr txBox="1">
            <a:spLocks noGrp="1"/>
          </p:cNvSpPr>
          <p:nvPr>
            <p:ph type="body" idx="1"/>
          </p:nvPr>
        </p:nvSpPr>
        <p:spPr>
          <a:xfrm>
            <a:off x="311700" y="1017725"/>
            <a:ext cx="85206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However, high-quality image-deblurring, a topic still at the forefront of research on image steganography, is more difficult than we assumed. Inserting one frame into gif is also more detectable than our expectation. Specifically, we made the following compromises:</a:t>
            </a:r>
            <a:endParaRPr/>
          </a:p>
          <a:p>
            <a:pPr marL="457200" lvl="0" indent="-342900" algn="l" rtl="0">
              <a:spcBef>
                <a:spcPts val="1600"/>
              </a:spcBef>
              <a:spcAft>
                <a:spcPts val="0"/>
              </a:spcAft>
              <a:buSzPts val="1800"/>
              <a:buChar char="●"/>
            </a:pPr>
            <a:r>
              <a:rPr lang="en"/>
              <a:t>After blurring and taking the average of nearby pixels, the pixel matrix contains double values. However, only an 8-bit integer can be stored in each color channel. Therefore, we had to use three residue images to store the numbers after the decimal point to enable high-quality deblurring.</a:t>
            </a:r>
            <a:endParaRPr/>
          </a:p>
          <a:p>
            <a:pPr marL="457200" lvl="0" indent="-342900" algn="l" rtl="0">
              <a:spcBef>
                <a:spcPts val="0"/>
              </a:spcBef>
              <a:spcAft>
                <a:spcPts val="0"/>
              </a:spcAft>
              <a:buSzPts val="1800"/>
              <a:buChar char="●"/>
            </a:pPr>
            <a:r>
              <a:rPr lang="en"/>
              <a:t>Inserting one frame directly into a gif is visible to human eye. Therefore, we tried to encode the image into the target frame. However, too much information is lost during encoding and gif generating processes, and the secret image can only be partially recovered after extraction with decryption.</a:t>
            </a: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Project Objectives</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As stated in our proposal, our project objectives are as follows:</a:t>
            </a:r>
            <a:endParaRPr>
              <a:solidFill>
                <a:schemeClr val="dk1"/>
              </a:solidFill>
            </a:endParaRPr>
          </a:p>
          <a:p>
            <a:pPr marL="457200" lvl="0" indent="-342900" algn="l" rtl="0">
              <a:spcBef>
                <a:spcPts val="0"/>
              </a:spcBef>
              <a:spcAft>
                <a:spcPts val="0"/>
              </a:spcAft>
              <a:buClr>
                <a:schemeClr val="dk1"/>
              </a:buClr>
              <a:buSzPts val="1800"/>
              <a:buAutoNum type="arabicPeriod"/>
            </a:pPr>
            <a:r>
              <a:rPr lang="en">
                <a:solidFill>
                  <a:schemeClr val="dk1"/>
                </a:solidFill>
              </a:rPr>
              <a:t>Blurring and deblurring an image using row-reduction algorithm</a:t>
            </a:r>
            <a:endParaRPr baseline="30000">
              <a:solidFill>
                <a:schemeClr val="dk1"/>
              </a:solidFill>
            </a:endParaRPr>
          </a:p>
          <a:p>
            <a:pPr marL="457200" lvl="0" indent="-342900" algn="l" rtl="0">
              <a:spcBef>
                <a:spcPts val="0"/>
              </a:spcBef>
              <a:spcAft>
                <a:spcPts val="0"/>
              </a:spcAft>
              <a:buClr>
                <a:schemeClr val="dk1"/>
              </a:buClr>
              <a:buSzPts val="1800"/>
              <a:buAutoNum type="arabicPeriod"/>
            </a:pPr>
            <a:r>
              <a:rPr lang="en">
                <a:solidFill>
                  <a:schemeClr val="dk1"/>
                </a:solidFill>
              </a:rPr>
              <a:t>Hiding an image into another image and extracting the original image using least significant bit method</a:t>
            </a:r>
            <a:endParaRPr baseline="30000">
              <a:solidFill>
                <a:schemeClr val="dk1"/>
              </a:solidFill>
            </a:endParaRPr>
          </a:p>
          <a:p>
            <a:pPr marL="457200" lvl="0" indent="-342900" algn="l" rtl="0">
              <a:spcBef>
                <a:spcPts val="0"/>
              </a:spcBef>
              <a:spcAft>
                <a:spcPts val="0"/>
              </a:spcAft>
              <a:buClr>
                <a:schemeClr val="dk1"/>
              </a:buClr>
              <a:buSzPts val="1800"/>
              <a:buAutoNum type="arabicPeriod"/>
            </a:pPr>
            <a:r>
              <a:rPr lang="en">
                <a:solidFill>
                  <a:schemeClr val="dk1"/>
                </a:solidFill>
              </a:rPr>
              <a:t>Inserting / Extracting an image into / from one frame of a gif animated image</a:t>
            </a:r>
            <a:endParaRPr>
              <a:solidFill>
                <a:schemeClr val="dk1"/>
              </a:solidFill>
            </a:endParaRPr>
          </a:p>
          <a:p>
            <a:pPr marL="457200" lvl="0" indent="-342900" algn="l" rtl="0">
              <a:spcBef>
                <a:spcPts val="0"/>
              </a:spcBef>
              <a:spcAft>
                <a:spcPts val="0"/>
              </a:spcAft>
              <a:buClr>
                <a:schemeClr val="dk1"/>
              </a:buClr>
              <a:buSzPts val="1800"/>
              <a:buAutoNum type="arabicPeriod"/>
            </a:pPr>
            <a:r>
              <a:rPr lang="en">
                <a:solidFill>
                  <a:schemeClr val="dk1"/>
                </a:solidFill>
              </a:rPr>
              <a:t>Integrate these functions with a GUI made with Qt.</a:t>
            </a:r>
            <a:endParaRPr>
              <a:solidFill>
                <a:schemeClr val="dk1"/>
              </a:solidFill>
            </a:endParaRPr>
          </a:p>
          <a:p>
            <a:pPr marL="457200" lvl="0" indent="-342900" algn="l" rtl="0">
              <a:spcBef>
                <a:spcPts val="0"/>
              </a:spcBef>
              <a:spcAft>
                <a:spcPts val="0"/>
              </a:spcAft>
              <a:buClr>
                <a:schemeClr val="dk1"/>
              </a:buClr>
              <a:buSzPts val="1800"/>
              <a:buAutoNum type="arabicPeriod"/>
            </a:pPr>
            <a:r>
              <a:rPr lang="en">
                <a:solidFill>
                  <a:schemeClr val="dk1"/>
                </a:solidFill>
              </a:rPr>
              <a:t>The user can choose one or more encryption methods provided by our program, and save the encrypted image. The user can then send it through the web, which will hopefully trick censoring software into judging it as harmless. The receiver can use the decryption functions of our software to get the original image.</a:t>
            </a:r>
            <a:endParaRPr>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sz="1400">
              <a:solidFill>
                <a:schemeClr val="dk1"/>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E8CF"/>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Features Incorporated</a:t>
            </a:r>
            <a:endParaRPr/>
          </a:p>
        </p:txBody>
      </p:sp>
      <p:sp>
        <p:nvSpPr>
          <p:cNvPr id="68" name="Google Shape;68;p15"/>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following slides are just screenshots of features and should not serve as guidelines for how to use or test our program.</a:t>
            </a:r>
            <a:endParaRPr/>
          </a:p>
          <a:p>
            <a:pPr marL="0" lvl="0" indent="0" algn="l" rtl="0">
              <a:spcBef>
                <a:spcPts val="1600"/>
              </a:spcBef>
              <a:spcAft>
                <a:spcPts val="0"/>
              </a:spcAft>
              <a:buNone/>
            </a:pPr>
            <a:r>
              <a:rPr lang="en"/>
              <a:t>For a complete User Manual, please read index.html inside documentation folder.</a:t>
            </a:r>
            <a:endParaRPr/>
          </a:p>
          <a:p>
            <a:pPr marL="0" lvl="0" indent="0" algn="l" rtl="0">
              <a:spcBef>
                <a:spcPts val="1600"/>
              </a:spcBef>
              <a:spcAft>
                <a:spcPts val="0"/>
              </a:spcAft>
              <a:buNone/>
            </a:pPr>
            <a:r>
              <a:rPr lang="en"/>
              <a:t>Thank you.</a:t>
            </a:r>
            <a:endParaRPr/>
          </a:p>
          <a:p>
            <a:pPr marL="0" lvl="0" indent="0" algn="l" rtl="0">
              <a:spcBef>
                <a:spcPts val="1600"/>
              </a:spcBef>
              <a:spcAft>
                <a:spcPts val="0"/>
              </a:spcAft>
              <a:buNone/>
            </a:pPr>
            <a:r>
              <a:rPr lang="en"/>
              <a:t>&gt;.&lt;</a:t>
            </a:r>
            <a:endParaRPr/>
          </a:p>
          <a:p>
            <a:pPr marL="0" lvl="0" indent="0" algn="l" rtl="0">
              <a:spcBef>
                <a:spcPts val="1600"/>
              </a:spcBef>
              <a:spcAft>
                <a:spcPts val="0"/>
              </a:spcAft>
              <a:buNone/>
            </a:pPr>
            <a:endParaRPr>
              <a:solidFill>
                <a:srgbClr val="0000FF"/>
              </a:solidFill>
            </a:endParaRPr>
          </a:p>
          <a:p>
            <a:pPr marL="0" lvl="0" indent="0" algn="l" rtl="0">
              <a:spcBef>
                <a:spcPts val="1600"/>
              </a:spcBef>
              <a:spcAft>
                <a:spcPts val="0"/>
              </a:spcAft>
              <a:buNone/>
            </a:pPr>
            <a:r>
              <a:rPr lang="en">
                <a:solidFill>
                  <a:srgbClr val="0000FF"/>
                </a:solidFill>
              </a:rPr>
              <a:t>Note: </a:t>
            </a:r>
            <a:endParaRPr>
              <a:solidFill>
                <a:srgbClr val="0000FF"/>
              </a:solidFill>
            </a:endParaRPr>
          </a:p>
          <a:p>
            <a:pPr marL="0" lvl="0" indent="0" algn="l" rtl="0">
              <a:spcBef>
                <a:spcPts val="1600"/>
              </a:spcBef>
              <a:spcAft>
                <a:spcPts val="1600"/>
              </a:spcAft>
              <a:buNone/>
            </a:pPr>
            <a:r>
              <a:rPr lang="en">
                <a:solidFill>
                  <a:srgbClr val="0000FF"/>
                </a:solidFill>
              </a:rPr>
              <a:t>All source images can be uploaded by the user and all result images can be saved</a:t>
            </a:r>
            <a:endParaRPr>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Blurred image is on the right.</a:t>
            </a:r>
            <a:endParaRPr/>
          </a:p>
          <a:p>
            <a:pPr marL="0" lvl="0" indent="0" algn="l" rtl="0">
              <a:spcBef>
                <a:spcPts val="1600"/>
              </a:spcBef>
              <a:spcAft>
                <a:spcPts val="1600"/>
              </a:spcAft>
              <a:buNone/>
            </a:pPr>
            <a:r>
              <a:rPr lang="en"/>
              <a:t>Click “Save” to save the blurred image and the residue images into a new folder.</a:t>
            </a:r>
            <a:endParaRPr/>
          </a:p>
        </p:txBody>
      </p:sp>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Feature #1: Blur</a:t>
            </a:r>
            <a:endParaRPr/>
          </a:p>
        </p:txBody>
      </p:sp>
      <p:pic>
        <p:nvPicPr>
          <p:cNvPr id="75" name="Google Shape;75;p16"/>
          <p:cNvPicPr preferRelativeResize="0"/>
          <p:nvPr/>
        </p:nvPicPr>
        <p:blipFill>
          <a:blip r:embed="rId3">
            <a:alphaModFix/>
          </a:blip>
          <a:stretch>
            <a:fillRect/>
          </a:stretch>
        </p:blipFill>
        <p:spPr>
          <a:xfrm>
            <a:off x="2771276" y="2043500"/>
            <a:ext cx="3421226" cy="2900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Feature #1: Blur with Different Strengths</a:t>
            </a:r>
            <a:endParaRPr/>
          </a:p>
        </p:txBody>
      </p:sp>
      <p:sp>
        <p:nvSpPr>
          <p:cNvPr id="81" name="Google Shape;81;p17"/>
          <p:cNvSpPr txBox="1">
            <a:spLocks noGrp="1"/>
          </p:cNvSpPr>
          <p:nvPr>
            <p:ph type="body" idx="1"/>
          </p:nvPr>
        </p:nvSpPr>
        <p:spPr>
          <a:xfrm>
            <a:off x="1024500" y="1222350"/>
            <a:ext cx="2358000" cy="572700"/>
          </a:xfrm>
          <a:prstGeom prst="rect">
            <a:avLst/>
          </a:prstGeom>
        </p:spPr>
        <p:txBody>
          <a:bodyPr spcFirstLastPara="1" wrap="square" lIns="91425" tIns="91425" rIns="91425" bIns="91425" anchor="t" anchorCtr="0">
            <a:noAutofit/>
          </a:bodyPr>
          <a:lstStyle/>
          <a:p>
            <a:pPr marL="457200" lvl="0" indent="0" algn="l" rtl="0">
              <a:spcBef>
                <a:spcPts val="0"/>
              </a:spcBef>
              <a:spcAft>
                <a:spcPts val="1600"/>
              </a:spcAft>
              <a:buNone/>
            </a:pPr>
            <a:r>
              <a:rPr lang="en"/>
              <a:t>Low Strength</a:t>
            </a:r>
            <a:endParaRPr/>
          </a:p>
        </p:txBody>
      </p:sp>
      <p:pic>
        <p:nvPicPr>
          <p:cNvPr id="82" name="Google Shape;82;p17"/>
          <p:cNvPicPr preferRelativeResize="0"/>
          <p:nvPr/>
        </p:nvPicPr>
        <p:blipFill>
          <a:blip r:embed="rId3">
            <a:alphaModFix/>
          </a:blip>
          <a:stretch>
            <a:fillRect/>
          </a:stretch>
        </p:blipFill>
        <p:spPr>
          <a:xfrm>
            <a:off x="460300" y="1859925"/>
            <a:ext cx="3659195" cy="3113526"/>
          </a:xfrm>
          <a:prstGeom prst="rect">
            <a:avLst/>
          </a:prstGeom>
          <a:noFill/>
          <a:ln>
            <a:noFill/>
          </a:ln>
        </p:spPr>
      </p:pic>
      <p:pic>
        <p:nvPicPr>
          <p:cNvPr id="83" name="Google Shape;83;p17"/>
          <p:cNvPicPr preferRelativeResize="0"/>
          <p:nvPr/>
        </p:nvPicPr>
        <p:blipFill>
          <a:blip r:embed="rId4">
            <a:alphaModFix/>
          </a:blip>
          <a:stretch>
            <a:fillRect/>
          </a:stretch>
        </p:blipFill>
        <p:spPr>
          <a:xfrm>
            <a:off x="4825545" y="1859925"/>
            <a:ext cx="3683801" cy="3113525"/>
          </a:xfrm>
          <a:prstGeom prst="rect">
            <a:avLst/>
          </a:prstGeom>
          <a:noFill/>
          <a:ln>
            <a:noFill/>
          </a:ln>
        </p:spPr>
      </p:pic>
      <p:sp>
        <p:nvSpPr>
          <p:cNvPr id="84" name="Google Shape;84;p17"/>
          <p:cNvSpPr txBox="1">
            <a:spLocks noGrp="1"/>
          </p:cNvSpPr>
          <p:nvPr>
            <p:ph type="body" idx="1"/>
          </p:nvPr>
        </p:nvSpPr>
        <p:spPr>
          <a:xfrm>
            <a:off x="5488450" y="1222350"/>
            <a:ext cx="2358000" cy="572700"/>
          </a:xfrm>
          <a:prstGeom prst="rect">
            <a:avLst/>
          </a:prstGeom>
        </p:spPr>
        <p:txBody>
          <a:bodyPr spcFirstLastPara="1" wrap="square" lIns="91425" tIns="91425" rIns="91425" bIns="91425" anchor="t" anchorCtr="0">
            <a:noAutofit/>
          </a:bodyPr>
          <a:lstStyle/>
          <a:p>
            <a:pPr marL="457200" lvl="0" indent="0" algn="l" rtl="0">
              <a:spcBef>
                <a:spcPts val="0"/>
              </a:spcBef>
              <a:spcAft>
                <a:spcPts val="1600"/>
              </a:spcAft>
              <a:buNone/>
            </a:pPr>
            <a:r>
              <a:rPr lang="en"/>
              <a:t>High Strength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88"/>
        <p:cNvGrpSpPr/>
        <p:nvPr/>
      </p:nvGrpSpPr>
      <p:grpSpPr>
        <a:xfrm>
          <a:off x="0" y="0"/>
          <a:ext cx="0" cy="0"/>
          <a:chOff x="0" y="0"/>
          <a:chExt cx="0" cy="0"/>
        </a:xfrm>
      </p:grpSpPr>
      <p:sp>
        <p:nvSpPr>
          <p:cNvPr id="89" name="Google Shape;8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Since high-quality deblurring can take as long as 20 minutes, a progress bar lets the user monitor the deblurring progress.</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Clr>
                <a:schemeClr val="dk1"/>
              </a:buClr>
              <a:buSzPts val="1100"/>
              <a:buFont typeface="Arial"/>
              <a:buNone/>
            </a:pPr>
            <a:endParaRPr/>
          </a:p>
        </p:txBody>
      </p:sp>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Feature #2: Deblur</a:t>
            </a:r>
            <a:endParaRPr/>
          </a:p>
        </p:txBody>
      </p:sp>
      <p:pic>
        <p:nvPicPr>
          <p:cNvPr id="91" name="Google Shape;91;p18"/>
          <p:cNvPicPr preferRelativeResize="0"/>
          <p:nvPr/>
        </p:nvPicPr>
        <p:blipFill>
          <a:blip r:embed="rId3">
            <a:alphaModFix/>
          </a:blip>
          <a:stretch>
            <a:fillRect/>
          </a:stretch>
        </p:blipFill>
        <p:spPr>
          <a:xfrm>
            <a:off x="1042529" y="2571750"/>
            <a:ext cx="3036391" cy="2573924"/>
          </a:xfrm>
          <a:prstGeom prst="rect">
            <a:avLst/>
          </a:prstGeom>
          <a:noFill/>
          <a:ln>
            <a:noFill/>
          </a:ln>
        </p:spPr>
      </p:pic>
      <p:pic>
        <p:nvPicPr>
          <p:cNvPr id="92" name="Google Shape;92;p18"/>
          <p:cNvPicPr preferRelativeResize="0"/>
          <p:nvPr/>
        </p:nvPicPr>
        <p:blipFill>
          <a:blip r:embed="rId4">
            <a:alphaModFix/>
          </a:blip>
          <a:stretch>
            <a:fillRect/>
          </a:stretch>
        </p:blipFill>
        <p:spPr>
          <a:xfrm>
            <a:off x="5358595" y="2573661"/>
            <a:ext cx="3036401" cy="2570115"/>
          </a:xfrm>
          <a:prstGeom prst="rect">
            <a:avLst/>
          </a:prstGeom>
          <a:noFill/>
          <a:ln>
            <a:noFill/>
          </a:ln>
        </p:spPr>
      </p:pic>
      <p:sp>
        <p:nvSpPr>
          <p:cNvPr id="93" name="Google Shape;93;p18"/>
          <p:cNvSpPr txBox="1">
            <a:spLocks noGrp="1"/>
          </p:cNvSpPr>
          <p:nvPr>
            <p:ph type="body" idx="1"/>
          </p:nvPr>
        </p:nvSpPr>
        <p:spPr>
          <a:xfrm>
            <a:off x="801675" y="1906875"/>
            <a:ext cx="3518100" cy="572700"/>
          </a:xfrm>
          <a:prstGeom prst="rect">
            <a:avLst/>
          </a:prstGeom>
        </p:spPr>
        <p:txBody>
          <a:bodyPr spcFirstLastPara="1" wrap="square" lIns="91425" tIns="91425" rIns="91425" bIns="91425" anchor="t" anchorCtr="0">
            <a:noAutofit/>
          </a:bodyPr>
          <a:lstStyle/>
          <a:p>
            <a:pPr marL="457200" lvl="0" indent="0" algn="l" rtl="0">
              <a:spcBef>
                <a:spcPts val="0"/>
              </a:spcBef>
              <a:spcAft>
                <a:spcPts val="1600"/>
              </a:spcAft>
              <a:buNone/>
            </a:pPr>
            <a:r>
              <a:rPr lang="en"/>
              <a:t>Deblurring in Progress</a:t>
            </a:r>
            <a:endParaRPr/>
          </a:p>
        </p:txBody>
      </p:sp>
      <p:sp>
        <p:nvSpPr>
          <p:cNvPr id="94" name="Google Shape;94;p18"/>
          <p:cNvSpPr txBox="1">
            <a:spLocks noGrp="1"/>
          </p:cNvSpPr>
          <p:nvPr>
            <p:ph type="body" idx="1"/>
          </p:nvPr>
        </p:nvSpPr>
        <p:spPr>
          <a:xfrm>
            <a:off x="5264500" y="1906875"/>
            <a:ext cx="2758200" cy="572700"/>
          </a:xfrm>
          <a:prstGeom prst="rect">
            <a:avLst/>
          </a:prstGeom>
        </p:spPr>
        <p:txBody>
          <a:bodyPr spcFirstLastPara="1" wrap="square" lIns="91425" tIns="91425" rIns="91425" bIns="91425" anchor="t" anchorCtr="0">
            <a:noAutofit/>
          </a:bodyPr>
          <a:lstStyle/>
          <a:p>
            <a:pPr marL="457200" lvl="0" indent="0" algn="l" rtl="0">
              <a:spcBef>
                <a:spcPts val="0"/>
              </a:spcBef>
              <a:spcAft>
                <a:spcPts val="1600"/>
              </a:spcAft>
              <a:buNone/>
            </a:pPr>
            <a:r>
              <a:rPr lang="en"/>
              <a:t>Deblurring FInished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sp>
        <p:nvSpPr>
          <p:cNvPr id="99" name="Google Shape;99;p19"/>
          <p:cNvSpPr txBox="1">
            <a:spLocks noGrp="1"/>
          </p:cNvSpPr>
          <p:nvPr>
            <p:ph type="body" idx="1"/>
          </p:nvPr>
        </p:nvSpPr>
        <p:spPr>
          <a:xfrm>
            <a:off x="228050" y="11664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upper-left image is the base image. The lower-left image is the secret image.</a:t>
            </a:r>
            <a:endParaRPr/>
          </a:p>
          <a:p>
            <a:pPr marL="0" lvl="0" indent="0" algn="l" rtl="0">
              <a:spcBef>
                <a:spcPts val="1600"/>
              </a:spcBef>
              <a:spcAft>
                <a:spcPts val="0"/>
              </a:spcAft>
              <a:buNone/>
            </a:pPr>
            <a:r>
              <a:rPr lang="en"/>
              <a:t>The image on the right is the cipher image containing the secret image in the last four bits of each pixel.</a:t>
            </a:r>
            <a:endParaRPr/>
          </a:p>
          <a:p>
            <a:pPr marL="0" lvl="0" indent="0" algn="l" rtl="0">
              <a:spcBef>
                <a:spcPts val="1600"/>
              </a:spcBef>
              <a:spcAft>
                <a:spcPts val="1600"/>
              </a:spcAft>
              <a:buNone/>
            </a:pPr>
            <a:endParaRPr/>
          </a:p>
        </p:txBody>
      </p:sp>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Feature #3: Encode</a:t>
            </a:r>
            <a:endParaRPr/>
          </a:p>
        </p:txBody>
      </p:sp>
      <p:pic>
        <p:nvPicPr>
          <p:cNvPr id="101" name="Google Shape;101;p19"/>
          <p:cNvPicPr preferRelativeResize="0"/>
          <p:nvPr/>
        </p:nvPicPr>
        <p:blipFill>
          <a:blip r:embed="rId3">
            <a:alphaModFix/>
          </a:blip>
          <a:stretch>
            <a:fillRect/>
          </a:stretch>
        </p:blipFill>
        <p:spPr>
          <a:xfrm>
            <a:off x="3161038" y="2111025"/>
            <a:ext cx="3488151" cy="2948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5"/>
        <p:cNvGrpSpPr/>
        <p:nvPr/>
      </p:nvGrpSpPr>
      <p:grpSpPr>
        <a:xfrm>
          <a:off x="0" y="0"/>
          <a:ext cx="0" cy="0"/>
          <a:chOff x="0" y="0"/>
          <a:chExt cx="0" cy="0"/>
        </a:xfrm>
      </p:grpSpPr>
      <p:sp>
        <p:nvSpPr>
          <p:cNvPr id="106" name="Google Shape;106;p20"/>
          <p:cNvSpPr txBox="1">
            <a:spLocks noGrp="1"/>
          </p:cNvSpPr>
          <p:nvPr>
            <p:ph type="body" idx="1"/>
          </p:nvPr>
        </p:nvSpPr>
        <p:spPr>
          <a:xfrm>
            <a:off x="228050" y="11664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image on the left is the cipher image. The image on the right is the secret image, which can be decoded quickly and with minimal loss of quality.</a:t>
            </a:r>
            <a:endParaRPr/>
          </a:p>
          <a:p>
            <a:pPr marL="0" lvl="0" indent="0" algn="l" rtl="0">
              <a:spcBef>
                <a:spcPts val="1600"/>
              </a:spcBef>
              <a:spcAft>
                <a:spcPts val="1600"/>
              </a:spcAft>
              <a:buNone/>
            </a:pPr>
            <a:endParaRPr/>
          </a:p>
        </p:txBody>
      </p:sp>
      <p:sp>
        <p:nvSpPr>
          <p:cNvPr id="107" name="Google Shape;10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Feature #4: Decode</a:t>
            </a:r>
            <a:endParaRPr/>
          </a:p>
        </p:txBody>
      </p:sp>
      <p:pic>
        <p:nvPicPr>
          <p:cNvPr id="108" name="Google Shape;108;p20"/>
          <p:cNvPicPr preferRelativeResize="0"/>
          <p:nvPr/>
        </p:nvPicPr>
        <p:blipFill>
          <a:blip r:embed="rId3">
            <a:alphaModFix/>
          </a:blip>
          <a:stretch>
            <a:fillRect/>
          </a:stretch>
        </p:blipFill>
        <p:spPr>
          <a:xfrm>
            <a:off x="2827925" y="2145100"/>
            <a:ext cx="3488150" cy="29364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12"/>
        <p:cNvGrpSpPr/>
        <p:nvPr/>
      </p:nvGrpSpPr>
      <p:grpSpPr>
        <a:xfrm>
          <a:off x="0" y="0"/>
          <a:ext cx="0" cy="0"/>
          <a:chOff x="0" y="0"/>
          <a:chExt cx="0" cy="0"/>
        </a:xfrm>
      </p:grpSpPr>
      <p:sp>
        <p:nvSpPr>
          <p:cNvPr id="113" name="Google Shape;113;p21"/>
          <p:cNvSpPr txBox="1">
            <a:spLocks noGrp="1"/>
          </p:cNvSpPr>
          <p:nvPr>
            <p:ph type="body" idx="1"/>
          </p:nvPr>
        </p:nvSpPr>
        <p:spPr>
          <a:xfrm>
            <a:off x="228050" y="11664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upper-left image is the base gif. The lower-right image is the secret image.</a:t>
            </a:r>
            <a:endParaRPr/>
          </a:p>
          <a:p>
            <a:pPr marL="0" lvl="0" indent="0" algn="l" rtl="0">
              <a:spcBef>
                <a:spcPts val="1600"/>
              </a:spcBef>
              <a:spcAft>
                <a:spcPts val="0"/>
              </a:spcAft>
              <a:buNone/>
            </a:pPr>
            <a:r>
              <a:rPr lang="en"/>
              <a:t>The gif on the right is the result gif with the secret image inside one of its frames.</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14" name="Google Shape;11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Feature #5: Insert</a:t>
            </a:r>
            <a:endParaRPr/>
          </a:p>
        </p:txBody>
      </p:sp>
      <p:pic>
        <p:nvPicPr>
          <p:cNvPr id="115" name="Google Shape;115;p21"/>
          <p:cNvPicPr preferRelativeResize="0"/>
          <p:nvPr/>
        </p:nvPicPr>
        <p:blipFill>
          <a:blip r:embed="rId3">
            <a:alphaModFix/>
          </a:blip>
          <a:stretch>
            <a:fillRect/>
          </a:stretch>
        </p:blipFill>
        <p:spPr>
          <a:xfrm>
            <a:off x="3005850" y="2078378"/>
            <a:ext cx="3615850" cy="3065123"/>
          </a:xfrm>
          <a:prstGeom prst="rect">
            <a:avLst/>
          </a:prstGeom>
          <a:noFill/>
          <a:ln>
            <a:noFill/>
          </a:ln>
        </p:spPr>
      </p:pic>
      <p:sp>
        <p:nvSpPr>
          <p:cNvPr id="116" name="Google Shape;116;p21"/>
          <p:cNvSpPr txBox="1"/>
          <p:nvPr/>
        </p:nvSpPr>
        <p:spPr>
          <a:xfrm>
            <a:off x="228050" y="2955075"/>
            <a:ext cx="2732100" cy="93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rPr>
              <a:t>Check “with encryption” to make the gif appear smooth using Feature #3: Encode.</a:t>
            </a:r>
            <a:endParaRPr>
              <a:solidFill>
                <a:srgbClr val="FF0000"/>
              </a:solidFill>
            </a:endParaRPr>
          </a:p>
        </p:txBody>
      </p:sp>
      <p:sp>
        <p:nvSpPr>
          <p:cNvPr id="117" name="Google Shape;117;p21"/>
          <p:cNvSpPr/>
          <p:nvPr/>
        </p:nvSpPr>
        <p:spPr>
          <a:xfrm>
            <a:off x="1509500" y="2672475"/>
            <a:ext cx="2031000" cy="282600"/>
          </a:xfrm>
          <a:prstGeom prst="bentArrow">
            <a:avLst>
              <a:gd name="adj1" fmla="val 25000"/>
              <a:gd name="adj2" fmla="val 25000"/>
              <a:gd name="adj3" fmla="val 25000"/>
              <a:gd name="adj4" fmla="val 43750"/>
            </a:avLst>
          </a:prstGeom>
          <a:solidFill>
            <a:srgbClr val="00FF00"/>
          </a:solidFill>
          <a:ln w="9525" cap="flat" cmpd="sng">
            <a:solidFill>
              <a:srgbClr val="FF9900"/>
            </a:solidFill>
            <a:prstDash val="solid"/>
            <a:round/>
            <a:headEnd type="none" w="sm" len="sm"/>
            <a:tailEnd type="none" w="sm" len="sm"/>
          </a:ln>
          <a:effectLst>
            <a:outerShdw blurRad="57150" dist="19050" dir="5400000" algn="bl" rotWithShape="0">
              <a:srgbClr val="000000">
                <a:alpha val="50000"/>
              </a:srgb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1142</Words>
  <Application>Microsoft Office PowerPoint</Application>
  <PresentationFormat>On-screen Show (16:9)</PresentationFormat>
  <Paragraphs>83</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Helvetica Neue</vt:lpstr>
      <vt:lpstr>Arial</vt:lpstr>
      <vt:lpstr>Simple Light</vt:lpstr>
      <vt:lpstr>Light-weight Image Encryptor</vt:lpstr>
      <vt:lpstr>Project Objectives</vt:lpstr>
      <vt:lpstr>Features Incorporated</vt:lpstr>
      <vt:lpstr>Feature #1: Blur</vt:lpstr>
      <vt:lpstr>Feature #1: Blur with Different Strengths</vt:lpstr>
      <vt:lpstr>Feature #2: Deblur</vt:lpstr>
      <vt:lpstr>Feature #3: Encode</vt:lpstr>
      <vt:lpstr>Feature #4: Decode</vt:lpstr>
      <vt:lpstr>Feature #5: Insert</vt:lpstr>
      <vt:lpstr>Feature #6: Extract</vt:lpstr>
      <vt:lpstr>OOP Design</vt:lpstr>
      <vt:lpstr>OOP Design</vt:lpstr>
      <vt:lpstr>Data Structures</vt:lpstr>
      <vt:lpstr>External Library</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Light-weight Image Encryptor</dc:title>
  <cp:lastModifiedBy>REN Zhengtong</cp:lastModifiedBy>
  <cp:revision>1</cp:revision>
  <dcterms:modified xsi:type="dcterms:W3CDTF">2020-10-11T09:51:07Z</dcterms:modified>
</cp:coreProperties>
</file>