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74" r:id="rId3"/>
    <p:sldId id="275" r:id="rId4"/>
    <p:sldId id="279" r:id="rId5"/>
    <p:sldId id="286" r:id="rId6"/>
    <p:sldId id="283" r:id="rId7"/>
    <p:sldId id="284" r:id="rId8"/>
    <p:sldId id="285" r:id="rId9"/>
    <p:sldId id="282" r:id="rId11"/>
    <p:sldId id="287" r:id="rId12"/>
    <p:sldId id="277" r:id="rId13"/>
    <p:sldId id="276"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1F34"/>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9.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因果关系属于本体论，描述客观物理约束。</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5" name="直接连接符 4"/>
          <p:cNvCxnSpPr/>
          <p:nvPr userDrawn="1"/>
        </p:nvCxnSpPr>
        <p:spPr>
          <a:xfrm>
            <a:off x="1612265" y="4062730"/>
            <a:ext cx="8978900" cy="0"/>
          </a:xfrm>
          <a:prstGeom prst="line">
            <a:avLst/>
          </a:prstGeom>
          <a:ln>
            <a:solidFill>
              <a:srgbClr val="A31F34"/>
            </a:solidFill>
          </a:ln>
        </p:spPr>
        <p:style>
          <a:lnRef idx="1">
            <a:schemeClr val="accent1"/>
          </a:lnRef>
          <a:fillRef idx="0">
            <a:schemeClr val="accent1"/>
          </a:fillRef>
          <a:effectRef idx="0">
            <a:schemeClr val="accent1"/>
          </a:effectRef>
          <a:fontRef idx="minor">
            <a:schemeClr val="tx1"/>
          </a:fontRef>
        </p:style>
      </p:cxnSp>
      <p:pic>
        <p:nvPicPr>
          <p:cNvPr id="8" name="图片 7" descr="标志形态B"/>
          <p:cNvPicPr>
            <a:picLocks noChangeAspect="1"/>
          </p:cNvPicPr>
          <p:nvPr userDrawn="1"/>
        </p:nvPicPr>
        <p:blipFill>
          <a:blip r:embed="rId2"/>
          <a:stretch>
            <a:fillRect/>
          </a:stretch>
        </p:blipFill>
        <p:spPr>
          <a:xfrm>
            <a:off x="10255250" y="557530"/>
            <a:ext cx="1479550" cy="1479550"/>
          </a:xfrm>
          <a:prstGeom prst="rect">
            <a:avLst/>
          </a:prstGeom>
        </p:spPr>
      </p:pic>
      <p:sp>
        <p:nvSpPr>
          <p:cNvPr id="2" name="标题 1"/>
          <p:cNvSpPr>
            <a:spLocks noGrp="1"/>
          </p:cNvSpPr>
          <p:nvPr>
            <p:ph type="title"/>
            <p:custDataLst>
              <p:tags r:id="rId3"/>
            </p:custDataLst>
          </p:nvPr>
        </p:nvSpPr>
        <p:spPr>
          <a:xfrm>
            <a:off x="2892425" y="3157220"/>
            <a:ext cx="6946265" cy="705485"/>
          </a:xfrm>
        </p:spPr>
        <p:txBody>
          <a:bodyPr vert="horz" lIns="90000" tIns="46800" rIns="90000" bIns="46800" rtlCol="0" anchor="ctr" anchorCtr="0">
            <a:noAutofit/>
          </a:bodyPr>
          <a:lstStyle>
            <a:lvl1pPr>
              <a:defRPr sz="4000">
                <a:solidFill>
                  <a:srgbClr val="A31F34"/>
                </a:solidFill>
              </a:defRPr>
            </a:lvl1pPr>
          </a:lstStyle>
          <a:p>
            <a:pPr lvl="0"/>
            <a:r>
              <a:rPr lang="zh-CN" altLang="en-US" smtClean="0"/>
              <a:t>单击此处编辑母版标题样式</a:t>
            </a:r>
            <a:endParaRPr lang="zh-CN" altLang="en-US" smtClean="0"/>
          </a:p>
        </p:txBody>
      </p:sp>
      <p:sp>
        <p:nvSpPr>
          <p:cNvPr id="9" name="内容占位符 8"/>
          <p:cNvSpPr>
            <a:spLocks noGrp="1"/>
          </p:cNvSpPr>
          <p:nvPr>
            <p:ph idx="1" hasCustomPrompt="1"/>
            <p:custDataLst>
              <p:tags r:id="rId4"/>
            </p:custDataLst>
          </p:nvPr>
        </p:nvSpPr>
        <p:spPr>
          <a:xfrm>
            <a:off x="4128770" y="4547235"/>
            <a:ext cx="4242435" cy="309880"/>
          </a:xfrm>
        </p:spPr>
        <p:txBody>
          <a:bodyPr vert="horz" lIns="90000" tIns="46800" rIns="90000" bIns="46800" rtlCol="0">
            <a:noAutofit/>
          </a:bodyPr>
          <a:lstStyle>
            <a:lvl1pPr marL="0" indent="0" algn="ctr">
              <a:lnSpc>
                <a:spcPct val="80000"/>
              </a:lnSpc>
              <a:buNone/>
              <a:defRPr sz="2000" b="1">
                <a:solidFill>
                  <a:schemeClr val="tx1">
                    <a:lumMod val="65000"/>
                    <a:lumOff val="35000"/>
                  </a:schemeClr>
                </a:solidFill>
              </a:defRPr>
            </a:lvl1pPr>
            <a:lvl2pPr marL="457200" indent="0">
              <a:buNone/>
              <a:defRPr/>
            </a:lvl2pPr>
          </a:lstStyle>
          <a:p>
            <a:pPr lvl="0"/>
            <a:r>
              <a:rPr lang="zh-CN" altLang="en-US" smtClean="0"/>
              <a:t>单击此处编辑</a:t>
            </a:r>
            <a:endParaRPr lang="zh-CN" altLang="en-US" smtClean="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a:defRPr>
                <a:solidFill>
                  <a:srgbClr val="A31F34"/>
                </a:solidFill>
              </a:defRPr>
            </a:lvl1p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11575"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4" name="灯片编号占位符 3"/>
          <p:cNvSpPr>
            <a:spLocks noGrp="1"/>
          </p:cNvSpPr>
          <p:nvPr>
            <p:ph type="sldNum" sz="quarter" idx="12"/>
          </p:nvPr>
        </p:nvSpPr>
        <p:spPr>
          <a:xfrm>
            <a:off x="10223500" y="0"/>
            <a:ext cx="721360" cy="365125"/>
          </a:xfrm>
        </p:spPr>
        <p:txBody>
          <a:bodyPr/>
          <a:lstStyle>
            <a:lvl1pPr>
              <a:defRPr>
                <a:solidFill>
                  <a:schemeClr val="bg1"/>
                </a:solidFill>
              </a:defRPr>
            </a:lvl1p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pic>
        <p:nvPicPr>
          <p:cNvPr id="8" name="图片 7" descr="标志形态B"/>
          <p:cNvPicPr>
            <a:picLocks noChangeAspect="1"/>
          </p:cNvPicPr>
          <p:nvPr userDrawn="1"/>
        </p:nvPicPr>
        <p:blipFill>
          <a:blip r:embed="rId2"/>
          <a:stretch>
            <a:fillRect/>
          </a:stretch>
        </p:blipFill>
        <p:spPr>
          <a:xfrm>
            <a:off x="10255250" y="557530"/>
            <a:ext cx="1479550" cy="1479550"/>
          </a:xfrm>
          <a:prstGeom prst="rect">
            <a:avLst/>
          </a:prstGeom>
        </p:spPr>
      </p:pic>
      <p:sp>
        <p:nvSpPr>
          <p:cNvPr id="2" name="标题 1"/>
          <p:cNvSpPr>
            <a:spLocks noGrp="1"/>
          </p:cNvSpPr>
          <p:nvPr>
            <p:ph type="title"/>
            <p:custDataLst>
              <p:tags r:id="rId3"/>
            </p:custDataLst>
          </p:nvPr>
        </p:nvSpPr>
        <p:spPr>
          <a:xfrm>
            <a:off x="1482090" y="3076575"/>
            <a:ext cx="10105390" cy="705485"/>
          </a:xfrm>
        </p:spPr>
        <p:txBody>
          <a:bodyPr vert="horz" lIns="90000" tIns="46800" rIns="90000" bIns="46800" rtlCol="0" anchor="ctr" anchorCtr="0">
            <a:noAutofit/>
          </a:bodyPr>
          <a:lstStyle>
            <a:lvl1pPr>
              <a:defRPr sz="6000">
                <a:solidFill>
                  <a:srgbClr val="A31F34"/>
                </a:solidFill>
                <a:latin typeface="Calibri" panose="020F0502020204030204" charset="0"/>
              </a:defRPr>
            </a:lvl1pPr>
          </a:lstStyle>
          <a:p>
            <a:pPr lvl="0"/>
            <a:r>
              <a:rPr lang="zh-CN" altLang="en-US" smtClean="0"/>
              <a:t>单击此处编辑母版标题样式</a:t>
            </a:r>
            <a:endParaRPr lang="zh-CN" altLang="en-US" smtClean="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tags" Target="../tags/tag7.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10160" y="-8890"/>
            <a:ext cx="12182475" cy="350520"/>
          </a:xfrm>
          <a:prstGeom prst="rect">
            <a:avLst/>
          </a:prstGeom>
          <a:solidFill>
            <a:srgbClr val="A31F34"/>
          </a:solidFill>
          <a:ln>
            <a:solidFill>
              <a:srgbClr val="A31F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2021-2022</a:t>
            </a:r>
            <a:r>
              <a:rPr lang="zh-CN" altLang="en-US"/>
              <a:t>博一年度汇报</a:t>
            </a:r>
            <a:endParaRPr lang="zh-CN" altLang="en-US"/>
          </a:p>
        </p:txBody>
      </p:sp>
      <p:sp>
        <p:nvSpPr>
          <p:cNvPr id="4" name="内容占位符 3"/>
          <p:cNvSpPr>
            <a:spLocks noGrp="1"/>
          </p:cNvSpPr>
          <p:nvPr>
            <p:ph idx="1"/>
          </p:nvPr>
        </p:nvSpPr>
        <p:spPr/>
        <p:txBody>
          <a:bodyPr/>
          <a:p>
            <a:r>
              <a:rPr lang="zh-CN" altLang="en-US"/>
              <a:t>导师：杜德慧</a:t>
            </a:r>
            <a:r>
              <a:rPr lang="en-US" altLang="zh-CN"/>
              <a:t> </a:t>
            </a:r>
            <a:r>
              <a:rPr lang="zh-CN" altLang="en-US"/>
              <a:t>顾小清</a:t>
            </a:r>
            <a:endParaRPr lang="zh-CN" altLang="en-US"/>
          </a:p>
          <a:p>
            <a:r>
              <a:rPr lang="zh-CN" altLang="en-US"/>
              <a:t>汇报人：田丽丽</a:t>
            </a:r>
            <a:endParaRPr lang="zh-CN" altLang="en-US"/>
          </a:p>
        </p:txBody>
      </p:sp>
      <p:sp>
        <p:nvSpPr>
          <p:cNvPr id="2" name="灯片编号占位符 1"/>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博二计划</a:t>
            </a:r>
            <a:endParaRPr lang="zh-CN" altLang="en-US"/>
          </a:p>
        </p:txBody>
      </p:sp>
      <p:sp>
        <p:nvSpPr>
          <p:cNvPr id="4" name="内容占位符 3"/>
          <p:cNvSpPr>
            <a:spLocks noGrp="1"/>
          </p:cNvSpPr>
          <p:nvPr>
            <p:ph idx="1"/>
          </p:nvPr>
        </p:nvSpPr>
        <p:spPr>
          <a:xfrm>
            <a:off x="767080" y="1905000"/>
            <a:ext cx="10810240" cy="3048000"/>
          </a:xfrm>
        </p:spPr>
        <p:txBody>
          <a:bodyPr/>
          <a:p>
            <a:pPr marL="0" indent="0">
              <a:buNone/>
            </a:pPr>
            <a:r>
              <a:rPr lang="zh-CN" altLang="en-US" sz="2000"/>
              <a:t>接下来2022</a:t>
            </a:r>
            <a:r>
              <a:rPr lang="en-US" altLang="zh-CN" sz="2000"/>
              <a:t>-2023</a:t>
            </a:r>
            <a:r>
              <a:rPr lang="zh-CN" altLang="en-US" sz="2000"/>
              <a:t>学年，</a:t>
            </a:r>
            <a:endParaRPr lang="zh-CN" altLang="en-US" sz="2000"/>
          </a:p>
          <a:p>
            <a:r>
              <a:rPr lang="zh-CN" altLang="en-US" sz="2000"/>
              <a:t>以论文写作为主，继续广泛阅读论文补充相关专业知识并完善实验，计划撰写论文2篇。</a:t>
            </a:r>
            <a:endParaRPr lang="zh-CN" altLang="en-US" sz="2000"/>
          </a:p>
          <a:p>
            <a:pPr lvl="1"/>
            <a:r>
              <a:rPr lang="zh-CN" altLang="en-US" sz="1800"/>
              <a:t>利用因果推理解决强化学习中针对动态开放真实环境中的鲁棒决策生成的问题；</a:t>
            </a:r>
            <a:endParaRPr lang="zh-CN" altLang="en-US" sz="1800"/>
          </a:p>
          <a:p>
            <a:pPr lvl="1"/>
            <a:r>
              <a:rPr lang="zh-CN" altLang="en-US" sz="1800"/>
              <a:t>基于结构因果模型的学生错题溯因研究；</a:t>
            </a:r>
            <a:endParaRPr lang="zh-CN" altLang="en-US" sz="1800"/>
          </a:p>
          <a:p>
            <a:pPr lvl="1"/>
            <a:r>
              <a:rPr lang="zh-CN" altLang="en-US" sz="1800"/>
              <a:t>可信人工智能中的可解释性问题。</a:t>
            </a:r>
            <a:endParaRPr lang="zh-CN" altLang="en-US" sz="1800">
              <a:solidFill>
                <a:schemeClr val="tx1">
                  <a:lumMod val="65000"/>
                  <a:lumOff val="35000"/>
                </a:schemeClr>
              </a:solidFill>
            </a:endParaRPr>
          </a:p>
        </p:txBody>
      </p:sp>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50975" y="2987040"/>
            <a:ext cx="9457690" cy="705485"/>
          </a:xfrm>
        </p:spPr>
        <p:txBody>
          <a:bodyPr/>
          <a:p>
            <a:pPr algn="ctr"/>
            <a:r>
              <a:rPr lang="zh-CN" altLang="en-US"/>
              <a:t>请各位老师批评指正</a:t>
            </a:r>
            <a:endParaRPr lang="zh-CN" altLang="en-US"/>
          </a:p>
        </p:txBody>
      </p:sp>
      <p:sp>
        <p:nvSpPr>
          <p:cNvPr id="2" name="灯片编号占位符 1"/>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已做工作</a:t>
            </a:r>
            <a:endParaRPr lang="zh-CN" altLang="en-US"/>
          </a:p>
        </p:txBody>
      </p:sp>
      <p:sp>
        <p:nvSpPr>
          <p:cNvPr id="4" name="内容占位符 3"/>
          <p:cNvSpPr>
            <a:spLocks noGrp="1"/>
          </p:cNvSpPr>
          <p:nvPr>
            <p:ph idx="1"/>
          </p:nvPr>
        </p:nvSpPr>
        <p:spPr/>
        <p:txBody>
          <a:bodyPr>
            <a:normAutofit lnSpcReduction="10000"/>
          </a:bodyPr>
          <a:p>
            <a:r>
              <a:rPr lang="zh-CN" altLang="en-US" b="1">
                <a:solidFill>
                  <a:srgbClr val="A31F34"/>
                </a:solidFill>
              </a:rPr>
              <a:t>课程学习</a:t>
            </a:r>
            <a:r>
              <a:rPr lang="zh-CN" altLang="en-US"/>
              <a:t>：按要求完成全部课程、作业和学术伦理测试，取得规定学分。</a:t>
            </a:r>
            <a:endParaRPr lang="zh-CN" altLang="en-US"/>
          </a:p>
          <a:p>
            <a:endParaRPr lang="zh-CN" altLang="en-US"/>
          </a:p>
          <a:p>
            <a:r>
              <a:rPr lang="zh-CN" altLang="en-US" b="1">
                <a:solidFill>
                  <a:srgbClr val="A31F34"/>
                </a:solidFill>
              </a:rPr>
              <a:t>文献阅读</a:t>
            </a:r>
            <a:r>
              <a:rPr lang="zh-CN" altLang="en-US"/>
              <a:t>：对各方向论文进行大体学习，与导师确定大体研究方向后，积极进行大规模的文献阅读和书籍资料学习，完成《the book of why》、《因果推理入门》和《因果论》专业书籍的阅读和学习。</a:t>
            </a:r>
            <a:endParaRPr lang="zh-CN" altLang="en-US"/>
          </a:p>
          <a:p>
            <a:endParaRPr lang="zh-CN" altLang="en-US"/>
          </a:p>
          <a:p>
            <a:r>
              <a:rPr lang="zh-CN" altLang="en-US" b="1">
                <a:solidFill>
                  <a:srgbClr val="A31F34"/>
                </a:solidFill>
              </a:rPr>
              <a:t>学术交流</a:t>
            </a:r>
            <a:r>
              <a:rPr lang="zh-CN" altLang="en-US"/>
              <a:t>：在博一一年间参与了很多机器学习与因果推理领域相关学术会议，如下所示：</a:t>
            </a:r>
            <a:endParaRPr lang="zh-CN" altLang="en-US"/>
          </a:p>
          <a:p>
            <a:pPr lvl="1"/>
            <a:r>
              <a:rPr lang="zh-CN" altLang="en-US"/>
              <a:t>《世界人工智能大会教育论坛》</a:t>
            </a:r>
            <a:endParaRPr lang="zh-CN" altLang="en-US"/>
          </a:p>
          <a:p>
            <a:pPr lvl="1"/>
            <a:r>
              <a:rPr lang="zh-CN" altLang="en-US"/>
              <a:t>《2022因果推断与机器学习研讨会》</a:t>
            </a:r>
            <a:endParaRPr lang="zh-CN" altLang="en-US"/>
          </a:p>
          <a:p>
            <a:pPr lvl="1"/>
            <a:r>
              <a:rPr lang="zh-CN" altLang="en-US"/>
              <a:t>《The 2022 Pacific Causal Inference Conference》</a:t>
            </a:r>
            <a:endParaRPr lang="zh-CN" altLang="en-US"/>
          </a:p>
          <a:p>
            <a:pPr lvl="1"/>
            <a:r>
              <a:rPr lang="zh-CN" altLang="en-US"/>
              <a:t>《因果学习与决策》</a:t>
            </a:r>
            <a:endParaRPr lang="zh-CN" altLang="en-US"/>
          </a:p>
          <a:p>
            <a:pPr lvl="1"/>
            <a:r>
              <a:rPr lang="zh-CN" altLang="en-US"/>
              <a:t>《因果推理与多媒体泛化学习》</a:t>
            </a:r>
            <a:endParaRPr lang="zh-CN" altLang="en-US"/>
          </a:p>
        </p:txBody>
      </p:sp>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25520"/>
            <a:ext cx="10969200" cy="705600"/>
          </a:xfrm>
        </p:spPr>
        <p:txBody>
          <a:bodyPr>
            <a:normAutofit/>
          </a:bodyPr>
          <a:p>
            <a:r>
              <a:rPr lang="zh-CN" altLang="en-US">
                <a:sym typeface="+mn-ea"/>
              </a:rPr>
              <a:t>已做工作</a:t>
            </a:r>
            <a:endParaRPr lang="zh-CN" altLang="en-US"/>
          </a:p>
        </p:txBody>
      </p:sp>
      <p:sp>
        <p:nvSpPr>
          <p:cNvPr id="3" name="内容占位符 2"/>
          <p:cNvSpPr>
            <a:spLocks noGrp="1"/>
          </p:cNvSpPr>
          <p:nvPr>
            <p:ph idx="1"/>
          </p:nvPr>
        </p:nvSpPr>
        <p:spPr>
          <a:xfrm>
            <a:off x="611575" y="1191315"/>
            <a:ext cx="10969200" cy="4759200"/>
          </a:xfrm>
        </p:spPr>
        <p:txBody>
          <a:bodyPr>
            <a:noAutofit/>
          </a:bodyPr>
          <a:p>
            <a:r>
              <a:rPr lang="zh-CN" altLang="en-US" sz="1800" b="1">
                <a:solidFill>
                  <a:srgbClr val="A31F34"/>
                </a:solidFill>
              </a:rPr>
              <a:t>科研训练</a:t>
            </a:r>
            <a:r>
              <a:rPr lang="zh-CN" altLang="en-US" sz="1600"/>
              <a:t>：</a:t>
            </a:r>
            <a:endParaRPr lang="zh-CN" altLang="en-US" sz="1600"/>
          </a:p>
          <a:p>
            <a:pPr lvl="1"/>
            <a:r>
              <a:rPr lang="zh-CN" altLang="en-US" sz="1400"/>
              <a:t>在本方向调研了大量的文献并进行整理，调研了相关的因果发现、推理的工具并进行使用，在老师的指导带领下，学习申报书和论文的撰写。</a:t>
            </a:r>
            <a:endParaRPr lang="zh-CN" altLang="en-US" sz="1400"/>
          </a:p>
          <a:p>
            <a:pPr lvl="1"/>
            <a:r>
              <a:rPr lang="zh-CN" altLang="en-US" sz="1400"/>
              <a:t>参加三维智适应项目组，学习自适应知识追踪、认知诊断等前沿方法。</a:t>
            </a:r>
            <a:endParaRPr lang="zh-CN" altLang="en-US" sz="1600"/>
          </a:p>
          <a:p>
            <a:r>
              <a:rPr lang="zh-CN" altLang="en-US" sz="1800" b="1">
                <a:solidFill>
                  <a:srgbClr val="A31F34"/>
                </a:solidFill>
              </a:rPr>
              <a:t>课题进展1（博一下）</a:t>
            </a:r>
            <a:r>
              <a:rPr lang="zh-CN" altLang="en-US" sz="1600"/>
              <a:t>：</a:t>
            </a:r>
            <a:endParaRPr lang="zh-CN" altLang="en-US" sz="1600"/>
          </a:p>
          <a:p>
            <a:pPr lvl="1"/>
            <a:r>
              <a:rPr lang="zh-CN" altLang="en-US" sz="1400"/>
              <a:t>问题：目前机器学习算法利用有限的历史数据进行训练，无法保证开放动态场景下的决策的正确性。</a:t>
            </a:r>
            <a:endParaRPr lang="zh-CN" altLang="en-US" sz="1400"/>
          </a:p>
          <a:p>
            <a:pPr lvl="1">
              <a:lnSpc>
                <a:spcPct val="130000"/>
              </a:lnSpc>
            </a:pPr>
            <a:r>
              <a:rPr lang="zh-CN" altLang="en-US" sz="1400"/>
              <a:t>贡献：以强化学习中的模仿学习为例，针对在开放动态环境下模仿学习算法过分依赖数据集致使决策不鲁棒不准确的问题，将因果推理与模仿学历融合，设计了基于因果推理的模仿学习中鲁棒决策生成算法。</a:t>
            </a:r>
            <a:endParaRPr lang="zh-CN" altLang="en-US" sz="1400"/>
          </a:p>
          <a:p>
            <a:pPr lvl="1"/>
            <a:r>
              <a:rPr lang="zh-CN" altLang="en-US" sz="1400"/>
              <a:t>正在撰写论文《</a:t>
            </a:r>
            <a:r>
              <a:rPr lang="zh-CN" altLang="en-US" sz="1400">
                <a:latin typeface="Times New Roman" panose="02020603050405020304" charset="0"/>
                <a:cs typeface="Times New Roman" panose="02020603050405020304" charset="0"/>
              </a:rPr>
              <a:t>Robust Decision Generation in Imitation Learning Based on Causal Inference</a:t>
            </a:r>
            <a:r>
              <a:rPr lang="zh-CN" altLang="en-US" sz="1400"/>
              <a:t>》。</a:t>
            </a:r>
            <a:endParaRPr lang="zh-CN" altLang="en-US" sz="1400"/>
          </a:p>
          <a:p>
            <a:pPr marL="228600" lvl="0" indent="-228600">
              <a:buFont typeface="Arial" panose="020B0604020202020204" pitchFamily="34" charset="0"/>
              <a:buChar char="●"/>
            </a:pPr>
            <a:r>
              <a:rPr lang="zh-CN" altLang="en-US" sz="1800" b="1">
                <a:solidFill>
                  <a:srgbClr val="A31F34"/>
                </a:solidFill>
              </a:rPr>
              <a:t>课题进展2（博一上）</a:t>
            </a:r>
            <a:r>
              <a:rPr lang="zh-CN" altLang="en-US" sz="1600">
                <a:solidFill>
                  <a:schemeClr val="tx1">
                    <a:lumMod val="65000"/>
                    <a:lumOff val="35000"/>
                  </a:schemeClr>
                </a:solidFill>
              </a:rPr>
              <a:t>：</a:t>
            </a:r>
            <a:endParaRPr lang="zh-CN" altLang="en-US" sz="1600">
              <a:solidFill>
                <a:schemeClr val="tx1">
                  <a:lumMod val="65000"/>
                  <a:lumOff val="35000"/>
                </a:schemeClr>
              </a:solidFill>
            </a:endParaRPr>
          </a:p>
          <a:p>
            <a:pPr marL="685800" lvl="1" indent="-228600">
              <a:buFont typeface="Arial" panose="020B0604020202020204" pitchFamily="34" charset="0"/>
              <a:buChar char="●"/>
            </a:pPr>
            <a:r>
              <a:rPr lang="zh-CN" altLang="en-US" sz="1400">
                <a:solidFill>
                  <a:schemeClr val="tx1">
                    <a:lumMod val="65000"/>
                    <a:lumOff val="35000"/>
                  </a:schemeClr>
                </a:solidFill>
              </a:rPr>
              <a:t>问题：现有的学生错题原因的分析方法是针对各特征因素间的相关关系进行分析，致使获取的原因不正确对下一步的决策有误导。</a:t>
            </a:r>
            <a:endParaRPr lang="zh-CN" altLang="en-US" sz="1400">
              <a:solidFill>
                <a:schemeClr val="tx1">
                  <a:lumMod val="65000"/>
                  <a:lumOff val="35000"/>
                </a:schemeClr>
              </a:solidFill>
            </a:endParaRPr>
          </a:p>
          <a:p>
            <a:pPr marL="685800" lvl="1" indent="-228600">
              <a:buFont typeface="Arial" panose="020B0604020202020204" pitchFamily="34" charset="0"/>
              <a:buChar char="●"/>
            </a:pPr>
            <a:r>
              <a:rPr lang="zh-CN" altLang="en-US" sz="1400">
                <a:solidFill>
                  <a:schemeClr val="tx1">
                    <a:lumMod val="65000"/>
                    <a:lumOff val="35000"/>
                  </a:schemeClr>
                </a:solidFill>
              </a:rPr>
              <a:t>贡献：利用因果推理中的因果关系取代相关关系，构建针对学生错题的结构因果模型，挖掘因果机制，对学生错题原因进行获取和量化。</a:t>
            </a:r>
            <a:endParaRPr lang="en-US" altLang="zh-CN" sz="1400">
              <a:solidFill>
                <a:schemeClr val="tx1">
                  <a:lumMod val="65000"/>
                  <a:lumOff val="35000"/>
                </a:schemeClr>
              </a:solidFill>
            </a:endParaRPr>
          </a:p>
          <a:p>
            <a:pPr marL="685800" lvl="1" indent="-228600">
              <a:buFont typeface="Arial" panose="020B0604020202020204" pitchFamily="34" charset="0"/>
              <a:buChar char="●"/>
            </a:pPr>
            <a:r>
              <a:rPr lang="zh-CN" altLang="en-US" sz="1400">
                <a:solidFill>
                  <a:schemeClr val="tx1">
                    <a:lumMod val="65000"/>
                    <a:lumOff val="35000"/>
                  </a:schemeClr>
                </a:solidFill>
              </a:rPr>
              <a:t>进展：设计了基于因果推理的学生错题溯因的方案。</a:t>
            </a:r>
            <a:endParaRPr lang="zh-CN" altLang="en-US" sz="1400">
              <a:solidFill>
                <a:schemeClr val="tx1">
                  <a:lumMod val="65000"/>
                  <a:lumOff val="35000"/>
                </a:schemeClr>
              </a:solidFill>
            </a:endParaRPr>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8865" y="2967425"/>
            <a:ext cx="10969200" cy="705600"/>
          </a:xfrm>
        </p:spPr>
        <p:txBody>
          <a:bodyPr/>
          <a:p>
            <a:pPr algn="ctr"/>
            <a:r>
              <a:rPr lang="zh-CN" altLang="en-US"/>
              <a:t>研究背景课题</a:t>
            </a:r>
            <a:r>
              <a:rPr lang="en-US" altLang="zh-CN"/>
              <a:t>1</a:t>
            </a:r>
            <a:endParaRPr lang="en-US" altLang="zh-CN"/>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因果推理与新一代人工智能</a:t>
            </a:r>
            <a:endParaRPr lang="zh-CN" altLang="en-US"/>
          </a:p>
        </p:txBody>
      </p:sp>
      <p:sp>
        <p:nvSpPr>
          <p:cNvPr id="2" name="灯片编号占位符 1"/>
          <p:cNvSpPr>
            <a:spLocks noGrp="1"/>
          </p:cNvSpPr>
          <p:nvPr>
            <p:ph type="sldNum" sz="quarter" idx="12"/>
          </p:nvPr>
        </p:nvSpPr>
        <p:spPr/>
        <p:txBody>
          <a:bodyPr/>
          <a:p>
            <a:fld id="{7D9BB5D0-35E4-459D-AEF3-FE4D7C45CC19}"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9707245" y="3188335"/>
            <a:ext cx="2484755" cy="3429635"/>
          </a:xfrm>
          <a:prstGeom prst="rect">
            <a:avLst/>
          </a:prstGeom>
        </p:spPr>
      </p:pic>
      <p:pic>
        <p:nvPicPr>
          <p:cNvPr id="8" name="图片 7"/>
          <p:cNvPicPr>
            <a:picLocks noChangeAspect="1"/>
          </p:cNvPicPr>
          <p:nvPr/>
        </p:nvPicPr>
        <p:blipFill>
          <a:blip r:embed="rId2"/>
          <a:srcRect t="5109" b="4618"/>
          <a:stretch>
            <a:fillRect/>
          </a:stretch>
        </p:blipFill>
        <p:spPr>
          <a:xfrm>
            <a:off x="10112375" y="451485"/>
            <a:ext cx="1732915" cy="2392045"/>
          </a:xfrm>
          <a:prstGeom prst="rect">
            <a:avLst/>
          </a:prstGeom>
        </p:spPr>
      </p:pic>
      <p:grpSp>
        <p:nvGrpSpPr>
          <p:cNvPr id="12" name="组合 11"/>
          <p:cNvGrpSpPr/>
          <p:nvPr/>
        </p:nvGrpSpPr>
        <p:grpSpPr>
          <a:xfrm>
            <a:off x="156757" y="2319020"/>
            <a:ext cx="3453703" cy="1866979"/>
            <a:chOff x="250" y="2004"/>
            <a:chExt cx="6625" cy="3707"/>
          </a:xfrm>
        </p:grpSpPr>
        <p:sp>
          <p:nvSpPr>
            <p:cNvPr id="6" name="文本框 5"/>
            <p:cNvSpPr txBox="1"/>
            <p:nvPr/>
          </p:nvSpPr>
          <p:spPr>
            <a:xfrm>
              <a:off x="250" y="4247"/>
              <a:ext cx="2938" cy="1464"/>
            </a:xfrm>
            <a:prstGeom prst="rect">
              <a:avLst/>
            </a:prstGeom>
            <a:noFill/>
          </p:spPr>
          <p:txBody>
            <a:bodyPr wrap="square" rtlCol="0">
              <a:spAutoFit/>
            </a:bodyPr>
            <a:p>
              <a:pPr indent="0" algn="ctr">
                <a:buFont typeface="Wingdings" panose="05000000000000000000" pitchFamily="2" charset="2"/>
                <a:buNone/>
              </a:pPr>
              <a:r>
                <a:rPr lang="en-US" altLang="zh-CN" sz="1400" b="1" dirty="0">
                  <a:latin typeface="Arial" panose="020B0604020202020204" pitchFamily="34" charset="0"/>
                  <a:cs typeface="Arial" panose="020B0604020202020204" pitchFamily="34" charset="0"/>
                </a:rPr>
                <a:t>Judea Pearl</a:t>
              </a:r>
              <a:endParaRPr lang="zh-CN" altLang="en-US" sz="1400" b="1" dirty="0">
                <a:latin typeface="Arial" panose="020B0604020202020204" pitchFamily="34" charset="0"/>
                <a:cs typeface="Arial" panose="020B0604020202020204" pitchFamily="34" charset="0"/>
              </a:endParaRPr>
            </a:p>
            <a:p>
              <a:pPr indent="0" algn="ctr">
                <a:buFont typeface="Wingdings" panose="05000000000000000000" pitchFamily="2" charset="2"/>
                <a:buNone/>
              </a:pPr>
              <a:r>
                <a:rPr lang="zh-CN" altLang="en-US" sz="1400" b="1" dirty="0">
                  <a:latin typeface="Arial" panose="020B0604020202020204" pitchFamily="34" charset="0"/>
                  <a:cs typeface="Arial" panose="020B0604020202020204" pitchFamily="34" charset="0"/>
                </a:rPr>
                <a:t>图灵奖得主</a:t>
              </a:r>
              <a:endParaRPr lang="zh-CN" altLang="en-US" sz="1400" b="1" dirty="0">
                <a:latin typeface="Arial" panose="020B0604020202020204" pitchFamily="34" charset="0"/>
                <a:cs typeface="Arial" panose="020B0604020202020204" pitchFamily="34" charset="0"/>
              </a:endParaRPr>
            </a:p>
            <a:p>
              <a:pPr indent="0" algn="ctr">
                <a:buFont typeface="Wingdings" panose="05000000000000000000" pitchFamily="2" charset="2"/>
                <a:buNone/>
              </a:pPr>
              <a:r>
                <a:rPr lang="zh-CN" altLang="en-US" sz="1400" b="1" dirty="0">
                  <a:latin typeface="Arial" panose="020B0604020202020204" pitchFamily="34" charset="0"/>
                  <a:cs typeface="Arial" panose="020B0604020202020204" pitchFamily="34" charset="0"/>
                </a:rPr>
                <a:t>贝叶斯网络之父</a:t>
              </a:r>
              <a:endParaRPr lang="zh-CN" altLang="en-US" sz="1400" b="1"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830" y="2043"/>
              <a:ext cx="1994" cy="1991"/>
            </a:xfrm>
            <a:prstGeom prst="rect">
              <a:avLst/>
            </a:prstGeom>
          </p:spPr>
        </p:pic>
        <p:pic>
          <p:nvPicPr>
            <p:cNvPr id="10" name="图片 9"/>
            <p:cNvPicPr>
              <a:picLocks noChangeAspect="1"/>
            </p:cNvPicPr>
            <p:nvPr/>
          </p:nvPicPr>
          <p:blipFill>
            <a:blip r:embed="rId4"/>
            <a:stretch>
              <a:fillRect/>
            </a:stretch>
          </p:blipFill>
          <p:spPr>
            <a:xfrm>
              <a:off x="3511" y="2004"/>
              <a:ext cx="1779" cy="2030"/>
            </a:xfrm>
            <a:prstGeom prst="rect">
              <a:avLst/>
            </a:prstGeom>
          </p:spPr>
        </p:pic>
        <p:sp>
          <p:nvSpPr>
            <p:cNvPr id="11" name="文本框 10"/>
            <p:cNvSpPr txBox="1"/>
            <p:nvPr/>
          </p:nvSpPr>
          <p:spPr>
            <a:xfrm>
              <a:off x="2824" y="4208"/>
              <a:ext cx="4051" cy="1464"/>
            </a:xfrm>
            <a:prstGeom prst="rect">
              <a:avLst/>
            </a:prstGeom>
            <a:noFill/>
          </p:spPr>
          <p:txBody>
            <a:bodyPr wrap="square" rtlCol="0">
              <a:spAutoFit/>
            </a:bodyPr>
            <a:p>
              <a:pPr indent="0" algn="ctr">
                <a:buFont typeface="Wingdings" panose="05000000000000000000" pitchFamily="2" charset="2"/>
                <a:buNone/>
              </a:pPr>
              <a:r>
                <a:rPr lang="en-US" altLang="zh-CN" sz="1400" b="1" dirty="0">
                  <a:latin typeface="Arial" panose="020B0604020202020204" pitchFamily="34" charset="0"/>
                  <a:cs typeface="Arial" panose="020B0604020202020204" pitchFamily="34" charset="0"/>
                </a:rPr>
                <a:t>Yoshua bengio</a:t>
              </a:r>
              <a:endParaRPr lang="zh-CN" altLang="en-US" sz="1400" b="1" dirty="0">
                <a:latin typeface="Arial" panose="020B0604020202020204" pitchFamily="34" charset="0"/>
                <a:cs typeface="Arial" panose="020B0604020202020204" pitchFamily="34" charset="0"/>
              </a:endParaRPr>
            </a:p>
            <a:p>
              <a:pPr indent="0" algn="ctr">
                <a:buFont typeface="Wingdings" panose="05000000000000000000" pitchFamily="2" charset="2"/>
                <a:buNone/>
              </a:pPr>
              <a:r>
                <a:rPr lang="zh-CN" altLang="en-US" sz="1400" b="1" dirty="0">
                  <a:latin typeface="Arial" panose="020B0604020202020204" pitchFamily="34" charset="0"/>
                  <a:cs typeface="Arial" panose="020B0604020202020204" pitchFamily="34" charset="0"/>
                </a:rPr>
                <a:t>图灵奖得主</a:t>
              </a:r>
              <a:endParaRPr lang="zh-CN" altLang="en-US" sz="1400" b="1" dirty="0">
                <a:latin typeface="Arial" panose="020B0604020202020204" pitchFamily="34" charset="0"/>
                <a:cs typeface="Arial" panose="020B0604020202020204" pitchFamily="34" charset="0"/>
              </a:endParaRPr>
            </a:p>
            <a:p>
              <a:pPr indent="0" algn="ctr">
                <a:buFont typeface="Wingdings" panose="05000000000000000000" pitchFamily="2" charset="2"/>
                <a:buNone/>
              </a:pPr>
              <a:r>
                <a:rPr lang="zh-CN" altLang="en-US" sz="1400" b="1" dirty="0">
                  <a:latin typeface="Arial" panose="020B0604020202020204" pitchFamily="34" charset="0"/>
                  <a:cs typeface="Arial" panose="020B0604020202020204" pitchFamily="34" charset="0"/>
                </a:rPr>
                <a:t>深度学习三巨头之一</a:t>
              </a:r>
              <a:endParaRPr lang="zh-CN" altLang="en-US" sz="1400" b="1" dirty="0">
                <a:latin typeface="Arial" panose="020B0604020202020204" pitchFamily="34" charset="0"/>
                <a:cs typeface="Arial" panose="020B0604020202020204" pitchFamily="34" charset="0"/>
              </a:endParaRPr>
            </a:p>
          </p:txBody>
        </p:sp>
      </p:grpSp>
      <p:sp>
        <p:nvSpPr>
          <p:cNvPr id="13" name="文本框 12"/>
          <p:cNvSpPr txBox="1"/>
          <p:nvPr/>
        </p:nvSpPr>
        <p:spPr>
          <a:xfrm>
            <a:off x="3731895" y="2432685"/>
            <a:ext cx="6047740" cy="1568450"/>
          </a:xfrm>
          <a:prstGeom prst="rect">
            <a:avLst/>
          </a:prstGeom>
          <a:noFill/>
        </p:spPr>
        <p:txBody>
          <a:bodyPr wrap="square" rtlCol="0">
            <a:spAutoFit/>
          </a:bodyPr>
          <a:p>
            <a:pPr indent="0" algn="l">
              <a:lnSpc>
                <a:spcPct val="150000"/>
              </a:lnSpc>
              <a:buFont typeface="Arial" panose="020B0604020202020204" pitchFamily="34" charset="0"/>
              <a:buNone/>
            </a:pPr>
            <a:r>
              <a:rPr lang="zh-CN" altLang="en-US" sz="1600" b="1" dirty="0">
                <a:solidFill>
                  <a:srgbClr val="FF0000"/>
                </a:solidFill>
                <a:latin typeface="+mn-ea"/>
              </a:rPr>
              <a:t>因果推断</a:t>
            </a:r>
            <a:r>
              <a:rPr lang="zh-CN" altLang="en-US" sz="1600" b="1" dirty="0">
                <a:latin typeface="+mn-ea"/>
              </a:rPr>
              <a:t>是实现真正意义人工智能的必经之路。</a:t>
            </a:r>
            <a:r>
              <a:rPr lang="en-US" altLang="zh-CN" sz="1600" b="1" dirty="0">
                <a:latin typeface="+mn-ea"/>
              </a:rPr>
              <a:t>——Judea pearl</a:t>
            </a:r>
            <a:endParaRPr lang="en-US" altLang="zh-CN" sz="1600" b="1" dirty="0">
              <a:latin typeface="+mn-ea"/>
            </a:endParaRPr>
          </a:p>
          <a:p>
            <a:pPr indent="0" algn="l">
              <a:lnSpc>
                <a:spcPct val="150000"/>
              </a:lnSpc>
              <a:buFont typeface="Arial" panose="020B0604020202020204" pitchFamily="34" charset="0"/>
              <a:buNone/>
            </a:pPr>
            <a:r>
              <a:rPr lang="zh-CN" altLang="en-US" sz="1600" b="1" dirty="0">
                <a:latin typeface="+mn-ea"/>
              </a:rPr>
              <a:t>因果是机器学习界需</a:t>
            </a:r>
            <a:r>
              <a:rPr lang="zh-CN" altLang="en-US" sz="1600" b="1" dirty="0">
                <a:solidFill>
                  <a:srgbClr val="FF0000"/>
                </a:solidFill>
                <a:latin typeface="+mn-ea"/>
              </a:rPr>
              <a:t>重点关注</a:t>
            </a:r>
            <a:r>
              <a:rPr lang="zh-CN" altLang="en-US" sz="1600" b="1" dirty="0">
                <a:latin typeface="+mn-ea"/>
              </a:rPr>
              <a:t>的领域，将因果关系整合到人工智能中是一件大事！</a:t>
            </a:r>
            <a:r>
              <a:rPr lang="en-US" altLang="zh-CN" sz="1600" b="1" dirty="0">
                <a:latin typeface="+mn-ea"/>
              </a:rPr>
              <a:t>——Yoshua bengio</a:t>
            </a:r>
            <a:endParaRPr lang="zh-CN" altLang="en-US" sz="1600" b="1" dirty="0">
              <a:latin typeface="+mn-ea"/>
            </a:endParaRPr>
          </a:p>
          <a:p>
            <a:pPr algn="l">
              <a:lnSpc>
                <a:spcPct val="150000"/>
              </a:lnSpc>
            </a:pPr>
            <a:r>
              <a:rPr lang="zh-CN" altLang="en-US" sz="1600" b="1" dirty="0">
                <a:latin typeface="+mn-ea"/>
              </a:rPr>
              <a:t>众多学者和机构视其为</a:t>
            </a:r>
            <a:r>
              <a:rPr lang="zh-CN" altLang="en-US" sz="1600" b="1" dirty="0">
                <a:solidFill>
                  <a:srgbClr val="FF0000"/>
                </a:solidFill>
                <a:latin typeface="+mn-ea"/>
              </a:rPr>
              <a:t>新一代人工智能</a:t>
            </a:r>
            <a:r>
              <a:rPr lang="zh-CN" altLang="en-US" sz="1600" b="1" dirty="0">
                <a:latin typeface="+mn-ea"/>
              </a:rPr>
              <a:t>研究的</a:t>
            </a:r>
            <a:r>
              <a:rPr lang="zh-CN" altLang="en-US" sz="1600" b="1" dirty="0">
                <a:solidFill>
                  <a:srgbClr val="FF0000"/>
                </a:solidFill>
                <a:latin typeface="+mn-ea"/>
              </a:rPr>
              <a:t>重点方向之一</a:t>
            </a:r>
            <a:r>
              <a:rPr lang="zh-CN" altLang="en-US" sz="1600" b="1" dirty="0">
                <a:latin typeface="+mn-ea"/>
              </a:rPr>
              <a:t>。</a:t>
            </a:r>
            <a:endParaRPr lang="zh-CN" altLang="en-US" sz="1600" b="1" dirty="0">
              <a:latin typeface="+mn-ea"/>
            </a:endParaRPr>
          </a:p>
        </p:txBody>
      </p:sp>
      <p:pic>
        <p:nvPicPr>
          <p:cNvPr id="14" name="图片 13"/>
          <p:cNvPicPr>
            <a:picLocks noChangeAspect="1"/>
          </p:cNvPicPr>
          <p:nvPr/>
        </p:nvPicPr>
        <p:blipFill>
          <a:blip r:embed="rId5"/>
          <a:stretch>
            <a:fillRect/>
          </a:stretch>
        </p:blipFill>
        <p:spPr>
          <a:xfrm>
            <a:off x="3987800" y="5102860"/>
            <a:ext cx="4791075" cy="1630680"/>
          </a:xfrm>
          <a:prstGeom prst="rect">
            <a:avLst/>
          </a:prstGeom>
        </p:spPr>
      </p:pic>
      <p:pic>
        <p:nvPicPr>
          <p:cNvPr id="18" name="图片 17"/>
          <p:cNvPicPr>
            <a:picLocks noChangeAspect="1"/>
          </p:cNvPicPr>
          <p:nvPr/>
        </p:nvPicPr>
        <p:blipFill>
          <a:blip r:embed="rId6"/>
          <a:srcRect r="10120"/>
          <a:stretch>
            <a:fillRect/>
          </a:stretch>
        </p:blipFill>
        <p:spPr>
          <a:xfrm>
            <a:off x="279400" y="4572635"/>
            <a:ext cx="3172460" cy="2045335"/>
          </a:xfrm>
          <a:prstGeom prst="rect">
            <a:avLst/>
          </a:prstGeom>
        </p:spPr>
      </p:pic>
      <p:sp>
        <p:nvSpPr>
          <p:cNvPr id="19" name="文本框 18"/>
          <p:cNvSpPr txBox="1"/>
          <p:nvPr/>
        </p:nvSpPr>
        <p:spPr>
          <a:xfrm>
            <a:off x="3731895" y="4272915"/>
            <a:ext cx="5955030" cy="829945"/>
          </a:xfrm>
          <a:prstGeom prst="rect">
            <a:avLst/>
          </a:prstGeom>
          <a:noFill/>
        </p:spPr>
        <p:txBody>
          <a:bodyPr wrap="square" rtlCol="0">
            <a:spAutoFit/>
          </a:bodyPr>
          <a:p>
            <a:pPr indent="0" algn="l">
              <a:lnSpc>
                <a:spcPct val="150000"/>
              </a:lnSpc>
              <a:buFont typeface="Arial" panose="020B0604020202020204" pitchFamily="34" charset="0"/>
              <a:buNone/>
            </a:pPr>
            <a:r>
              <a:rPr lang="zh-CN" altLang="en-US" sz="1600" b="1" dirty="0">
                <a:latin typeface="+mn-ea"/>
              </a:rPr>
              <a:t>《新一代人工智能发展规划》将</a:t>
            </a:r>
            <a:r>
              <a:rPr lang="zh-CN" altLang="en-US" sz="1600" b="1" dirty="0">
                <a:solidFill>
                  <a:srgbClr val="FF0000"/>
                </a:solidFill>
                <a:latin typeface="+mn-ea"/>
              </a:rPr>
              <a:t>因果模型</a:t>
            </a:r>
            <a:r>
              <a:rPr lang="zh-CN" altLang="en-US" sz="1600" b="1" dirty="0">
                <a:latin typeface="+mn-ea"/>
              </a:rPr>
              <a:t>列入混合增强智能领域</a:t>
            </a:r>
            <a:r>
              <a:rPr lang="zh-CN" altLang="en-US" sz="1600" b="1" dirty="0">
                <a:solidFill>
                  <a:srgbClr val="FF0000"/>
                </a:solidFill>
                <a:latin typeface="+mn-ea"/>
              </a:rPr>
              <a:t>重点突破</a:t>
            </a:r>
            <a:r>
              <a:rPr lang="zh-CN" altLang="en-US" sz="1600" b="1" dirty="0">
                <a:latin typeface="+mn-ea"/>
              </a:rPr>
              <a:t>的基础理论</a:t>
            </a:r>
            <a:r>
              <a:rPr lang="zh-CN" altLang="en-US" sz="1600" b="1" dirty="0">
                <a:solidFill>
                  <a:srgbClr val="FF0000"/>
                </a:solidFill>
                <a:latin typeface="+mn-ea"/>
              </a:rPr>
              <a:t>瓶颈之一</a:t>
            </a:r>
            <a:r>
              <a:rPr lang="zh-CN" altLang="en-US" sz="1600" b="1" dirty="0">
                <a:latin typeface="+mn-ea"/>
              </a:rPr>
              <a:t>。</a:t>
            </a:r>
            <a:endParaRPr lang="zh-CN" altLang="en-US" sz="1600" b="1" dirty="0">
              <a:latin typeface="+mn-ea"/>
            </a:endParaRPr>
          </a:p>
        </p:txBody>
      </p:sp>
      <p:sp>
        <p:nvSpPr>
          <p:cNvPr id="9" name="文本框 8"/>
          <p:cNvSpPr txBox="1"/>
          <p:nvPr/>
        </p:nvSpPr>
        <p:spPr>
          <a:xfrm>
            <a:off x="156845" y="1325880"/>
            <a:ext cx="9623425" cy="460375"/>
          </a:xfrm>
          <a:prstGeom prst="rect">
            <a:avLst/>
          </a:prstGeom>
          <a:noFill/>
        </p:spPr>
        <p:txBody>
          <a:bodyPr wrap="square" rtlCol="0">
            <a:spAutoFit/>
          </a:bodyPr>
          <a:p>
            <a:pPr algn="l">
              <a:lnSpc>
                <a:spcPct val="150000"/>
              </a:lnSpc>
              <a:buClrTx/>
              <a:buSzTx/>
              <a:buNone/>
            </a:pPr>
            <a:r>
              <a:rPr lang="zh-CN" altLang="en-US" sz="1600" b="1" dirty="0">
                <a:latin typeface="+mn-ea"/>
              </a:rPr>
              <a:t>科学的本质是寻找变量之间的因果关系，因果推理(CI)是一种研究揭示一组变量之间因果关系的学习范式。</a:t>
            </a:r>
            <a:endParaRPr lang="zh-CN" altLang="en-US" sz="1600" b="1" dirty="0">
              <a:latin typeface="+mn-ea"/>
            </a:endParaRPr>
          </a:p>
        </p:txBody>
      </p:sp>
      <p:cxnSp>
        <p:nvCxnSpPr>
          <p:cNvPr id="15" name="直接连接符 14"/>
          <p:cNvCxnSpPr/>
          <p:nvPr/>
        </p:nvCxnSpPr>
        <p:spPr>
          <a:xfrm>
            <a:off x="25400" y="4286885"/>
            <a:ext cx="9661525" cy="0"/>
          </a:xfrm>
          <a:prstGeom prst="line">
            <a:avLst/>
          </a:prstGeom>
          <a:ln w="28575" cmpd="sng">
            <a:solidFill>
              <a:srgbClr val="A31F34"/>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0" y="2109470"/>
            <a:ext cx="9661525" cy="0"/>
          </a:xfrm>
          <a:prstGeom prst="line">
            <a:avLst/>
          </a:prstGeom>
          <a:ln w="28575" cmpd="sng">
            <a:solidFill>
              <a:srgbClr val="A31F34"/>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人工智能面临的挑战</a:t>
            </a:r>
            <a:endParaRPr lang="zh-CN" altLang="en-US"/>
          </a:p>
        </p:txBody>
      </p:sp>
      <p:sp>
        <p:nvSpPr>
          <p:cNvPr id="2" name="灯片编号占位符 1"/>
          <p:cNvSpPr>
            <a:spLocks noGrp="1"/>
          </p:cNvSpPr>
          <p:nvPr>
            <p:ph type="sldNum" sz="quarter" idx="12"/>
          </p:nvPr>
        </p:nvSpPr>
        <p:spPr/>
        <p:txBody>
          <a:bodyPr/>
          <a:p>
            <a:r>
              <a:rPr lang="zh-CN" altLang="en-US"/>
              <a:t>*</a:t>
            </a:r>
            <a:endParaRPr lang="zh-CN" altLang="en-US"/>
          </a:p>
        </p:txBody>
      </p:sp>
      <p:sp>
        <p:nvSpPr>
          <p:cNvPr id="7" name="文本框 6"/>
          <p:cNvSpPr txBox="1"/>
          <p:nvPr/>
        </p:nvSpPr>
        <p:spPr>
          <a:xfrm>
            <a:off x="1190625" y="5935980"/>
            <a:ext cx="9810750" cy="922020"/>
          </a:xfrm>
          <a:prstGeom prst="rect">
            <a:avLst/>
          </a:prstGeom>
          <a:solidFill>
            <a:srgbClr val="FFFFFF"/>
          </a:solidFill>
        </p:spPr>
        <p:txBody>
          <a:bodyPr wrap="square" rtlCol="0">
            <a:spAutoFit/>
          </a:bodyPr>
          <a:p>
            <a:pPr algn="l"/>
            <a:r>
              <a:rPr lang="zh-CN" altLang="en-US" sz="1800" dirty="0">
                <a:latin typeface="Times New Roman" panose="02020603050405020304" charset="0"/>
                <a:cs typeface="Times New Roman" panose="02020603050405020304" charset="0"/>
                <a:sym typeface="+mn-ea"/>
              </a:rPr>
              <a:t>Bernhard Schölkopf, Yoshua Bengio,et al. Toward Causal Representation Learning. IEEE,2021.</a:t>
            </a:r>
            <a:endParaRPr lang="zh-CN" altLang="en-US" sz="1800" dirty="0">
              <a:latin typeface="Times New Roman" panose="02020603050405020304" charset="0"/>
              <a:cs typeface="Times New Roman" panose="02020603050405020304" charset="0"/>
              <a:sym typeface="+mn-ea"/>
            </a:endParaRPr>
          </a:p>
          <a:p>
            <a:pPr algn="l"/>
            <a:r>
              <a:rPr lang="zh-CN" altLang="en-US" sz="1800" dirty="0">
                <a:latin typeface="Times New Roman" panose="02020603050405020304" charset="0"/>
                <a:cs typeface="Times New Roman" panose="02020603050405020304" charset="0"/>
                <a:sym typeface="+mn-ea"/>
              </a:rPr>
              <a:t>Pearl, J., &amp; Mackenzie, D. (2018). The book of why: the new science of cause and effect. Basic books.</a:t>
            </a:r>
            <a:endParaRPr lang="zh-CN" altLang="en-US" sz="1800" dirty="0">
              <a:latin typeface="Times New Roman" panose="02020603050405020304" charset="0"/>
              <a:cs typeface="Times New Roman" panose="02020603050405020304" charset="0"/>
              <a:sym typeface="+mn-ea"/>
            </a:endParaRPr>
          </a:p>
          <a:p>
            <a:pPr algn="l"/>
            <a:r>
              <a:rPr lang="zh-CN" altLang="en-US" sz="1800" dirty="0">
                <a:latin typeface="Times New Roman" panose="02020603050405020304" charset="0"/>
                <a:cs typeface="Times New Roman" panose="02020603050405020304" charset="0"/>
              </a:rPr>
              <a:t>Marcus G, Davis E. Rebooting AI: Building artificial intelligence we can trust[M]. Vintage, 2019.</a:t>
            </a:r>
            <a:endParaRPr lang="zh-CN" altLang="en-US" sz="1800" dirty="0">
              <a:latin typeface="Times New Roman" panose="02020603050405020304" charset="0"/>
              <a:cs typeface="Times New Roman" panose="02020603050405020304" charset="0"/>
            </a:endParaRPr>
          </a:p>
        </p:txBody>
      </p:sp>
      <p:sp>
        <p:nvSpPr>
          <p:cNvPr id="8" name="文本框 7"/>
          <p:cNvSpPr txBox="1"/>
          <p:nvPr/>
        </p:nvSpPr>
        <p:spPr>
          <a:xfrm>
            <a:off x="2473960" y="1554480"/>
            <a:ext cx="8874760" cy="3784600"/>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zh-CN" altLang="en-US" sz="2000" b="1" dirty="0">
                <a:latin typeface="仿宋" panose="02010609060101010101" charset="-122"/>
                <a:ea typeface="仿宋" panose="02010609060101010101" charset="-122"/>
                <a:cs typeface="仿宋" panose="02010609060101010101" charset="-122"/>
              </a:rPr>
              <a:t>深度学习已走入</a:t>
            </a:r>
            <a:r>
              <a:rPr lang="zh-CN" altLang="en-US" sz="2000" b="1" dirty="0">
                <a:solidFill>
                  <a:srgbClr val="FF0000"/>
                </a:solidFill>
                <a:latin typeface="仿宋" panose="02010609060101010101" charset="-122"/>
                <a:ea typeface="仿宋" panose="02010609060101010101" charset="-122"/>
                <a:cs typeface="仿宋" panose="02010609060101010101" charset="-122"/>
              </a:rPr>
              <a:t>瓶颈期</a:t>
            </a:r>
            <a:r>
              <a:rPr lang="zh-CN" altLang="en-US" sz="2000" b="1" dirty="0">
                <a:latin typeface="仿宋" panose="02010609060101010101" charset="-122"/>
                <a:ea typeface="仿宋" panose="02010609060101010101" charset="-122"/>
                <a:cs typeface="仿宋" panose="02010609060101010101" charset="-122"/>
              </a:rPr>
              <a:t>，除非深度学习能够</a:t>
            </a:r>
            <a:r>
              <a:rPr lang="zh-CN" altLang="en-US" sz="2000" b="1" dirty="0">
                <a:solidFill>
                  <a:srgbClr val="FF0000"/>
                </a:solidFill>
                <a:latin typeface="仿宋" panose="02010609060101010101" charset="-122"/>
                <a:ea typeface="仿宋" panose="02010609060101010101" charset="-122"/>
                <a:cs typeface="仿宋" panose="02010609060101010101" charset="-122"/>
              </a:rPr>
              <a:t>超越模式识别</a:t>
            </a:r>
            <a:r>
              <a:rPr lang="zh-CN" altLang="en-US" sz="2000" b="1" dirty="0">
                <a:latin typeface="仿宋" panose="02010609060101010101" charset="-122"/>
                <a:ea typeface="仿宋" panose="02010609060101010101" charset="-122"/>
                <a:cs typeface="仿宋" panose="02010609060101010101" charset="-122"/>
              </a:rPr>
              <a:t>并真正掌握因果关系的更多信息，否则它根本不可能发挥其全部潜力，也无法带来真正的AI革命。</a:t>
            </a:r>
            <a:r>
              <a:rPr lang="en-US" altLang="zh-CN" sz="2000" b="1" dirty="0">
                <a:latin typeface="仿宋" panose="02010609060101010101" charset="-122"/>
                <a:ea typeface="仿宋" panose="02010609060101010101" charset="-122"/>
                <a:cs typeface="仿宋" panose="02010609060101010101" charset="-122"/>
              </a:rPr>
              <a:t>——yoshua bengio</a:t>
            </a:r>
            <a:endParaRPr lang="en-US" altLang="zh-CN" sz="2000" b="1" dirty="0">
              <a:latin typeface="仿宋" panose="02010609060101010101" charset="-122"/>
              <a:ea typeface="仿宋" panose="02010609060101010101" charset="-122"/>
              <a:cs typeface="仿宋" panose="02010609060101010101" charset="-122"/>
            </a:endParaRPr>
          </a:p>
          <a:p>
            <a:pPr marL="342900" indent="-342900" algn="l">
              <a:lnSpc>
                <a:spcPct val="150000"/>
              </a:lnSpc>
              <a:buFont typeface="Arial" panose="020B0604020202020204" pitchFamily="34" charset="0"/>
              <a:buChar char="•"/>
            </a:pPr>
            <a:r>
              <a:rPr lang="en-US" altLang="zh-CN" sz="2000" b="1" dirty="0">
                <a:latin typeface="仿宋" panose="02010609060101010101" charset="-122"/>
                <a:ea typeface="仿宋" panose="02010609060101010101" charset="-122"/>
                <a:cs typeface="仿宋" panose="02010609060101010101" charset="-122"/>
              </a:rPr>
              <a:t>如果没有对因果关系的</a:t>
            </a:r>
            <a:r>
              <a:rPr lang="en-US" altLang="zh-CN" sz="2000" b="1" dirty="0">
                <a:solidFill>
                  <a:srgbClr val="FF0000"/>
                </a:solidFill>
                <a:latin typeface="仿宋" panose="02010609060101010101" charset="-122"/>
                <a:ea typeface="仿宋" panose="02010609060101010101" charset="-122"/>
                <a:cs typeface="仿宋" panose="02010609060101010101" charset="-122"/>
              </a:rPr>
              <a:t>推理能力</a:t>
            </a:r>
            <a:r>
              <a:rPr lang="en-US" altLang="zh-CN" sz="2000" b="1" dirty="0">
                <a:latin typeface="仿宋" panose="02010609060101010101" charset="-122"/>
                <a:ea typeface="仿宋" panose="02010609060101010101" charset="-122"/>
                <a:cs typeface="仿宋" panose="02010609060101010101" charset="-122"/>
              </a:rPr>
              <a:t>，AI的发展将从根本上受到限制。——Judea Pearl</a:t>
            </a:r>
            <a:endParaRPr lang="en-US" altLang="zh-CN" sz="2000" b="1" dirty="0">
              <a:latin typeface="仿宋" panose="02010609060101010101" charset="-122"/>
              <a:ea typeface="仿宋" panose="02010609060101010101" charset="-122"/>
              <a:cs typeface="仿宋" panose="02010609060101010101" charset="-122"/>
            </a:endParaRPr>
          </a:p>
          <a:p>
            <a:pPr marL="342900" indent="-342900" algn="l">
              <a:lnSpc>
                <a:spcPct val="150000"/>
              </a:lnSpc>
              <a:buFont typeface="Arial" panose="020B0604020202020204" pitchFamily="34" charset="0"/>
              <a:buChar char="•"/>
            </a:pPr>
            <a:r>
              <a:rPr lang="en-US" altLang="zh-CN" sz="2000" b="1" dirty="0">
                <a:latin typeface="仿宋" panose="02010609060101010101" charset="-122"/>
                <a:ea typeface="仿宋" panose="02010609060101010101" charset="-122"/>
                <a:cs typeface="仿宋" panose="02010609060101010101" charset="-122"/>
              </a:rPr>
              <a:t>目前有太多深度学习项目都单纯关注</a:t>
            </a:r>
            <a:r>
              <a:rPr lang="en-US" altLang="zh-CN" sz="2000" b="1" dirty="0">
                <a:solidFill>
                  <a:srgbClr val="FF0000"/>
                </a:solidFill>
                <a:latin typeface="仿宋" panose="02010609060101010101" charset="-122"/>
                <a:ea typeface="仿宋" panose="02010609060101010101" charset="-122"/>
                <a:cs typeface="仿宋" panose="02010609060101010101" charset="-122"/>
              </a:rPr>
              <a:t>缺少因果关系的粗糙关联性</a:t>
            </a:r>
            <a:r>
              <a:rPr lang="en-US" altLang="zh-CN" sz="2000" b="1" dirty="0">
                <a:latin typeface="仿宋" panose="02010609060101010101" charset="-122"/>
                <a:ea typeface="仿宋" panose="02010609060101010101" charset="-122"/>
                <a:cs typeface="仿宋" panose="02010609060101010101" charset="-122"/>
              </a:rPr>
              <a:t>，这常常导致深度学习系统在真实条件下（明显不同于训练场景的条件下）进行测试时，往往</a:t>
            </a:r>
            <a:r>
              <a:rPr lang="en-US" altLang="zh-CN" sz="2000" b="1" dirty="0">
                <a:solidFill>
                  <a:srgbClr val="FF0000"/>
                </a:solidFill>
                <a:latin typeface="仿宋" panose="02010609060101010101" charset="-122"/>
                <a:ea typeface="仿宋" panose="02010609060101010101" charset="-122"/>
                <a:cs typeface="仿宋" panose="02010609060101010101" charset="-122"/>
              </a:rPr>
              <a:t>拿不出良好的实际表现</a:t>
            </a:r>
            <a:r>
              <a:rPr lang="en-US" altLang="zh-CN" sz="2000" b="1" dirty="0">
                <a:latin typeface="仿宋" panose="02010609060101010101" charset="-122"/>
                <a:ea typeface="仿宋" panose="02010609060101010101" charset="-122"/>
                <a:cs typeface="仿宋" panose="02010609060101010101" charset="-122"/>
              </a:rPr>
              <a:t>。--</a:t>
            </a:r>
            <a:r>
              <a:rPr lang="zh-CN" altLang="en-US" sz="2000" b="1" dirty="0">
                <a:latin typeface="仿宋" panose="02010609060101010101" charset="-122"/>
                <a:ea typeface="仿宋" panose="02010609060101010101" charset="-122"/>
                <a:cs typeface="仿宋" panose="02010609060101010101" charset="-122"/>
              </a:rPr>
              <a:t>纽约大学名誉教授Gary Marcus</a:t>
            </a:r>
            <a:endParaRPr lang="zh-CN" altLang="en-US" sz="2000" b="1" dirty="0">
              <a:latin typeface="仿宋" panose="02010609060101010101" charset="-122"/>
              <a:ea typeface="仿宋" panose="02010609060101010101" charset="-122"/>
              <a:cs typeface="仿宋" panose="02010609060101010101" charset="-122"/>
            </a:endParaRPr>
          </a:p>
        </p:txBody>
      </p:sp>
      <p:pic>
        <p:nvPicPr>
          <p:cNvPr id="12" name="图片 11"/>
          <p:cNvPicPr>
            <a:picLocks noChangeAspect="1"/>
          </p:cNvPicPr>
          <p:nvPr/>
        </p:nvPicPr>
        <p:blipFill>
          <a:blip r:embed="rId1"/>
          <a:stretch>
            <a:fillRect/>
          </a:stretch>
        </p:blipFill>
        <p:spPr>
          <a:xfrm>
            <a:off x="1092213" y="2973027"/>
            <a:ext cx="1039499" cy="1002740"/>
          </a:xfrm>
          <a:prstGeom prst="rect">
            <a:avLst/>
          </a:prstGeom>
        </p:spPr>
      </p:pic>
      <p:pic>
        <p:nvPicPr>
          <p:cNvPr id="13" name="图片 12"/>
          <p:cNvPicPr>
            <a:picLocks noChangeAspect="1"/>
          </p:cNvPicPr>
          <p:nvPr/>
        </p:nvPicPr>
        <p:blipFill>
          <a:blip r:embed="rId2"/>
          <a:stretch>
            <a:fillRect/>
          </a:stretch>
        </p:blipFill>
        <p:spPr>
          <a:xfrm>
            <a:off x="1092200" y="1674495"/>
            <a:ext cx="1039495" cy="1146175"/>
          </a:xfrm>
          <a:prstGeom prst="rect">
            <a:avLst/>
          </a:prstGeom>
        </p:spPr>
      </p:pic>
      <p:pic>
        <p:nvPicPr>
          <p:cNvPr id="14" name="图片 13"/>
          <p:cNvPicPr>
            <a:picLocks noChangeAspect="1"/>
          </p:cNvPicPr>
          <p:nvPr/>
        </p:nvPicPr>
        <p:blipFill>
          <a:blip r:embed="rId3"/>
          <a:stretch>
            <a:fillRect/>
          </a:stretch>
        </p:blipFill>
        <p:spPr>
          <a:xfrm>
            <a:off x="1092200" y="4168140"/>
            <a:ext cx="1071245" cy="1091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55365"/>
            <a:ext cx="10969200" cy="705600"/>
          </a:xfrm>
        </p:spPr>
        <p:txBody>
          <a:bodyPr/>
          <a:p>
            <a:r>
              <a:rPr lang="zh-CN" altLang="en-US"/>
              <a:t>实际挑战场景</a:t>
            </a:r>
            <a:r>
              <a:rPr lang="en-US" altLang="zh-CN"/>
              <a:t>--</a:t>
            </a:r>
            <a:r>
              <a:rPr lang="zh-CN" altLang="en-US"/>
              <a:t>鲁棒性问题</a:t>
            </a:r>
            <a:endParaRPr lang="zh-CN" altLang="en-US"/>
          </a:p>
        </p:txBody>
      </p:sp>
      <p:sp>
        <p:nvSpPr>
          <p:cNvPr id="3" name="内容占位符 2"/>
          <p:cNvSpPr>
            <a:spLocks noGrp="1"/>
          </p:cNvSpPr>
          <p:nvPr>
            <p:ph idx="1"/>
          </p:nvPr>
        </p:nvSpPr>
        <p:spPr>
          <a:xfrm>
            <a:off x="611575" y="1251005"/>
            <a:ext cx="10969200" cy="4759200"/>
          </a:xfrm>
        </p:spPr>
        <p:txBody>
          <a:bodyPr/>
          <a:p>
            <a:r>
              <a:rPr lang="zh-CN" altLang="en-US" b="1"/>
              <a:t>设想的场景</a:t>
            </a:r>
            <a:endParaRPr lang="zh-CN" altLang="en-US"/>
          </a:p>
          <a:p>
            <a:endParaRPr lang="zh-CN" altLang="en-US"/>
          </a:p>
          <a:p>
            <a:endParaRPr lang="zh-CN" altLang="en-US"/>
          </a:p>
          <a:p>
            <a:endParaRPr lang="zh-CN" altLang="en-US"/>
          </a:p>
          <a:p>
            <a:endParaRPr lang="zh-CN" altLang="en-US"/>
          </a:p>
          <a:p>
            <a:r>
              <a:rPr lang="zh-CN" altLang="en-US" b="1"/>
              <a:t>实际上路场景</a:t>
            </a:r>
            <a:endParaRPr lang="zh-CN" altLang="en-US"/>
          </a:p>
          <a:p>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pic>
        <p:nvPicPr>
          <p:cNvPr id="100" name="图片 99"/>
          <p:cNvPicPr/>
          <p:nvPr/>
        </p:nvPicPr>
        <p:blipFill>
          <a:blip r:embed="rId1"/>
          <a:stretch>
            <a:fillRect/>
          </a:stretch>
        </p:blipFill>
        <p:spPr>
          <a:xfrm>
            <a:off x="6313805" y="1286510"/>
            <a:ext cx="3179445" cy="1896745"/>
          </a:xfrm>
          <a:prstGeom prst="rect">
            <a:avLst/>
          </a:prstGeom>
          <a:noFill/>
          <a:ln w="9525">
            <a:noFill/>
          </a:ln>
        </p:spPr>
      </p:pic>
      <p:pic>
        <p:nvPicPr>
          <p:cNvPr id="101" name="图片 100"/>
          <p:cNvPicPr/>
          <p:nvPr/>
        </p:nvPicPr>
        <p:blipFill>
          <a:blip r:embed="rId2"/>
          <a:srcRect l="12022" r="6881" b="6420"/>
          <a:stretch>
            <a:fillRect/>
          </a:stretch>
        </p:blipFill>
        <p:spPr>
          <a:xfrm>
            <a:off x="2839720" y="1329055"/>
            <a:ext cx="2748915" cy="1897380"/>
          </a:xfrm>
          <a:prstGeom prst="rect">
            <a:avLst/>
          </a:prstGeom>
          <a:noFill/>
          <a:ln w="9525">
            <a:noFill/>
          </a:ln>
        </p:spPr>
      </p:pic>
      <p:sp>
        <p:nvSpPr>
          <p:cNvPr id="5" name="文本框 4"/>
          <p:cNvSpPr txBox="1"/>
          <p:nvPr/>
        </p:nvSpPr>
        <p:spPr>
          <a:xfrm>
            <a:off x="611505" y="5474335"/>
            <a:ext cx="11234420" cy="922020"/>
          </a:xfrm>
          <a:prstGeom prst="rect">
            <a:avLst/>
          </a:prstGeom>
          <a:noFill/>
        </p:spPr>
        <p:txBody>
          <a:bodyPr wrap="square" rtlCol="0">
            <a:spAutoFit/>
          </a:bodyPr>
          <a:p>
            <a:pPr>
              <a:lnSpc>
                <a:spcPct val="150000"/>
              </a:lnSpc>
            </a:pPr>
            <a:r>
              <a:rPr lang="zh-CN" altLang="en-US"/>
              <a:t>面对开放、动态、真实环境，现有机器学习算法面临环境自适应能力弱、模型与算法鲁棒性不足等严峻挑战。</a:t>
            </a:r>
            <a:endParaRPr lang="zh-CN" altLang="en-US"/>
          </a:p>
          <a:p>
            <a:pPr>
              <a:lnSpc>
                <a:spcPct val="150000"/>
              </a:lnSpc>
            </a:pPr>
            <a:r>
              <a:rPr lang="zh-CN" altLang="en-US">
                <a:sym typeface="+mn-ea"/>
              </a:rPr>
              <a:t>因果关系对本体论的变化表现出</a:t>
            </a:r>
            <a:r>
              <a:rPr lang="zh-CN" altLang="en-US" b="1">
                <a:sym typeface="+mn-ea"/>
              </a:rPr>
              <a:t>更强的鲁棒性</a:t>
            </a:r>
            <a:r>
              <a:rPr lang="zh-CN" altLang="en-US">
                <a:sym typeface="+mn-ea"/>
              </a:rPr>
              <a:t>，仅对较少的一组机制表现敏感。</a:t>
            </a:r>
            <a:endParaRPr lang="zh-CN" altLang="en-US"/>
          </a:p>
        </p:txBody>
      </p:sp>
      <p:pic>
        <p:nvPicPr>
          <p:cNvPr id="6" name="图片 5"/>
          <p:cNvPicPr/>
          <p:nvPr/>
        </p:nvPicPr>
        <p:blipFill>
          <a:blip r:embed="rId3"/>
          <a:srcRect l="3555" r="20195"/>
          <a:stretch>
            <a:fillRect/>
          </a:stretch>
        </p:blipFill>
        <p:spPr>
          <a:xfrm>
            <a:off x="2607945" y="3636645"/>
            <a:ext cx="3074035" cy="1555115"/>
          </a:xfrm>
          <a:prstGeom prst="rect">
            <a:avLst/>
          </a:prstGeom>
          <a:noFill/>
          <a:ln w="9525">
            <a:noFill/>
          </a:ln>
        </p:spPr>
      </p:pic>
      <p:pic>
        <p:nvPicPr>
          <p:cNvPr id="102" name="图片 101"/>
          <p:cNvPicPr/>
          <p:nvPr/>
        </p:nvPicPr>
        <p:blipFill>
          <a:blip r:embed="rId4"/>
          <a:srcRect l="10713" t="40713" r="16411" b="4972"/>
          <a:stretch>
            <a:fillRect/>
          </a:stretch>
        </p:blipFill>
        <p:spPr>
          <a:xfrm>
            <a:off x="6416040" y="3493770"/>
            <a:ext cx="3333115" cy="18402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889690"/>
            <a:ext cx="10969200" cy="4759200"/>
          </a:xfrm>
        </p:spPr>
        <p:txBody>
          <a:bodyPr/>
          <a:p>
            <a:r>
              <a:rPr lang="zh-CN" altLang="en-US" sz="2400" b="1">
                <a:sym typeface="+mn-ea"/>
              </a:rPr>
              <a:t>课题进展</a:t>
            </a:r>
            <a:r>
              <a:rPr lang="en-US" altLang="zh-CN" sz="2400" b="1">
                <a:sym typeface="+mn-ea"/>
              </a:rPr>
              <a:t>1</a:t>
            </a:r>
            <a:r>
              <a:rPr lang="zh-CN" altLang="en-US" sz="2400">
                <a:sym typeface="+mn-ea"/>
              </a:rPr>
              <a:t>：</a:t>
            </a:r>
            <a:endParaRPr lang="zh-CN" altLang="en-US" sz="2400"/>
          </a:p>
          <a:p>
            <a:pPr lvl="1"/>
            <a:r>
              <a:rPr lang="zh-CN" altLang="en-US" sz="2400" b="1">
                <a:solidFill>
                  <a:srgbClr val="A31F34"/>
                </a:solidFill>
                <a:sym typeface="+mn-ea"/>
              </a:rPr>
              <a:t>问题</a:t>
            </a:r>
            <a:r>
              <a:rPr lang="zh-CN" altLang="en-US" sz="2400">
                <a:sym typeface="+mn-ea"/>
              </a:rPr>
              <a:t>：目前机器学习算法利用有限的历史数据进行训练，无法保证开放动态场景下的决策的正确性。</a:t>
            </a:r>
            <a:endParaRPr lang="zh-CN" altLang="en-US" sz="2400">
              <a:sym typeface="+mn-ea"/>
            </a:endParaRPr>
          </a:p>
          <a:p>
            <a:pPr lvl="1"/>
            <a:r>
              <a:rPr lang="zh-CN" altLang="en-US" sz="2400" b="1">
                <a:solidFill>
                  <a:srgbClr val="A31F34"/>
                </a:solidFill>
                <a:sym typeface="+mn-ea"/>
              </a:rPr>
              <a:t>难点</a:t>
            </a:r>
            <a:r>
              <a:rPr lang="zh-CN" altLang="en-US" sz="2400">
                <a:sym typeface="+mn-ea"/>
              </a:rPr>
              <a:t>：如何针对开放场景下找寻因果稳定表征。</a:t>
            </a:r>
            <a:endParaRPr lang="zh-CN" altLang="en-US" sz="2400"/>
          </a:p>
          <a:p>
            <a:pPr lvl="1"/>
            <a:r>
              <a:rPr lang="zh-CN" altLang="en-US" sz="2400" b="1">
                <a:solidFill>
                  <a:srgbClr val="A31F34"/>
                </a:solidFill>
                <a:sym typeface="+mn-ea"/>
              </a:rPr>
              <a:t>贡献</a:t>
            </a:r>
            <a:r>
              <a:rPr lang="zh-CN" altLang="en-US" sz="2400">
                <a:sym typeface="+mn-ea"/>
              </a:rPr>
              <a:t>：以强化学习中的模仿学习为例，针对在开放动态环境下模仿学习算法过分依赖数据集致使决策不鲁棒不准确的问题，将因果推理与模仿学历融合，设计了基于因果推理的模仿学习中鲁棒决策生成算法。</a:t>
            </a:r>
            <a:endParaRPr lang="zh-CN" altLang="en-US" sz="2400"/>
          </a:p>
          <a:p>
            <a:pPr lvl="1"/>
            <a:r>
              <a:rPr lang="zh-CN" altLang="en-US" sz="2400">
                <a:sym typeface="+mn-ea"/>
              </a:rPr>
              <a:t>正在撰写论文《</a:t>
            </a:r>
            <a:r>
              <a:rPr lang="zh-CN" altLang="en-US" sz="2400">
                <a:latin typeface="Times New Roman" panose="02020603050405020304" charset="0"/>
                <a:cs typeface="Times New Roman" panose="02020603050405020304" charset="0"/>
                <a:sym typeface="+mn-ea"/>
              </a:rPr>
              <a:t>Robust Decision Generation in Imitation Learning Based on Causal Inference</a:t>
            </a:r>
            <a:r>
              <a:rPr lang="zh-CN" altLang="en-US" sz="2400">
                <a:sym typeface="+mn-ea"/>
              </a:rPr>
              <a:t>》。</a:t>
            </a:r>
            <a:endParaRPr lang="zh-CN" altLang="en-US" sz="2400"/>
          </a:p>
          <a:p>
            <a:endParaRPr lang="zh-CN" altLang="en-US" sz="2400"/>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7047865" cy="705485"/>
          </a:xfrm>
        </p:spPr>
        <p:txBody>
          <a:bodyPr>
            <a:normAutofit/>
          </a:bodyPr>
          <a:p>
            <a:r>
              <a:rPr lang="zh-CN" altLang="en-US">
                <a:sym typeface="+mn-ea"/>
              </a:rPr>
              <a:t>课题进展</a:t>
            </a:r>
            <a:r>
              <a:rPr lang="en-US" altLang="zh-CN">
                <a:sym typeface="+mn-ea"/>
              </a:rPr>
              <a:t>2</a:t>
            </a:r>
            <a:r>
              <a:rPr lang="zh-CN" altLang="en-US">
                <a:sym typeface="+mn-ea"/>
              </a:rPr>
              <a:t>（博一上）：</a:t>
            </a:r>
            <a:endParaRPr lang="zh-CN" altLang="en-US"/>
          </a:p>
        </p:txBody>
      </p:sp>
      <p:sp>
        <p:nvSpPr>
          <p:cNvPr id="3" name="内容占位符 2"/>
          <p:cNvSpPr>
            <a:spLocks noGrp="1"/>
          </p:cNvSpPr>
          <p:nvPr>
            <p:ph idx="1"/>
          </p:nvPr>
        </p:nvSpPr>
        <p:spPr>
          <a:xfrm>
            <a:off x="452190" y="1510720"/>
            <a:ext cx="10969200" cy="4759200"/>
          </a:xfrm>
        </p:spPr>
        <p:txBody>
          <a:bodyPr/>
          <a:p>
            <a:pPr marL="685800" lvl="1" indent="-228600">
              <a:lnSpc>
                <a:spcPct val="150000"/>
              </a:lnSpc>
              <a:buFont typeface="Arial" panose="020B0604020202020204" pitchFamily="34" charset="0"/>
              <a:buChar char="●"/>
            </a:pPr>
            <a:r>
              <a:rPr lang="zh-CN" altLang="en-US" sz="1800" b="1">
                <a:solidFill>
                  <a:srgbClr val="A31F34"/>
                </a:solidFill>
                <a:sym typeface="+mn-ea"/>
              </a:rPr>
              <a:t>问题背景</a:t>
            </a:r>
            <a:r>
              <a:rPr lang="zh-CN" altLang="en-US" sz="1800" b="1">
                <a:sym typeface="+mn-ea"/>
              </a:rPr>
              <a:t>：现有的学生错题原因的分析方法是针对各特征因素间的相关关系进行分析，致使获取的原因可能存在伪相关和混淆因素，致使不正确对下一步的决策产生误导。</a:t>
            </a:r>
            <a:endParaRPr lang="zh-CN" altLang="en-US" sz="1800" b="1">
              <a:sym typeface="+mn-ea"/>
            </a:endParaRPr>
          </a:p>
          <a:p>
            <a:pPr marL="685800" lvl="1" indent="-228600">
              <a:lnSpc>
                <a:spcPct val="150000"/>
              </a:lnSpc>
              <a:buFont typeface="Arial" panose="020B0604020202020204" pitchFamily="34" charset="0"/>
              <a:buChar char="●"/>
            </a:pPr>
            <a:r>
              <a:rPr lang="zh-CN" altLang="en-US" sz="1800" b="1">
                <a:solidFill>
                  <a:srgbClr val="A31F34"/>
                </a:solidFill>
                <a:sym typeface="+mn-ea"/>
              </a:rPr>
              <a:t>难点</a:t>
            </a:r>
            <a:r>
              <a:rPr lang="zh-CN" altLang="en-US" sz="1800" b="1">
                <a:sym typeface="+mn-ea"/>
              </a:rPr>
              <a:t>：基于专家知识和数据双驱动构建因果图，</a:t>
            </a:r>
            <a:endParaRPr lang="zh-CN" altLang="en-US" sz="1800" b="1">
              <a:solidFill>
                <a:schemeClr val="tx1">
                  <a:lumMod val="65000"/>
                  <a:lumOff val="35000"/>
                </a:schemeClr>
              </a:solidFill>
            </a:endParaRPr>
          </a:p>
          <a:p>
            <a:pPr marL="685800" lvl="1" indent="-228600">
              <a:lnSpc>
                <a:spcPct val="150000"/>
              </a:lnSpc>
              <a:buFont typeface="Arial" panose="020B0604020202020204" pitchFamily="34" charset="0"/>
              <a:buChar char="●"/>
            </a:pPr>
            <a:r>
              <a:rPr lang="zh-CN" altLang="en-US" sz="1800" b="1">
                <a:solidFill>
                  <a:srgbClr val="A31F34"/>
                </a:solidFill>
                <a:sym typeface="+mn-ea"/>
              </a:rPr>
              <a:t>贡献</a:t>
            </a:r>
            <a:r>
              <a:rPr lang="zh-CN" altLang="en-US" sz="1800" b="1">
                <a:sym typeface="+mn-ea"/>
              </a:rPr>
              <a:t>：利用因果推理中的因果关系取代相关关系，构建针对学生错题的结构因果模型，挖掘因果机制，对学生错题原因进行获取和</a:t>
            </a:r>
            <a:r>
              <a:rPr lang="zh-CN" altLang="en-US" sz="1800" b="1">
                <a:sym typeface="+mn-ea"/>
              </a:rPr>
              <a:t>量化。</a:t>
            </a:r>
            <a:endParaRPr lang="en-US" altLang="zh-CN" sz="1800" b="1">
              <a:solidFill>
                <a:schemeClr val="tx1">
                  <a:lumMod val="65000"/>
                  <a:lumOff val="35000"/>
                </a:schemeClr>
              </a:solidFill>
            </a:endParaRPr>
          </a:p>
          <a:p>
            <a:pPr marL="685800" lvl="1" indent="-228600">
              <a:lnSpc>
                <a:spcPct val="150000"/>
              </a:lnSpc>
              <a:buFont typeface="Arial" panose="020B0604020202020204" pitchFamily="34" charset="0"/>
              <a:buChar char="●"/>
            </a:pPr>
            <a:r>
              <a:rPr lang="zh-CN" altLang="en-US" sz="1800" b="1">
                <a:solidFill>
                  <a:srgbClr val="A31F34"/>
                </a:solidFill>
                <a:sym typeface="+mn-ea"/>
              </a:rPr>
              <a:t>进展</a:t>
            </a:r>
            <a:r>
              <a:rPr lang="zh-CN" altLang="en-US" sz="1800" b="1">
                <a:sym typeface="+mn-ea"/>
              </a:rPr>
              <a:t>：设计了基于因果推理的学生错题溯因的方案，还未实施。</a:t>
            </a:r>
            <a:endParaRPr lang="zh-CN" altLang="en-US" sz="1800" b="1">
              <a:solidFill>
                <a:schemeClr val="tx1">
                  <a:lumMod val="65000"/>
                  <a:lumOff val="35000"/>
                </a:schemeClr>
              </a:solidFill>
            </a:endParaRPr>
          </a:p>
          <a:p>
            <a:endParaRPr lang="zh-CN" altLang="en-US" b="1"/>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pic>
        <p:nvPicPr>
          <p:cNvPr id="14" name="图片 13"/>
          <p:cNvPicPr>
            <a:picLocks noChangeAspect="1"/>
          </p:cNvPicPr>
          <p:nvPr>
            <p:custDataLst>
              <p:tags r:id="rId1"/>
            </p:custDataLst>
          </p:nvPr>
        </p:nvPicPr>
        <p:blipFill>
          <a:blip r:embed="rId2"/>
          <a:stretch>
            <a:fillRect/>
          </a:stretch>
        </p:blipFill>
        <p:spPr>
          <a:xfrm>
            <a:off x="934085" y="4558030"/>
            <a:ext cx="3133725" cy="2369185"/>
          </a:xfrm>
          <a:prstGeom prst="rect">
            <a:avLst/>
          </a:prstGeom>
        </p:spPr>
      </p:pic>
      <p:pic>
        <p:nvPicPr>
          <p:cNvPr id="6" name="图片 5"/>
          <p:cNvPicPr>
            <a:picLocks noChangeAspect="1"/>
          </p:cNvPicPr>
          <p:nvPr/>
        </p:nvPicPr>
        <p:blipFill>
          <a:blip r:embed="rId3"/>
          <a:stretch>
            <a:fillRect/>
          </a:stretch>
        </p:blipFill>
        <p:spPr>
          <a:xfrm>
            <a:off x="5168900" y="4264660"/>
            <a:ext cx="6217285" cy="239585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xml><?xml version="1.0" encoding="utf-8"?>
<p:tagLst xmlns:p="http://schemas.openxmlformats.org/presentationml/2006/main">
  <p:tag name="KSO_WM_UNIT_PLACING_PICTURE_USER_VIEWPORT" val="{&quot;height&quot;:3956,&quot;width&quot;:5233}"/>
</p:tagLst>
</file>

<file path=ppt/tags/tag9.xml><?xml version="1.0" encoding="utf-8"?>
<p:tagLst xmlns:p="http://schemas.openxmlformats.org/presentationml/2006/main">
  <p:tag name="COMMONDATA" val="eyJoZGlkIjoiZDJhMmRlYTUxMzIwN2UzYmY1YzdiZjkxNGQ0Y2E2YjUifQ=="/>
  <p:tag name="KSO_WPP_MARK_KEY" val="cd8d23e2-1455-450a-8ace-c4cfd54ebacc"/>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2276</Words>
  <Application>WPS 演示</Application>
  <PresentationFormat>宽屏</PresentationFormat>
  <Paragraphs>122</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Wingdings</vt:lpstr>
      <vt:lpstr>Calibri</vt:lpstr>
      <vt:lpstr>Times New Roman</vt:lpstr>
      <vt:lpstr>Calibri Light</vt:lpstr>
      <vt:lpstr>微软雅黑</vt:lpstr>
      <vt:lpstr>Arial Unicode MS</vt:lpstr>
      <vt:lpstr>仿宋</vt:lpstr>
      <vt:lpstr>Office</vt:lpstr>
      <vt:lpstr>2021-2022博一年度汇报</vt:lpstr>
      <vt:lpstr>已做工作</vt:lpstr>
      <vt:lpstr>已做工作</vt:lpstr>
      <vt:lpstr>PowerPoint 演示文稿</vt:lpstr>
      <vt:lpstr>因果推理与新一代人工智能</vt:lpstr>
      <vt:lpstr>人工智能面临的挑战</vt:lpstr>
      <vt:lpstr>自动驾驶面临的挑战--鲁棒性问题</vt:lpstr>
      <vt:lpstr>PowerPoint 演示文稿</vt:lpstr>
      <vt:lpstr>PowerPoint 演示文稿</vt:lpstr>
      <vt:lpstr>博二计划</vt:lpstr>
      <vt:lpstr>请各位老师同学批评指正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TLL</cp:lastModifiedBy>
  <cp:revision>176</cp:revision>
  <dcterms:created xsi:type="dcterms:W3CDTF">2019-06-19T02:08:00Z</dcterms:created>
  <dcterms:modified xsi:type="dcterms:W3CDTF">2022-09-28T09:07:53Z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91EB7B9F51D14E8D8FDABFE011E345C0</vt:lpwstr>
  </property>
</Properties>
</file>