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67" r:id="rId7"/>
    <p:sldId id="269" r:id="rId8"/>
    <p:sldId id="259" r:id="rId9"/>
    <p:sldId id="266" r:id="rId10"/>
    <p:sldId id="270" r:id="rId11"/>
    <p:sldId id="268" r:id="rId12"/>
    <p:sldId id="271" r:id="rId13"/>
    <p:sldId id="261" r:id="rId14"/>
    <p:sldId id="260" r:id="rId15"/>
    <p:sldId id="262" r:id="rId16"/>
    <p:sldId id="258" r:id="rId17"/>
    <p:sldId id="263" r:id="rId18"/>
    <p:sldId id="264" r:id="rId19"/>
    <p:sldId id="265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Open sans light" panose="020B0604020202020204" charset="0"/>
      <p:regular r:id="rId26"/>
      <p:italic r:id="rId27"/>
    </p:embeddedFont>
    <p:embeddedFont>
      <p:font typeface="Open sans light" panose="020B0604020202020204" charset="0"/>
      <p:regular r:id="rId26"/>
      <p:italic r:id="rId27"/>
    </p:embeddedFont>
  </p:embeddedFont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35A"/>
    <a:srgbClr val="B70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22" autoAdjust="0"/>
  </p:normalViewPr>
  <p:slideViewPr>
    <p:cSldViewPr snapToGrid="0">
      <p:cViewPr varScale="1">
        <p:scale>
          <a:sx n="138" d="100"/>
          <a:sy n="138" d="100"/>
        </p:scale>
        <p:origin x="113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AA41D-C3CE-4E61-A717-D6CE9ADAD934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2C46A-8055-4854-9B76-7FF22F3E2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2C46A-8055-4854-9B76-7FF22F3E25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30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2C46A-8055-4854-9B76-7FF22F3E25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85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2C46A-8055-4854-9B76-7FF22F3E25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61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2C46A-8055-4854-9B76-7FF22F3E25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10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2C46A-8055-4854-9B76-7FF22F3E25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23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Core previews:</a:t>
            </a:r>
          </a:p>
          <a:p>
            <a:r>
              <a:rPr lang="en-US" dirty="0"/>
              <a:t>VS Update 3: Now available as side by side install</a:t>
            </a:r>
          </a:p>
          <a:p>
            <a:r>
              <a:rPr lang="en-US" dirty="0" err="1"/>
              <a:t>ASPNet</a:t>
            </a:r>
            <a:r>
              <a:rPr lang="en-US" dirty="0"/>
              <a:t> Core: </a:t>
            </a:r>
            <a:r>
              <a:rPr lang="en-US" dirty="0" smtClean="0"/>
              <a:t>Razor Pages</a:t>
            </a:r>
            <a:endParaRPr lang="en-US" dirty="0"/>
          </a:p>
          <a:p>
            <a:r>
              <a:rPr lang="en-US" dirty="0" err="1"/>
              <a:t>SignalR</a:t>
            </a:r>
            <a:r>
              <a:rPr lang="en-US" dirty="0"/>
              <a:t>: Core</a:t>
            </a:r>
          </a:p>
          <a:p>
            <a:r>
              <a:rPr lang="en-US" dirty="0"/>
              <a:t>EF Core: TODO..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2C46A-8055-4854-9B76-7FF22F3E25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92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Easier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beginners, </a:t>
            </a:r>
            <a:r>
              <a:rPr lang="nl-NL" dirty="0" err="1" smtClean="0"/>
              <a:t>scripters</a:t>
            </a:r>
            <a:r>
              <a:rPr lang="nl-NL" dirty="0" smtClean="0"/>
              <a:t>. More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scripting</a:t>
            </a:r>
            <a:r>
              <a:rPr lang="nl-NL" baseline="0" dirty="0" smtClean="0"/>
              <a:t> like (ASP / PHP)</a:t>
            </a:r>
            <a:endParaRPr lang="nl-NL" dirty="0" smtClean="0"/>
          </a:p>
          <a:p>
            <a:r>
              <a:rPr lang="nl-NL" dirty="0" smtClean="0"/>
              <a:t>Pages folder</a:t>
            </a:r>
          </a:p>
          <a:p>
            <a:r>
              <a:rPr lang="nl-NL" dirty="0" err="1" smtClean="0"/>
              <a:t>WebMatrix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anyone</a:t>
            </a:r>
            <a:r>
              <a:rPr lang="nl-NL" baseline="0" dirty="0" smtClean="0"/>
              <a:t>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2C46A-8055-4854-9B76-7FF22F3E25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70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No more </a:t>
            </a:r>
            <a:r>
              <a:rPr lang="nl-NL" dirty="0" err="1" smtClean="0"/>
              <a:t>ForeverFrame</a:t>
            </a:r>
            <a:r>
              <a:rPr lang="nl-NL" dirty="0" smtClean="0"/>
              <a:t>!!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2C46A-8055-4854-9B76-7FF22F3E25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61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start demo’s from command </a:t>
            </a:r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2C46A-8055-4854-9B76-7FF22F3E25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55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2C46A-8055-4854-9B76-7FF22F3E25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5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https://github.com/dotnet/standard/blob/master/docs/faq.md</a:t>
            </a:r>
          </a:p>
          <a:p>
            <a:r>
              <a:rPr/>
              <a:t/>
            </a:r>
            <a:br>
              <a:rPr/>
            </a:br>
            <a:endParaRPr/>
          </a:p>
          <a:p>
            <a:endParaRPr lang="en-US"/>
          </a:p>
          <a:p>
            <a:endParaRPr lang="en-US"/>
          </a:p>
          <a:p>
            <a:pPr marL="171450" indent="-171450">
              <a:buFontTx/>
              <a:buChar char="-"/>
            </a:pPr>
            <a:r>
              <a:rPr lang="en-US" b="0" i="0" kern="1200">
                <a:effectLst/>
                <a:latin typeface="+mn-lt"/>
                <a:ea typeface="+mn-ea"/>
                <a:cs typeface="+mn-cs"/>
              </a:rPr>
              <a:t>2.0:</a:t>
            </a:r>
            <a:r>
              <a:rPr lang="en-US" b="0" i="0" kern="1200" baseline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0" i="0" kern="1200">
                <a:effectLst/>
                <a:latin typeface="+mn-lt"/>
                <a:ea typeface="+mn-ea"/>
                <a:cs typeface="+mn-cs"/>
              </a:rPr>
              <a:t>32,638</a:t>
            </a:r>
            <a:endParaRPr lang="en-US" b="0" i="0">
              <a:latin typeface="+mn-lt"/>
            </a:endParaRPr>
          </a:p>
          <a:p>
            <a:pPr marL="171450" indent="-171450">
              <a:buFontTx/>
              <a:buChar char="-"/>
            </a:pPr>
            <a:r>
              <a:rPr lang="en-US">
                <a:effectLst/>
              </a:rPr>
              <a:t>1.6: 13,501</a:t>
            </a:r>
            <a:endParaRPr lang="en-US" b="0" i="0">
              <a:latin typeface="+mn-lt"/>
            </a:endParaRPr>
          </a:p>
          <a:p>
            <a:pPr marL="171450" indent="-171450">
              <a:buFontTx/>
              <a:buChar char="-"/>
            </a:pPr>
            <a:r>
              <a:rPr lang="en-US">
                <a:effectLst/>
              </a:rPr>
              <a:t>1.3: 13,122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2C46A-8055-4854-9B76-7FF22F3E25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83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808"/>
            <a:ext cx="12192000" cy="688761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63018"/>
            <a:ext cx="9144000" cy="879475"/>
          </a:xfrm>
        </p:spPr>
        <p:txBody>
          <a:bodyPr anchor="t"/>
          <a:lstStyle>
            <a:lvl1pPr algn="ctr">
              <a:defRPr sz="4500">
                <a:solidFill>
                  <a:srgbClr val="53535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2082042"/>
            <a:ext cx="9144000" cy="1655762"/>
          </a:xfrm>
        </p:spPr>
        <p:txBody>
          <a:bodyPr/>
          <a:lstStyle>
            <a:lvl1pPr marL="0" indent="0" algn="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12" name="Tekstvak 11"/>
          <p:cNvSpPr txBox="1"/>
          <p:nvPr userDrawn="1"/>
        </p:nvSpPr>
        <p:spPr>
          <a:xfrm>
            <a:off x="838200" y="6381347"/>
            <a:ext cx="221628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50">
                <a:solidFill>
                  <a:srgbClr val="53535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© Betabit Nederland</a:t>
            </a:r>
            <a:r>
              <a:rPr lang="nl-NL" sz="750" baseline="0">
                <a:solidFill>
                  <a:srgbClr val="53535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B.V. </a:t>
            </a:r>
            <a:endParaRPr lang="nl-NL" sz="750">
              <a:solidFill>
                <a:srgbClr val="53535A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440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327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808"/>
            <a:ext cx="12192000" cy="688761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63018"/>
            <a:ext cx="9144000" cy="879475"/>
          </a:xfrm>
        </p:spPr>
        <p:txBody>
          <a:bodyPr anchor="t"/>
          <a:lstStyle>
            <a:lvl1pPr algn="ctr">
              <a:defRPr sz="4500">
                <a:solidFill>
                  <a:srgbClr val="53535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2082042"/>
            <a:ext cx="9144000" cy="1655762"/>
          </a:xfrm>
        </p:spPr>
        <p:txBody>
          <a:bodyPr/>
          <a:lstStyle>
            <a:lvl1pPr marL="0" indent="0" algn="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12" name="Tekstvak 11"/>
          <p:cNvSpPr txBox="1"/>
          <p:nvPr userDrawn="1"/>
        </p:nvSpPr>
        <p:spPr>
          <a:xfrm>
            <a:off x="838200" y="6381347"/>
            <a:ext cx="221628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50">
                <a:solidFill>
                  <a:srgbClr val="53535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© Betabit Nederland</a:t>
            </a:r>
            <a:r>
              <a:rPr lang="nl-NL" sz="750" baseline="0">
                <a:solidFill>
                  <a:srgbClr val="53535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B.V. </a:t>
            </a:r>
            <a:endParaRPr lang="nl-NL" sz="750">
              <a:solidFill>
                <a:srgbClr val="53535A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8276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27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808"/>
            <a:ext cx="12192000" cy="688761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3535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rgbClr val="53535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342900" indent="0">
              <a:buFontTx/>
              <a:buNone/>
              <a:defRPr>
                <a:solidFill>
                  <a:srgbClr val="53535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685800" indent="0">
              <a:buFontTx/>
              <a:buNone/>
              <a:defRPr>
                <a:solidFill>
                  <a:srgbClr val="53535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028700" indent="0">
              <a:buFontTx/>
              <a:buNone/>
              <a:defRPr>
                <a:solidFill>
                  <a:srgbClr val="53535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371600" indent="0">
              <a:buFontTx/>
              <a:buNone/>
              <a:defRPr>
                <a:solidFill>
                  <a:srgbClr val="53535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Tekstvak 6"/>
          <p:cNvSpPr txBox="1"/>
          <p:nvPr userDrawn="1"/>
        </p:nvSpPr>
        <p:spPr>
          <a:xfrm>
            <a:off x="838200" y="6381347"/>
            <a:ext cx="221628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50">
                <a:solidFill>
                  <a:srgbClr val="53535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© Betabit Nederland</a:t>
            </a:r>
            <a:r>
              <a:rPr lang="nl-NL" sz="750" baseline="0">
                <a:solidFill>
                  <a:srgbClr val="53535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B.V. </a:t>
            </a:r>
            <a:endParaRPr lang="nl-NL" sz="750">
              <a:solidFill>
                <a:srgbClr val="53535A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01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B70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48257" y="717518"/>
            <a:ext cx="9505545" cy="1247470"/>
          </a:xfrm>
        </p:spPr>
        <p:txBody>
          <a:bodyPr anchor="b"/>
          <a:lstStyle>
            <a:lvl1pPr>
              <a:defRPr sz="54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7" name="Tekstvak 6"/>
          <p:cNvSpPr txBox="1"/>
          <p:nvPr userDrawn="1"/>
        </p:nvSpPr>
        <p:spPr>
          <a:xfrm>
            <a:off x="838200" y="6381347"/>
            <a:ext cx="221628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50">
                <a:solidFill>
                  <a:srgbClr val="53535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© Betabit Nederland</a:t>
            </a:r>
            <a:r>
              <a:rPr lang="nl-NL" sz="750" baseline="0">
                <a:solidFill>
                  <a:srgbClr val="53535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B.V. </a:t>
            </a:r>
            <a:endParaRPr lang="nl-NL" sz="750">
              <a:solidFill>
                <a:srgbClr val="53535A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38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808"/>
            <a:ext cx="12165787" cy="68728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3535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Tekstvak 5"/>
          <p:cNvSpPr txBox="1"/>
          <p:nvPr userDrawn="1"/>
        </p:nvSpPr>
        <p:spPr>
          <a:xfrm>
            <a:off x="838200" y="6381347"/>
            <a:ext cx="221628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50">
                <a:solidFill>
                  <a:srgbClr val="53535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© Betabit Nederland</a:t>
            </a:r>
            <a:r>
              <a:rPr lang="nl-NL" sz="750" baseline="0">
                <a:solidFill>
                  <a:srgbClr val="53535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B.V. </a:t>
            </a:r>
            <a:endParaRPr lang="nl-NL" sz="750">
              <a:solidFill>
                <a:srgbClr val="53535A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27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808"/>
            <a:ext cx="12192000" cy="6887616"/>
          </a:xfrm>
          <a:prstGeom prst="rect">
            <a:avLst/>
          </a:prstGeom>
        </p:spPr>
      </p:pic>
      <p:sp>
        <p:nvSpPr>
          <p:cNvPr id="6" name="Tekstvak 5"/>
          <p:cNvSpPr txBox="1"/>
          <p:nvPr userDrawn="1"/>
        </p:nvSpPr>
        <p:spPr>
          <a:xfrm>
            <a:off x="2374901" y="3238502"/>
            <a:ext cx="854088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50">
                <a:solidFill>
                  <a:srgbClr val="53535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Bedankt</a:t>
            </a:r>
            <a:r>
              <a:rPr lang="nl-NL" sz="4050" baseline="0">
                <a:solidFill>
                  <a:srgbClr val="53535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voor</a:t>
            </a:r>
            <a:r>
              <a:rPr lang="nl-NL" sz="4050">
                <a:solidFill>
                  <a:srgbClr val="53535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je aandacht</a:t>
            </a:r>
          </a:p>
        </p:txBody>
      </p:sp>
      <p:sp>
        <p:nvSpPr>
          <p:cNvPr id="8" name="Tekstvak 7"/>
          <p:cNvSpPr txBox="1"/>
          <p:nvPr userDrawn="1"/>
        </p:nvSpPr>
        <p:spPr>
          <a:xfrm>
            <a:off x="838200" y="6381347"/>
            <a:ext cx="221628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50">
                <a:solidFill>
                  <a:srgbClr val="53535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© Betabit Nederland</a:t>
            </a:r>
            <a:r>
              <a:rPr lang="nl-NL" sz="750" baseline="0">
                <a:solidFill>
                  <a:srgbClr val="53535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B.V. </a:t>
            </a:r>
            <a:endParaRPr lang="nl-NL" sz="750">
              <a:solidFill>
                <a:srgbClr val="53535A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7388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93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808"/>
            <a:ext cx="12192000" cy="6887616"/>
          </a:xfrm>
          <a:prstGeom prst="rect">
            <a:avLst/>
          </a:prstGeom>
        </p:spPr>
      </p:pic>
      <p:sp>
        <p:nvSpPr>
          <p:cNvPr id="6" name="Tekstvak 5"/>
          <p:cNvSpPr txBox="1"/>
          <p:nvPr userDrawn="1"/>
        </p:nvSpPr>
        <p:spPr>
          <a:xfrm>
            <a:off x="2374901" y="3238502"/>
            <a:ext cx="854088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50">
                <a:solidFill>
                  <a:srgbClr val="53535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Dank</a:t>
            </a:r>
            <a:r>
              <a:rPr lang="nl-NL" sz="4050" baseline="0">
                <a:solidFill>
                  <a:srgbClr val="53535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 voor uw tijd en aandacht</a:t>
            </a:r>
            <a:endParaRPr lang="nl-NL" sz="4050">
              <a:solidFill>
                <a:srgbClr val="53535A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kstvak 7"/>
          <p:cNvSpPr txBox="1"/>
          <p:nvPr userDrawn="1"/>
        </p:nvSpPr>
        <p:spPr>
          <a:xfrm>
            <a:off x="838200" y="6381347"/>
            <a:ext cx="221628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50">
                <a:solidFill>
                  <a:srgbClr val="53535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© Betabit Nederland</a:t>
            </a:r>
            <a:r>
              <a:rPr lang="nl-NL" sz="750" baseline="0">
                <a:solidFill>
                  <a:srgbClr val="53535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B.V. </a:t>
            </a:r>
            <a:endParaRPr lang="nl-NL" sz="750">
              <a:solidFill>
                <a:srgbClr val="53535A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85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93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94324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0" r:id="rId3"/>
    <p:sldLayoutId id="2147483651" r:id="rId4"/>
    <p:sldLayoutId id="2147483654" r:id="rId5"/>
    <p:sldLayoutId id="2147483656" r:id="rId6"/>
    <p:sldLayoutId id="2147483659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53535A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Tx/>
        <a:buNone/>
        <a:defRPr sz="2100" kern="1200">
          <a:solidFill>
            <a:srgbClr val="53535A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Tx/>
        <a:buNone/>
        <a:defRPr sz="1800" kern="1200">
          <a:solidFill>
            <a:srgbClr val="53535A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Tx/>
        <a:buNone/>
        <a:defRPr sz="1500" kern="1200">
          <a:solidFill>
            <a:srgbClr val="53535A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Tx/>
        <a:buNone/>
        <a:defRPr sz="1350" kern="1200">
          <a:solidFill>
            <a:srgbClr val="53535A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Tx/>
        <a:buNone/>
        <a:defRPr sz="1350" kern="1200">
          <a:solidFill>
            <a:srgbClr val="53535A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tabitnl/nyddn-ws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tabitnl/nyddn-ws/blob/master/DotNetCoreCli.Lab.HelloWorld/lab.m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tabitnl/nyddn-ws/blob/master/DotNetStandard.Lab.ShareLib/DotNetStandard.Lab.ShareLib.sl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standard/tree/master/docs/version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tabitnl/nyddn-ws/blob/master/AspNetCore.Lab.TagHelpers/AspNetCore.Lab.TagHelpers.sl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betabitnl/nyddn-ws/blob/master/AspNetCore.Lab.Pages/AspNetCore.Lab.Pages.sln" TargetMode="External"/><Relationship Id="rId4" Type="http://schemas.openxmlformats.org/officeDocument/2006/relationships/hyperlink" Target="https://github.com/betabitnl/nyddn-ws/blob/master/AspNetCore.Lab.DiMw/AspNetCore.Lab.DiMw.sln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tabitnl/nyddn-ws/blob/master/EntityFrameworkCore.Lab.CfAndImt/EntityFrameworkCore.Lab.CfAndImt.sl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rowanmiller/Demo-EFCore" TargetMode="External"/><Relationship Id="rId4" Type="http://schemas.openxmlformats.org/officeDocument/2006/relationships/hyperlink" Target="https://github.com/betabitnl/nyddn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/>
              <a:t>Not your daddy’s .NET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workshop</a:t>
            </a:r>
          </a:p>
          <a:p>
            <a:endParaRPr lang="en-US"/>
          </a:p>
          <a:p>
            <a:r>
              <a:rPr lang="en-US"/>
              <a:t>#NYDDN</a:t>
            </a:r>
          </a:p>
        </p:txBody>
      </p:sp>
    </p:spTree>
    <p:extLst>
      <p:ext uri="{BB962C8B-B14F-4D97-AF65-F5344CB8AC3E}">
        <p14:creationId xmlns:p14="http://schemas.microsoft.com/office/powerpoint/2010/main" val="405600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stuff you need via the links in the readme:</a:t>
            </a:r>
          </a:p>
          <a:p>
            <a:r>
              <a:rPr lang="en-US" dirty="0">
                <a:hlinkClick r:id="rId2"/>
              </a:rPr>
              <a:t>https://github.com/betabitnl/nyddn-ws</a:t>
            </a:r>
            <a:endParaRPr lang="en-US" dirty="0"/>
          </a:p>
          <a:p>
            <a:endParaRPr lang="en-US" dirty="0"/>
          </a:p>
          <a:p>
            <a:r>
              <a:rPr lang="en-US" dirty="0"/>
              <a:t>vs2017</a:t>
            </a:r>
          </a:p>
          <a:p>
            <a:r>
              <a:rPr lang="en-US" dirty="0"/>
              <a:t>Core 1.1</a:t>
            </a:r>
          </a:p>
          <a:p>
            <a:r>
              <a:rPr lang="en-US" dirty="0" err="1"/>
              <a:t>Localdb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Optional:</a:t>
            </a:r>
          </a:p>
          <a:p>
            <a:r>
              <a:rPr lang="en-US" dirty="0"/>
              <a:t>Preview 3</a:t>
            </a:r>
          </a:p>
          <a:p>
            <a:r>
              <a:rPr lang="en-US" dirty="0"/>
              <a:t>Core 2.0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515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.NET Core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Create a hello world console app</a:t>
            </a:r>
          </a:p>
          <a:p>
            <a:r>
              <a:rPr lang="en-US" dirty="0">
                <a:solidFill>
                  <a:srgbClr val="5B9BD5"/>
                </a:solidFill>
                <a:hlinkClick r:id="rId3"/>
              </a:rPr>
              <a:t>DotNetCoreCli.Lab.HelloWorld/lab.md</a:t>
            </a:r>
            <a:endParaRPr lang="en-US" dirty="0">
              <a:solidFill>
                <a:srgbClr val="5B9BD5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19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.NET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693764246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Create a lib and use it from two frameworks</a:t>
            </a:r>
          </a:p>
          <a:p>
            <a:r>
              <a:rPr lang="en-US" dirty="0">
                <a:solidFill>
                  <a:srgbClr val="5B9BD5"/>
                </a:solidFill>
                <a:hlinkClick r:id="rId3"/>
              </a:rPr>
              <a:t>DotNetStandard.Lab.ShareLib.sln</a:t>
            </a:r>
            <a:endParaRPr lang="en-US" dirty="0">
              <a:solidFill>
                <a:srgbClr val="5B9BD5"/>
              </a:solidFill>
            </a:endParaRPr>
          </a:p>
          <a:p>
            <a:endParaRPr lang="en-US" dirty="0">
              <a:solidFill>
                <a:srgbClr val="5B9BD5"/>
              </a:solidFill>
            </a:endParaRPr>
          </a:p>
          <a:p>
            <a:pPr marL="342900" indent="-342900">
              <a:buChar char="•"/>
            </a:pPr>
            <a:r>
              <a:rPr lang="en-US" b="1" dirty="0"/>
              <a:t>Get both console apps in the solution to build and run</a:t>
            </a:r>
          </a:p>
          <a:p>
            <a:pPr marL="342900" indent="-342900">
              <a:buChar char="•"/>
            </a:pPr>
            <a:r>
              <a:rPr lang="en-US" b="1" dirty="0"/>
              <a:t>Add some real world scenario code and </a:t>
            </a:r>
            <a:r>
              <a:rPr lang="en-US" b="1" dirty="0" err="1"/>
              <a:t>NuGet</a:t>
            </a:r>
            <a:r>
              <a:rPr lang="en-US" b="1" dirty="0"/>
              <a:t> packages in there (daytime code?)</a:t>
            </a:r>
          </a:p>
          <a:p>
            <a:endParaRPr lang="en-US" b="1" dirty="0"/>
          </a:p>
          <a:p>
            <a:endParaRPr lang="en-US" dirty="0">
              <a:solidFill>
                <a:srgbClr val="5B9BD5"/>
              </a:solidFill>
            </a:endParaRPr>
          </a:p>
          <a:p>
            <a:endParaRPr lang="en-US" dirty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392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Giveaways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095315885"/>
              </p:ext>
            </p:extLst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sz="2800"/>
          </a:p>
          <a:p>
            <a:pPr algn="ctr"/>
            <a:endParaRPr lang="en-US" sz="2800"/>
          </a:p>
          <a:p>
            <a:pPr algn="ctr"/>
            <a:r>
              <a:rPr lang="en-US" sz="2800"/>
              <a:t>How many API’s are supported in .NET Standard 2.0?</a:t>
            </a:r>
            <a:endParaRPr lang="en-US" sz="2800">
              <a:solidFill>
                <a:srgbClr val="000000"/>
              </a:solidFill>
              <a:latin typeface="Calibri"/>
            </a:endParaRPr>
          </a:p>
          <a:p>
            <a:pPr algn="ctr"/>
            <a:endParaRPr lang="en-US" sz="2800"/>
          </a:p>
        </p:txBody>
      </p:sp>
      <p:sp>
        <p:nvSpPr>
          <p:cNvPr id="4" name="Tekstvak 3"/>
          <p:cNvSpPr txBox="1"/>
          <p:nvPr>
            <p:extLst>
              <p:ext uri="{D42A27DB-BD31-4B8C-83A1-F6EECF244321}">
                <p14:modId xmlns:p14="http://schemas.microsoft.com/office/powerpoint/2010/main" val="1773037460"/>
              </p:ext>
            </p:extLst>
          </p:nvPr>
        </p:nvSpPr>
        <p:spPr>
          <a:xfrm>
            <a:off x="863600" y="3402013"/>
            <a:ext cx="10480235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rtl="0"/>
            <a:r>
              <a:rPr lang="en-US" dirty="0">
                <a:latin typeface="Open Sans Light"/>
                <a:ea typeface="Calibri"/>
                <a:cs typeface="Calibri"/>
                <a:hlinkClick r:id="rId3"/>
              </a:rPr>
              <a:t>https://github.com/dotnet/standard/tree/master/docs/versions</a:t>
            </a:r>
            <a:r>
              <a:rPr lang="en-US" dirty="0">
                <a:latin typeface="Open Sans Light"/>
                <a:ea typeface="Calibri"/>
                <a:cs typeface="Calibri"/>
              </a:rPr>
              <a:t>​</a:t>
            </a:r>
          </a:p>
          <a:p>
            <a:pPr algn="ctr" rtl="0"/>
            <a:endParaRPr lang="en-US" dirty="0"/>
          </a:p>
        </p:txBody>
      </p:sp>
      <p:sp>
        <p:nvSpPr>
          <p:cNvPr id="5" name="Tekstvak 4"/>
          <p:cNvSpPr txBox="1"/>
          <p:nvPr/>
        </p:nvSpPr>
        <p:spPr>
          <a:xfrm>
            <a:off x="827088" y="5114925"/>
            <a:ext cx="10534699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alibri"/>
              </a:rPr>
              <a:t>32,638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008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TAG Helpers lab</a:t>
            </a:r>
          </a:p>
          <a:p>
            <a:r>
              <a:rPr lang="en-US" dirty="0">
                <a:solidFill>
                  <a:srgbClr val="5B9BD5"/>
                </a:solidFill>
                <a:hlinkClick r:id="rId3"/>
              </a:rPr>
              <a:t>AspNetCore.Lab.TagHelpers.sln</a:t>
            </a:r>
            <a:endParaRPr lang="en-US" dirty="0">
              <a:solidFill>
                <a:srgbClr val="5B9BD5"/>
              </a:solidFill>
            </a:endParaRPr>
          </a:p>
          <a:p>
            <a:endParaRPr lang="en-US" dirty="0"/>
          </a:p>
          <a:p>
            <a:r>
              <a:rPr lang="en-US" dirty="0"/>
              <a:t>Dependency injection and middleware lab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5B9BD5"/>
                </a:solidFill>
                <a:hlinkClick r:id="rId4"/>
              </a:rPr>
              <a:t>AspNetCore.Lab.DiMw.sln</a:t>
            </a:r>
            <a:endParaRPr lang="en-US" dirty="0">
              <a:solidFill>
                <a:srgbClr val="5B9BD5"/>
              </a:solidFill>
            </a:endParaRPr>
          </a:p>
          <a:p>
            <a:endParaRPr lang="en-US" dirty="0"/>
          </a:p>
          <a:p>
            <a:r>
              <a:rPr lang="en-US" dirty="0"/>
              <a:t>Pages lab (vs preview 3)</a:t>
            </a:r>
          </a:p>
          <a:p>
            <a:r>
              <a:rPr lang="en-US" dirty="0">
                <a:solidFill>
                  <a:srgbClr val="5B9BD5"/>
                </a:solidFill>
                <a:hlinkClick r:id="rId5"/>
              </a:rPr>
              <a:t>AspNetCore.Lab.Pages.sln</a:t>
            </a:r>
            <a:endParaRPr lang="en-US" dirty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22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From scratch lab (Code first) &amp; In memory testing lab</a:t>
            </a:r>
            <a:endParaRPr lang="nl-NL" dirty="0"/>
          </a:p>
          <a:p>
            <a:r>
              <a:rPr lang="en-US" dirty="0">
                <a:solidFill>
                  <a:srgbClr val="5B9BD5"/>
                </a:solidFill>
                <a:hlinkClick r:id="rId3"/>
              </a:rPr>
              <a:t>EntityFrameworkCore.Lab.CfAndImt.sln</a:t>
            </a:r>
            <a:endParaRPr lang="en-US" dirty="0">
              <a:solidFill>
                <a:srgbClr val="5B9BD5"/>
              </a:solidFill>
            </a:endParaRPr>
          </a:p>
          <a:p>
            <a:endParaRPr lang="en-US" dirty="0"/>
          </a:p>
          <a:p>
            <a:r>
              <a:rPr lang="en-US" dirty="0"/>
              <a:t>Scaffolding</a:t>
            </a:r>
          </a:p>
          <a:p>
            <a:r>
              <a:rPr lang="en-US" dirty="0"/>
              <a:t>Do you have an existing </a:t>
            </a:r>
            <a:r>
              <a:rPr lang="en-US" dirty="0" err="1"/>
              <a:t>db</a:t>
            </a:r>
            <a:r>
              <a:rPr lang="en-US" dirty="0"/>
              <a:t>? Try scaffolding it!</a:t>
            </a:r>
          </a:p>
          <a:p>
            <a:r>
              <a:rPr lang="en-US" dirty="0">
                <a:solidFill>
                  <a:srgbClr val="5B9BD5"/>
                </a:solidFill>
                <a:hlinkClick r:id="rId4"/>
              </a:rPr>
              <a:t>https://github.com/betabitnl/nyddn/</a:t>
            </a:r>
            <a:endParaRPr lang="en-US" dirty="0">
              <a:solidFill>
                <a:srgbClr val="5B9BD5"/>
              </a:solidFill>
            </a:endParaRPr>
          </a:p>
          <a:p>
            <a:endParaRPr lang="en-US" dirty="0"/>
          </a:p>
          <a:p>
            <a:r>
              <a:rPr lang="en-US" dirty="0"/>
              <a:t>EF Core 2.0</a:t>
            </a:r>
          </a:p>
          <a:p>
            <a:r>
              <a:rPr lang="en-US" dirty="0"/>
              <a:t>Try running some new prerelease features from Rowan Miller's session at MSBuild17?</a:t>
            </a:r>
          </a:p>
          <a:p>
            <a:r>
              <a:rPr lang="en-US" dirty="0">
                <a:solidFill>
                  <a:srgbClr val="5B9BD5"/>
                </a:solidFill>
                <a:hlinkClick r:id="rId5"/>
              </a:rPr>
              <a:t>https://github.com/rowanmiller/Demo-EFCore</a:t>
            </a:r>
            <a:endParaRPr lang="en-US" dirty="0">
              <a:solidFill>
                <a:srgbClr val="5B9BD5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Wrap up and drinks</a:t>
            </a:r>
          </a:p>
        </p:txBody>
      </p:sp>
      <p:pic>
        <p:nvPicPr>
          <p:cNvPr id="4" name="Afbeelding 4" descr="cocktail part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8753" y="1950249"/>
            <a:ext cx="8192216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0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Rules of engagement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Recap March 29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What's </a:t>
            </a:r>
            <a:r>
              <a:rPr lang="en-US" dirty="0"/>
              <a:t>new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Setting 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.NET Core cli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.NET Standard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Giveaways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ASP.NET 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EF 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Wrap up and drinks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48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Rules of engagement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>
                <a:latin typeface="Open Sans Light"/>
                <a:ea typeface="Open Sans Light"/>
                <a:cs typeface="Open Sans Light"/>
              </a:rPr>
              <a:t>Ask anything, there are no stupid questions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>
                <a:latin typeface="Open Sans Light"/>
                <a:ea typeface="Open Sans Light"/>
                <a:cs typeface="Open Sans Light"/>
              </a:rPr>
              <a:t>Ask for help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>
                <a:latin typeface="Open Sans Light"/>
                <a:ea typeface="Open Sans Light"/>
                <a:cs typeface="Open Sans Light"/>
              </a:rPr>
              <a:t>Respect each other 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>
                <a:latin typeface="Open Sans Light"/>
                <a:ea typeface="Open Sans Light"/>
                <a:cs typeface="Open Sans Light"/>
              </a:rPr>
              <a:t>Divert from plan and dive deeper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>
                <a:latin typeface="Open Sans Light"/>
                <a:ea typeface="Open Sans Light"/>
                <a:cs typeface="Open Sans Light"/>
              </a:rPr>
              <a:t>Learn and Teach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>
                <a:latin typeface="Open Sans Light"/>
                <a:ea typeface="Open Sans Light"/>
                <a:cs typeface="Open Sans Light"/>
              </a:rPr>
              <a:t>Have fun!</a:t>
            </a:r>
          </a:p>
        </p:txBody>
      </p:sp>
    </p:spTree>
    <p:extLst>
      <p:ext uri="{BB962C8B-B14F-4D97-AF65-F5344CB8AC3E}">
        <p14:creationId xmlns:p14="http://schemas.microsoft.com/office/powerpoint/2010/main" val="372589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Recap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.NET </a:t>
            </a:r>
            <a:r>
              <a:rPr lang="nl-NL" dirty="0" err="1"/>
              <a:t>Core</a:t>
            </a:r>
            <a:r>
              <a:rPr lang="nl-NL" dirty="0"/>
              <a:t> - </a:t>
            </a:r>
            <a:r>
              <a:rPr lang="nl-NL" dirty="0" err="1"/>
              <a:t>the</a:t>
            </a:r>
            <a:r>
              <a:rPr lang="nl-NL" dirty="0"/>
              <a:t> basics</a:t>
            </a:r>
          </a:p>
          <a:p>
            <a:r>
              <a:rPr lang="nl-NL" dirty="0" err="1"/>
              <a:t>Why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reboot</a:t>
            </a:r>
          </a:p>
          <a:p>
            <a:r>
              <a:rPr lang="nl-NL" dirty="0"/>
              <a:t>.NET Standard</a:t>
            </a:r>
          </a:p>
          <a:p>
            <a:r>
              <a:rPr lang="nl-NL" dirty="0" err="1" smtClean="0"/>
              <a:t>Tooling</a:t>
            </a:r>
            <a:endParaRPr lang="nl-NL" dirty="0"/>
          </a:p>
          <a:p>
            <a:r>
              <a:rPr lang="nl-NL" dirty="0"/>
              <a:t>EF </a:t>
            </a:r>
            <a:r>
              <a:rPr lang="nl-NL" dirty="0" err="1" smtClean="0"/>
              <a:t>Core</a:t>
            </a:r>
            <a:endParaRPr lang="nl-NL" dirty="0"/>
          </a:p>
          <a:p>
            <a:r>
              <a:rPr lang="nl-NL" dirty="0"/>
              <a:t>ASP.NET </a:t>
            </a:r>
            <a:r>
              <a:rPr lang="nl-NL" dirty="0" err="1"/>
              <a:t>Core</a:t>
            </a:r>
            <a:endParaRPr lang="nl-NL" dirty="0"/>
          </a:p>
          <a:p>
            <a:pPr lvl="1"/>
            <a:r>
              <a:rPr lang="nl-NL" dirty="0"/>
              <a:t>ASP.NET </a:t>
            </a:r>
            <a:r>
              <a:rPr lang="nl-NL" dirty="0" err="1"/>
              <a:t>Core</a:t>
            </a:r>
            <a:r>
              <a:rPr lang="nl-NL" dirty="0"/>
              <a:t> – Web </a:t>
            </a:r>
            <a:r>
              <a:rPr lang="nl-NL" dirty="0" smtClean="0"/>
              <a:t>API</a:t>
            </a:r>
            <a:endParaRPr lang="nl-NL" dirty="0"/>
          </a:p>
          <a:p>
            <a:pPr lvl="1"/>
            <a:r>
              <a:rPr lang="nl-NL" dirty="0"/>
              <a:t>ASP.NET </a:t>
            </a:r>
            <a:r>
              <a:rPr lang="nl-NL" dirty="0" err="1"/>
              <a:t>Core</a:t>
            </a:r>
            <a:r>
              <a:rPr lang="nl-NL" dirty="0"/>
              <a:t> – </a:t>
            </a:r>
            <a:r>
              <a:rPr lang="nl-NL" dirty="0" smtClean="0"/>
              <a:t>MVC</a:t>
            </a:r>
            <a:endParaRPr lang="nl-NL" dirty="0"/>
          </a:p>
        </p:txBody>
      </p:sp>
      <p:pic>
        <p:nvPicPr>
          <p:cNvPr id="4" name="Picture 2" descr="https://msdnshared.blob.core.windows.net/media/2016/09/dotnet-tomorr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32975" y="1825625"/>
            <a:ext cx="7808628" cy="4213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61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new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.NET Core Previews</a:t>
            </a:r>
          </a:p>
          <a:p>
            <a:pPr>
              <a:lnSpc>
                <a:spcPct val="150000"/>
              </a:lnSpc>
            </a:pPr>
            <a:r>
              <a:rPr lang="en-US" dirty="0"/>
              <a:t>VS update 3 preview</a:t>
            </a:r>
          </a:p>
          <a:p>
            <a:pPr>
              <a:lnSpc>
                <a:spcPct val="150000"/>
              </a:lnSpc>
            </a:pPr>
            <a:r>
              <a:rPr lang="en-US" dirty="0"/>
              <a:t>ASP.net core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SignalR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EF </a:t>
            </a:r>
            <a:r>
              <a:rPr lang="en-US" dirty="0" smtClean="0"/>
              <a:t>Core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XAML Standard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843" y="1690690"/>
            <a:ext cx="4943062" cy="3707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318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Razor</a:t>
            </a:r>
            <a:r>
              <a:rPr lang="nl-NL"/>
              <a:t>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Page-</a:t>
            </a:r>
            <a:r>
              <a:rPr lang="nl-NL" dirty="0" err="1" smtClean="0"/>
              <a:t>focused</a:t>
            </a:r>
            <a:r>
              <a:rPr lang="nl-NL" dirty="0" smtClean="0"/>
              <a:t> (smaller) </a:t>
            </a:r>
            <a:r>
              <a:rPr lang="nl-NL" dirty="0" err="1"/>
              <a:t>scenarios</a:t>
            </a:r>
            <a:endParaRPr lang="nl-NL" dirty="0"/>
          </a:p>
          <a:p>
            <a:r>
              <a:rPr lang="nl-NL" dirty="0"/>
              <a:t>ASP.NET </a:t>
            </a:r>
            <a:r>
              <a:rPr lang="nl-NL" dirty="0" err="1"/>
              <a:t>Core</a:t>
            </a:r>
            <a:r>
              <a:rPr lang="nl-NL" dirty="0"/>
              <a:t> 2.0.0 or later (VS2017.3 or later)</a:t>
            </a:r>
          </a:p>
          <a:p>
            <a:r>
              <a:rPr lang="nl-NL" dirty="0"/>
              <a:t>On </a:t>
            </a:r>
            <a:r>
              <a:rPr lang="nl-NL" dirty="0" err="1"/>
              <a:t>by</a:t>
            </a:r>
            <a:r>
              <a:rPr lang="nl-NL" dirty="0"/>
              <a:t> default</a:t>
            </a:r>
          </a:p>
          <a:p>
            <a:r>
              <a:rPr lang="nl-NL" dirty="0" err="1"/>
              <a:t>Convention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052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SignalR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No more…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jQuery</a:t>
            </a:r>
            <a:r>
              <a:rPr lang="nl-NL" dirty="0" smtClean="0"/>
              <a:t> </a:t>
            </a:r>
            <a:r>
              <a:rPr lang="nl-NL" dirty="0" err="1" smtClean="0"/>
              <a:t>dependency</a:t>
            </a: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auto-</a:t>
            </a:r>
            <a:r>
              <a:rPr lang="nl-NL" dirty="0" err="1" smtClean="0"/>
              <a:t>reconnect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message</a:t>
            </a:r>
            <a:r>
              <a:rPr lang="nl-NL" dirty="0" smtClean="0"/>
              <a:t> replay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hub-state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multi</a:t>
            </a:r>
            <a:r>
              <a:rPr lang="nl-NL" dirty="0" smtClean="0"/>
              <a:t>-hub </a:t>
            </a:r>
            <a:r>
              <a:rPr lang="nl-NL" dirty="0" err="1" smtClean="0"/>
              <a:t>endpoints</a:t>
            </a: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single-model </a:t>
            </a:r>
            <a:r>
              <a:rPr lang="nl-NL" dirty="0" err="1" smtClean="0"/>
              <a:t>scale</a:t>
            </a:r>
            <a:r>
              <a:rPr lang="nl-NL" dirty="0" smtClean="0"/>
              <a:t>-out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multi</a:t>
            </a:r>
            <a:r>
              <a:rPr lang="nl-NL" dirty="0" smtClean="0"/>
              <a:t>-server </a:t>
            </a:r>
            <a:r>
              <a:rPr lang="nl-NL" dirty="0" err="1" smtClean="0"/>
              <a:t>ping-pong</a:t>
            </a:r>
            <a:r>
              <a:rPr lang="nl-NL" dirty="0" smtClean="0"/>
              <a:t> (</a:t>
            </a:r>
            <a:r>
              <a:rPr lang="nl-NL" dirty="0" err="1" smtClean="0"/>
              <a:t>now</a:t>
            </a:r>
            <a:r>
              <a:rPr lang="nl-NL" dirty="0" smtClean="0"/>
              <a:t> </a:t>
            </a:r>
            <a:r>
              <a:rPr lang="nl-NL" dirty="0" err="1" smtClean="0"/>
              <a:t>require</a:t>
            </a:r>
            <a:r>
              <a:rPr lang="nl-NL" dirty="0" smtClean="0"/>
              <a:t> </a:t>
            </a:r>
            <a:r>
              <a:rPr lang="nl-NL" dirty="0" err="1" smtClean="0"/>
              <a:t>sticky</a:t>
            </a:r>
            <a:r>
              <a:rPr lang="nl-NL" dirty="0" smtClean="0"/>
              <a:t> </a:t>
            </a:r>
            <a:r>
              <a:rPr lang="nl-NL" dirty="0" err="1" smtClean="0"/>
              <a:t>sessions</a:t>
            </a:r>
            <a:r>
              <a:rPr lang="nl-NL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91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SignalR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Supports </a:t>
            </a:r>
            <a:r>
              <a:rPr lang="nl-NL" dirty="0" err="1" smtClean="0"/>
              <a:t>binary</a:t>
            </a:r>
            <a:r>
              <a:rPr lang="nl-NL" dirty="0" smtClean="0"/>
              <a:t> data</a:t>
            </a:r>
          </a:p>
          <a:p>
            <a:r>
              <a:rPr lang="nl-NL" dirty="0" smtClean="0"/>
              <a:t>Host-</a:t>
            </a:r>
            <a:r>
              <a:rPr lang="nl-NL" dirty="0" err="1" smtClean="0"/>
              <a:t>agnostic</a:t>
            </a:r>
            <a:r>
              <a:rPr lang="nl-NL" dirty="0" smtClean="0"/>
              <a:t> (</a:t>
            </a:r>
            <a:r>
              <a:rPr lang="nl-NL" dirty="0" err="1" smtClean="0"/>
              <a:t>enables</a:t>
            </a:r>
            <a:r>
              <a:rPr lang="nl-NL" dirty="0" smtClean="0"/>
              <a:t> non-HTTP </a:t>
            </a:r>
            <a:r>
              <a:rPr lang="nl-NL" dirty="0" err="1" smtClean="0"/>
              <a:t>transports</a:t>
            </a:r>
            <a:r>
              <a:rPr lang="nl-NL" dirty="0" smtClean="0"/>
              <a:t>)</a:t>
            </a:r>
          </a:p>
          <a:p>
            <a:r>
              <a:rPr lang="nl-NL" dirty="0" smtClean="0"/>
              <a:t>All-new </a:t>
            </a:r>
            <a:r>
              <a:rPr lang="nl-NL" dirty="0" err="1" smtClean="0"/>
              <a:t>connectuion</a:t>
            </a:r>
            <a:r>
              <a:rPr lang="nl-NL" dirty="0" smtClean="0"/>
              <a:t>-level “</a:t>
            </a:r>
            <a:r>
              <a:rPr lang="nl-NL" dirty="0" err="1" smtClean="0"/>
              <a:t>Endpoints</a:t>
            </a:r>
            <a:r>
              <a:rPr lang="nl-NL" dirty="0" smtClean="0"/>
              <a:t>” API</a:t>
            </a:r>
          </a:p>
          <a:p>
            <a:r>
              <a:rPr lang="nl-NL" dirty="0" smtClean="0"/>
              <a:t>Multiple </a:t>
            </a:r>
            <a:r>
              <a:rPr lang="nl-NL" dirty="0" err="1" smtClean="0"/>
              <a:t>protocols</a:t>
            </a:r>
            <a:r>
              <a:rPr lang="nl-NL" dirty="0" smtClean="0"/>
              <a:t>/formats support (JSON, </a:t>
            </a:r>
            <a:r>
              <a:rPr lang="nl-NL" dirty="0" err="1" smtClean="0"/>
              <a:t>protobuf</a:t>
            </a:r>
            <a:r>
              <a:rPr lang="nl-NL" dirty="0" smtClean="0"/>
              <a:t>, </a:t>
            </a:r>
            <a:r>
              <a:rPr lang="nl-NL" dirty="0" err="1" smtClean="0"/>
              <a:t>custom</a:t>
            </a:r>
            <a:r>
              <a:rPr lang="nl-NL" dirty="0" smtClean="0"/>
              <a:t>)</a:t>
            </a:r>
          </a:p>
          <a:p>
            <a:r>
              <a:rPr lang="nl-NL" dirty="0" smtClean="0"/>
              <a:t>Support ‘pure’ </a:t>
            </a:r>
            <a:r>
              <a:rPr lang="nl-NL" dirty="0" err="1" smtClean="0"/>
              <a:t>WebSockets</a:t>
            </a:r>
            <a:r>
              <a:rPr lang="nl-NL" dirty="0" smtClean="0"/>
              <a:t> </a:t>
            </a:r>
            <a:r>
              <a:rPr lang="nl-NL" dirty="0" err="1" smtClean="0"/>
              <a:t>clients</a:t>
            </a:r>
            <a:endParaRPr lang="nl-NL" dirty="0" smtClean="0"/>
          </a:p>
          <a:p>
            <a:r>
              <a:rPr lang="nl-NL" dirty="0" smtClean="0"/>
              <a:t>Return </a:t>
            </a:r>
            <a:r>
              <a:rPr lang="nl-NL" dirty="0" err="1" smtClean="0"/>
              <a:t>results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client</a:t>
            </a:r>
            <a:r>
              <a:rPr lang="nl-NL" dirty="0" smtClean="0"/>
              <a:t> </a:t>
            </a:r>
            <a:r>
              <a:rPr lang="nl-NL" dirty="0" err="1" smtClean="0"/>
              <a:t>method</a:t>
            </a:r>
            <a:r>
              <a:rPr lang="nl-NL" dirty="0" smtClean="0"/>
              <a:t> </a:t>
            </a:r>
            <a:r>
              <a:rPr lang="nl-NL" dirty="0" err="1" smtClean="0"/>
              <a:t>invocations</a:t>
            </a:r>
            <a:endParaRPr lang="nl-NL" dirty="0" smtClean="0"/>
          </a:p>
          <a:p>
            <a:r>
              <a:rPr lang="nl-NL" dirty="0" err="1" smtClean="0"/>
              <a:t>TypeScript</a:t>
            </a:r>
            <a:r>
              <a:rPr lang="nl-NL" dirty="0" smtClean="0"/>
              <a:t> </a:t>
            </a:r>
            <a:r>
              <a:rPr lang="nl-NL" dirty="0" err="1" smtClean="0"/>
              <a:t>client</a:t>
            </a:r>
            <a:endParaRPr lang="nl-NL" dirty="0" smtClean="0"/>
          </a:p>
          <a:p>
            <a:r>
              <a:rPr lang="nl-NL" dirty="0" err="1" smtClean="0"/>
              <a:t>Flexible</a:t>
            </a:r>
            <a:r>
              <a:rPr lang="nl-NL" dirty="0" smtClean="0"/>
              <a:t> </a:t>
            </a:r>
            <a:r>
              <a:rPr lang="nl-NL" dirty="0" err="1" smtClean="0"/>
              <a:t>scale</a:t>
            </a:r>
            <a:r>
              <a:rPr lang="nl-NL" dirty="0" smtClean="0"/>
              <a:t>-out </a:t>
            </a:r>
            <a:r>
              <a:rPr lang="nl-NL" dirty="0" err="1" smtClean="0"/>
              <a:t>extensibility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1970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SignalR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0226" y="1825625"/>
            <a:ext cx="7731547" cy="4351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181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tabit Powerpoint template NEW" id="{8DDD6253-A26B-44B3-9B69-44C8D47691A9}" vid="{95AD0B98-DAD3-46E6-A3A5-93F1DDBD77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ype_x0020_Sjabloon xmlns="09749d85-e020-4e50-953b-e2a046941f25">Algemeen</Type_x0020_Sjabloon>
    <SharedWithUsers xmlns="a4df790e-335a-433b-9b39-0884282a94ae">
      <UserInfo>
        <DisplayName>Liza Gan</DisplayName>
        <AccountId>118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0F5FB738D0AD45B4D6B1FA2EF27629" ma:contentTypeVersion="4" ma:contentTypeDescription="Een nieuw document maken." ma:contentTypeScope="" ma:versionID="7e3f6c7fbfe580c00b3be503933b904f">
  <xsd:schema xmlns:xsd="http://www.w3.org/2001/XMLSchema" xmlns:xs="http://www.w3.org/2001/XMLSchema" xmlns:p="http://schemas.microsoft.com/office/2006/metadata/properties" xmlns:ns2="09749d85-e020-4e50-953b-e2a046941f25" xmlns:ns3="a4df790e-335a-433b-9b39-0884282a94ae" targetNamespace="http://schemas.microsoft.com/office/2006/metadata/properties" ma:root="true" ma:fieldsID="f3807265d5df559176b1f340b39dda40" ns2:_="" ns3:_="">
    <xsd:import namespace="09749d85-e020-4e50-953b-e2a046941f25"/>
    <xsd:import namespace="a4df790e-335a-433b-9b39-0884282a94ae"/>
    <xsd:element name="properties">
      <xsd:complexType>
        <xsd:sequence>
          <xsd:element name="documentManagement">
            <xsd:complexType>
              <xsd:all>
                <xsd:element ref="ns2:Type_x0020_Sjabloon" minOccurs="0"/>
                <xsd:element ref="ns3:SharedWithUsers" minOccurs="0"/>
                <xsd:element ref="ns3:SharingHintHash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749d85-e020-4e50-953b-e2a046941f25" elementFormDefault="qualified">
    <xsd:import namespace="http://schemas.microsoft.com/office/2006/documentManagement/types"/>
    <xsd:import namespace="http://schemas.microsoft.com/office/infopath/2007/PartnerControls"/>
    <xsd:element name="Type_x0020_Sjabloon" ma:index="8" nillable="true" ma:displayName="Type Sjabloon" ma:default="Algemeen" ma:format="Dropdown" ma:internalName="Type_x0020_Sjabloon">
      <xsd:simpleType>
        <xsd:restriction base="dms:Choice">
          <xsd:enumeration value="Algemeen"/>
          <xsd:enumeration value="HR"/>
          <xsd:enumeration value="Offerte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df790e-335a-433b-9b39-0884282a94ae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Hint-hash delen" ma:internalName="SharingHintHash" ma:readOnly="true">
      <xsd:simpleType>
        <xsd:restriction base="dms:Text"/>
      </xsd:simpleType>
    </xsd:element>
    <xsd:element name="SharedWithDetails" ma:index="11" nillable="true" ma:displayName="Gedeeld met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C7A748-CE54-4738-8491-4FABD33551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530961-5F37-4516-AD9A-7A557A155BAA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09749d85-e020-4e50-953b-e2a046941f25"/>
    <ds:schemaRef ds:uri="http://schemas.microsoft.com/office/infopath/2007/PartnerControls"/>
    <ds:schemaRef ds:uri="http://schemas.openxmlformats.org/package/2006/metadata/core-properties"/>
    <ds:schemaRef ds:uri="a4df790e-335a-433b-9b39-0884282a94ae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D5C055B-E002-45FA-A097-F8BD38C4CD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749d85-e020-4e50-953b-e2a046941f25"/>
    <ds:schemaRef ds:uri="a4df790e-335a-433b-9b39-0884282a94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375</Words>
  <Application>Microsoft Office PowerPoint</Application>
  <PresentationFormat>Widescreen</PresentationFormat>
  <Paragraphs>138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Open sans light</vt:lpstr>
      <vt:lpstr>Open sans light</vt:lpstr>
      <vt:lpstr>Arial</vt:lpstr>
      <vt:lpstr>Kantoorthema</vt:lpstr>
      <vt:lpstr>Not your daddy’s .NET</vt:lpstr>
      <vt:lpstr>Index</vt:lpstr>
      <vt:lpstr>Rules of engagement</vt:lpstr>
      <vt:lpstr>Recap</vt:lpstr>
      <vt:lpstr>What’s new</vt:lpstr>
      <vt:lpstr>Razor Pages</vt:lpstr>
      <vt:lpstr>SignalR</vt:lpstr>
      <vt:lpstr>SignalR</vt:lpstr>
      <vt:lpstr>SignalR</vt:lpstr>
      <vt:lpstr>Setting up</vt:lpstr>
      <vt:lpstr>.NET Core cli</vt:lpstr>
      <vt:lpstr>.NET Standard</vt:lpstr>
      <vt:lpstr>Giveaways</vt:lpstr>
      <vt:lpstr>ASP.NET Core</vt:lpstr>
      <vt:lpstr>EF Core</vt:lpstr>
      <vt:lpstr>Wrap up and drinks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 your daddy’s .NET</dc:title>
  <dc:creator>Rick van den Bosch</dc:creator>
  <cp:lastModifiedBy>Rick van den Bosch</cp:lastModifiedBy>
  <cp:revision>14</cp:revision>
  <dcterms:modified xsi:type="dcterms:W3CDTF">2017-05-20T14:46:31Z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0x0101005E0F5FB738D0AD45B4D6B1FA2EF27629</vt:lpwstr>
  </property>
</Properties>
</file>