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narsson Betancourt" initials="RB" lastIdx="1" clrIdx="0">
    <p:extLst>
      <p:ext uri="{19B8F6BF-5375-455C-9EA6-DF929625EA0E}">
        <p15:presenceInfo xmlns:p15="http://schemas.microsoft.com/office/powerpoint/2012/main" userId="f48ea42f5e044d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1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1T01:19:46.294"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678C57-6F8C-45FF-A331-04B33C0445CE}" type="datetimeFigureOut">
              <a:rPr lang="es-MX" smtClean="0"/>
              <a:t>11/03/2020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FF53F0F-5E53-4E54-98CE-AD8E5D2F86C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7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678C57-6F8C-45FF-A331-04B33C0445CE}" type="datetimeFigureOut">
              <a:rPr lang="es-MX" smtClean="0"/>
              <a:t>11/03/2020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212718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678C57-6F8C-45FF-A331-04B33C0445CE}" type="datetimeFigureOut">
              <a:rPr lang="es-MX" smtClean="0"/>
              <a:t>11/03/2020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104092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678C57-6F8C-45FF-A331-04B33C0445CE}" type="datetimeFigureOut">
              <a:rPr lang="es-MX" smtClean="0"/>
              <a:t>11/03/2020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25458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6678C57-6F8C-45FF-A331-04B33C0445CE}" type="datetimeFigureOut">
              <a:rPr lang="es-MX" smtClean="0"/>
              <a:t>11/03/2020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FF53F0F-5E53-4E54-98CE-AD8E5D2F86C7}"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90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6678C57-6F8C-45FF-A331-04B33C0445CE}" type="datetimeFigureOut">
              <a:rPr lang="es-MX" smtClean="0"/>
              <a:t>11/03/2020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184794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678C57-6F8C-45FF-A331-04B33C0445CE}" type="datetimeFigureOut">
              <a:rPr lang="es-MX" smtClean="0"/>
              <a:t>11/03/2020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137303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6678C57-6F8C-45FF-A331-04B33C0445CE}" type="datetimeFigureOut">
              <a:rPr lang="es-MX" smtClean="0"/>
              <a:t>11/03/2020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375666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678C57-6F8C-45FF-A331-04B33C0445CE}" type="datetimeFigureOut">
              <a:rPr lang="es-MX" smtClean="0"/>
              <a:t>11/03/2020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56694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678C57-6F8C-45FF-A331-04B33C0445CE}" type="datetimeFigureOut">
              <a:rPr lang="es-MX" smtClean="0"/>
              <a:t>11/03/2020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F53F0F-5E53-4E54-98CE-AD8E5D2F86C7}" type="slidenum">
              <a:rPr lang="es-MX" smtClean="0"/>
              <a:t>‹Nº›</a:t>
            </a:fld>
            <a:endParaRPr lang="es-MX"/>
          </a:p>
        </p:txBody>
      </p:sp>
    </p:spTree>
    <p:extLst>
      <p:ext uri="{BB962C8B-B14F-4D97-AF65-F5344CB8AC3E}">
        <p14:creationId xmlns:p14="http://schemas.microsoft.com/office/powerpoint/2010/main" val="343738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6678C57-6F8C-45FF-A331-04B33C0445CE}" type="datetimeFigureOut">
              <a:rPr lang="es-MX" smtClean="0"/>
              <a:t>11/03/2020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FF53F0F-5E53-4E54-98CE-AD8E5D2F86C7}" type="slidenum">
              <a:rPr lang="es-MX" smtClean="0"/>
              <a:t>‹Nº›</a:t>
            </a:fld>
            <a:endParaRPr lang="es-MX"/>
          </a:p>
        </p:txBody>
      </p:sp>
    </p:spTree>
    <p:extLst>
      <p:ext uri="{BB962C8B-B14F-4D97-AF65-F5344CB8AC3E}">
        <p14:creationId xmlns:p14="http://schemas.microsoft.com/office/powerpoint/2010/main" val="86907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678C57-6F8C-45FF-A331-04B33C0445CE}" type="datetimeFigureOut">
              <a:rPr lang="es-MX" smtClean="0"/>
              <a:t>11/03/2020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F53F0F-5E53-4E54-98CE-AD8E5D2F86C7}"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004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mattmcd.github.io/2013/03/30/FX-Arbitrage-CLP.html" TargetMode="External"/><Relationship Id="rId2" Type="http://schemas.openxmlformats.org/officeDocument/2006/relationships/hyperlink" Target="http://www.meiss.com/columbia/en/teaching/1999/fall/B6015/download/lecture05/lec5.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9AF18-7DA4-4DB3-A1AF-F30D0E933CE8}"/>
              </a:ext>
            </a:extLst>
          </p:cNvPr>
          <p:cNvSpPr>
            <a:spLocks noGrp="1"/>
          </p:cNvSpPr>
          <p:nvPr>
            <p:ph type="ctrTitle"/>
          </p:nvPr>
        </p:nvSpPr>
        <p:spPr/>
        <p:txBody>
          <a:bodyPr>
            <a:normAutofit/>
          </a:bodyPr>
          <a:lstStyle/>
          <a:p>
            <a:r>
              <a:rPr lang="es-MX" dirty="0"/>
              <a:t>Proyecto: "Detección de Arbitraje utilizando Programación Lineal"</a:t>
            </a:r>
          </a:p>
        </p:txBody>
      </p:sp>
      <p:sp>
        <p:nvSpPr>
          <p:cNvPr id="4" name="CuadroTexto 3">
            <a:extLst>
              <a:ext uri="{FF2B5EF4-FFF2-40B4-BE49-F238E27FC236}">
                <a16:creationId xmlns:a16="http://schemas.microsoft.com/office/drawing/2014/main" id="{B80F17AD-23C6-4A52-93DC-352B605FF631}"/>
              </a:ext>
            </a:extLst>
          </p:cNvPr>
          <p:cNvSpPr txBox="1"/>
          <p:nvPr/>
        </p:nvSpPr>
        <p:spPr>
          <a:xfrm>
            <a:off x="1315453" y="4684295"/>
            <a:ext cx="2951747" cy="369332"/>
          </a:xfrm>
          <a:prstGeom prst="rect">
            <a:avLst/>
          </a:prstGeom>
          <a:noFill/>
        </p:spPr>
        <p:txBody>
          <a:bodyPr wrap="square" rtlCol="0">
            <a:spAutoFit/>
          </a:bodyPr>
          <a:lstStyle/>
          <a:p>
            <a:r>
              <a:rPr lang="es-MX" dirty="0"/>
              <a:t>Ragnar Betancourt Peraza</a:t>
            </a:r>
          </a:p>
        </p:txBody>
      </p:sp>
    </p:spTree>
    <p:extLst>
      <p:ext uri="{BB962C8B-B14F-4D97-AF65-F5344CB8AC3E}">
        <p14:creationId xmlns:p14="http://schemas.microsoft.com/office/powerpoint/2010/main" val="192673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E2E1D28-8E2F-4113-9AE6-BE094FA0D6F7}"/>
              </a:ext>
            </a:extLst>
          </p:cNvPr>
          <p:cNvSpPr>
            <a:spLocks noGrp="1"/>
          </p:cNvSpPr>
          <p:nvPr>
            <p:ph type="title"/>
          </p:nvPr>
        </p:nvSpPr>
        <p:spPr>
          <a:xfrm>
            <a:off x="492370" y="605896"/>
            <a:ext cx="3084844" cy="5646208"/>
          </a:xfrm>
        </p:spPr>
        <p:txBody>
          <a:bodyPr anchor="ctr">
            <a:normAutofit/>
          </a:bodyPr>
          <a:lstStyle/>
          <a:p>
            <a:r>
              <a:rPr lang="es-MX" sz="3600">
                <a:solidFill>
                  <a:srgbClr val="FFFFFF"/>
                </a:solidFill>
              </a:rPr>
              <a:t>Arbitraje: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E9D7EE18-5141-4F5F-9785-8BED1D3204D2}"/>
              </a:ext>
            </a:extLst>
          </p:cNvPr>
          <p:cNvSpPr>
            <a:spLocks noGrp="1"/>
          </p:cNvSpPr>
          <p:nvPr>
            <p:ph idx="1"/>
          </p:nvPr>
        </p:nvSpPr>
        <p:spPr>
          <a:xfrm>
            <a:off x="4662117" y="206401"/>
            <a:ext cx="6413663" cy="5646208"/>
          </a:xfrm>
        </p:spPr>
        <p:txBody>
          <a:bodyPr anchor="ctr">
            <a:normAutofit/>
          </a:bodyPr>
          <a:lstStyle/>
          <a:p>
            <a:r>
              <a:rPr lang="es-MX" dirty="0"/>
              <a:t>Es una estrategia de trading que tiene un flujo de efectivo inicial positivo y no tiene riesgo de pérdidas posteriores; es un conjunto de transacciones que crea riqueza positiva sin riesgo de pérdida; fuente de dinero.</a:t>
            </a:r>
          </a:p>
          <a:p>
            <a:pPr marL="0" indent="0">
              <a:buNone/>
            </a:pPr>
            <a:endParaRPr lang="es-MX" dirty="0"/>
          </a:p>
        </p:txBody>
      </p:sp>
      <p:pic>
        <p:nvPicPr>
          <p:cNvPr id="1026" name="Picture 2" descr="Resultado de imagen para dinero gif">
            <a:extLst>
              <a:ext uri="{FF2B5EF4-FFF2-40B4-BE49-F238E27FC236}">
                <a16:creationId xmlns:a16="http://schemas.microsoft.com/office/drawing/2014/main" id="{0C27B07A-F449-4E28-9E35-33B656197B0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3157" y="3878805"/>
            <a:ext cx="34671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04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36D15-77E5-4FD4-BB26-FC994879E752}"/>
              </a:ext>
            </a:extLst>
          </p:cNvPr>
          <p:cNvSpPr>
            <a:spLocks noGrp="1"/>
          </p:cNvSpPr>
          <p:nvPr>
            <p:ph type="title"/>
          </p:nvPr>
        </p:nvSpPr>
        <p:spPr/>
        <p:txBody>
          <a:bodyPr/>
          <a:lstStyle/>
          <a:p>
            <a:r>
              <a:rPr lang="es-MX" dirty="0"/>
              <a:t>Propósito</a:t>
            </a:r>
          </a:p>
        </p:txBody>
      </p:sp>
      <p:sp>
        <p:nvSpPr>
          <p:cNvPr id="3" name="Marcador de contenido 2">
            <a:extLst>
              <a:ext uri="{FF2B5EF4-FFF2-40B4-BE49-F238E27FC236}">
                <a16:creationId xmlns:a16="http://schemas.microsoft.com/office/drawing/2014/main" id="{7753DC75-5904-415E-B481-D5FEFC8ACAEC}"/>
              </a:ext>
            </a:extLst>
          </p:cNvPr>
          <p:cNvSpPr>
            <a:spLocks noGrp="1"/>
          </p:cNvSpPr>
          <p:nvPr>
            <p:ph idx="1"/>
          </p:nvPr>
        </p:nvSpPr>
        <p:spPr/>
        <p:txBody>
          <a:bodyPr>
            <a:normAutofit/>
          </a:bodyPr>
          <a:lstStyle/>
          <a:p>
            <a:r>
              <a:rPr lang="es-MX" sz="2800" dirty="0"/>
              <a:t>El propósito de este proyecto es detectar si existen oportunidades de arbitraje considerando el mercado de divisas global y, en caso de que existieran identificar cual es la mejor opción. Las siguientes son las transacciones hechas el </a:t>
            </a:r>
            <a:r>
              <a:rPr lang="es-MX" sz="2800" i="1" dirty="0"/>
              <a:t>14 de febrero de 2002</a:t>
            </a:r>
            <a:r>
              <a:rPr lang="es-MX" sz="2800" dirty="0"/>
              <a:t>.</a:t>
            </a:r>
          </a:p>
        </p:txBody>
      </p:sp>
    </p:spTree>
    <p:extLst>
      <p:ext uri="{BB962C8B-B14F-4D97-AF65-F5344CB8AC3E}">
        <p14:creationId xmlns:p14="http://schemas.microsoft.com/office/powerpoint/2010/main" val="424262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7DF1F-3471-4983-A0CD-9111707249FD}"/>
              </a:ext>
            </a:extLst>
          </p:cNvPr>
          <p:cNvSpPr>
            <a:spLocks noGrp="1"/>
          </p:cNvSpPr>
          <p:nvPr>
            <p:ph type="title"/>
          </p:nvPr>
        </p:nvSpPr>
        <p:spPr/>
        <p:txBody>
          <a:bodyPr/>
          <a:lstStyle/>
          <a:p>
            <a:r>
              <a:rPr lang="es-MX" dirty="0"/>
              <a:t>Tabla</a:t>
            </a:r>
          </a:p>
        </p:txBody>
      </p:sp>
      <p:pic>
        <p:nvPicPr>
          <p:cNvPr id="4" name="Marcador de contenido 3">
            <a:extLst>
              <a:ext uri="{FF2B5EF4-FFF2-40B4-BE49-F238E27FC236}">
                <a16:creationId xmlns:a16="http://schemas.microsoft.com/office/drawing/2014/main" id="{DFDC3CDF-9FEE-496D-87E0-69356DBA22C5}"/>
              </a:ext>
            </a:extLst>
          </p:cNvPr>
          <p:cNvPicPr>
            <a:picLocks noGrp="1" noChangeAspect="1"/>
          </p:cNvPicPr>
          <p:nvPr>
            <p:ph idx="1"/>
          </p:nvPr>
        </p:nvPicPr>
        <p:blipFill>
          <a:blip r:embed="rId2"/>
          <a:stretch>
            <a:fillRect/>
          </a:stretch>
        </p:blipFill>
        <p:spPr>
          <a:xfrm>
            <a:off x="911225" y="2667001"/>
            <a:ext cx="3928457" cy="2090738"/>
          </a:xfrm>
          <a:prstGeom prst="rect">
            <a:avLst/>
          </a:prstGeom>
        </p:spPr>
      </p:pic>
      <p:sp>
        <p:nvSpPr>
          <p:cNvPr id="5" name="CuadroTexto 4">
            <a:extLst>
              <a:ext uri="{FF2B5EF4-FFF2-40B4-BE49-F238E27FC236}">
                <a16:creationId xmlns:a16="http://schemas.microsoft.com/office/drawing/2014/main" id="{B8E27646-C208-4728-9973-E7A38DB351D6}"/>
              </a:ext>
            </a:extLst>
          </p:cNvPr>
          <p:cNvSpPr txBox="1"/>
          <p:nvPr/>
        </p:nvSpPr>
        <p:spPr>
          <a:xfrm>
            <a:off x="5734050" y="2219325"/>
            <a:ext cx="5086350" cy="923330"/>
          </a:xfrm>
          <a:prstGeom prst="rect">
            <a:avLst/>
          </a:prstGeom>
          <a:noFill/>
        </p:spPr>
        <p:txBody>
          <a:bodyPr wrap="square" rtlCol="0">
            <a:spAutoFit/>
          </a:bodyPr>
          <a:lstStyle/>
          <a:p>
            <a:r>
              <a:rPr lang="es-MX" dirty="0"/>
              <a:t>Para comprender mejor la tabla anterior podemos decir que un USD equivale a 1.1486 EUR así como un JPY equivale a .00525 GBP.</a:t>
            </a:r>
          </a:p>
        </p:txBody>
      </p:sp>
    </p:spTree>
    <p:extLst>
      <p:ext uri="{BB962C8B-B14F-4D97-AF65-F5344CB8AC3E}">
        <p14:creationId xmlns:p14="http://schemas.microsoft.com/office/powerpoint/2010/main" val="96869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60510-3E23-4433-8F3C-6B853A0F635F}"/>
              </a:ext>
            </a:extLst>
          </p:cNvPr>
          <p:cNvSpPr>
            <a:spLocks noGrp="1"/>
          </p:cNvSpPr>
          <p:nvPr>
            <p:ph type="title"/>
          </p:nvPr>
        </p:nvSpPr>
        <p:spPr/>
        <p:txBody>
          <a:bodyPr/>
          <a:lstStyle/>
          <a:p>
            <a:r>
              <a:rPr lang="es-MX" dirty="0"/>
              <a:t>Definición de variables</a:t>
            </a:r>
          </a:p>
        </p:txBody>
      </p:sp>
      <p:sp>
        <p:nvSpPr>
          <p:cNvPr id="6" name="Rectangle 2">
            <a:extLst>
              <a:ext uri="{FF2B5EF4-FFF2-40B4-BE49-F238E27FC236}">
                <a16:creationId xmlns:a16="http://schemas.microsoft.com/office/drawing/2014/main" id="{C7C00B0B-5418-4F02-B5F8-3F2501D4D783}"/>
              </a:ext>
            </a:extLst>
          </p:cNvPr>
          <p:cNvSpPr>
            <a:spLocks noGrp="1" noChangeArrowheads="1"/>
          </p:cNvSpPr>
          <p:nvPr>
            <p:ph idx="1"/>
          </p:nvPr>
        </p:nvSpPr>
        <p:spPr bwMode="auto">
          <a:xfrm>
            <a:off x="1097280" y="2591968"/>
            <a:ext cx="9729216" cy="2486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rgbClr val="000000"/>
                </a:solidFill>
                <a:effectLst/>
                <a:latin typeface="+mn-lt"/>
              </a:rPr>
              <a:t>A continuación empezaremos por resolver el proyecto estableciendo las 12 variables dentro del problema. Cada una indica el tipo de divisa que se tiene (siendo el primer número del subíndice), y el tipo de divisa al cual se cambiará (siendo el segundo número del subíndice).</a:t>
            </a:r>
            <a:endParaRPr kumimoji="0" lang="es-MX" altLang="es-MX" sz="1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600" b="0" i="0" u="none" strike="noStrike" cap="none" normalizeH="0" baseline="0" dirty="0">
                <a:ln>
                  <a:noFill/>
                </a:ln>
                <a:solidFill>
                  <a:srgbClr val="000000"/>
                </a:solidFill>
                <a:effectLst/>
                <a:latin typeface="+mn-lt"/>
              </a:rPr>
              <a:t>El número 1 corresponde a USD.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600" b="0" i="0" u="none" strike="noStrike" cap="none" normalizeH="0" baseline="0" dirty="0">
                <a:ln>
                  <a:noFill/>
                </a:ln>
                <a:solidFill>
                  <a:srgbClr val="000000"/>
                </a:solidFill>
                <a:effectLst/>
                <a:latin typeface="+mn-lt"/>
              </a:rPr>
              <a:t>EL número 2 corresponde a EUR.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600" b="0" i="0" u="none" strike="noStrike" cap="none" normalizeH="0" baseline="0" dirty="0">
                <a:ln>
                  <a:noFill/>
                </a:ln>
                <a:solidFill>
                  <a:srgbClr val="000000"/>
                </a:solidFill>
                <a:effectLst/>
                <a:latin typeface="+mn-lt"/>
              </a:rPr>
              <a:t>EL número 3 corresponde a GBP.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600" b="0" i="0" u="none" strike="noStrike" cap="none" normalizeH="0" baseline="0" dirty="0">
                <a:ln>
                  <a:noFill/>
                </a:ln>
                <a:solidFill>
                  <a:srgbClr val="000000"/>
                </a:solidFill>
                <a:effectLst/>
                <a:latin typeface="+mn-lt"/>
              </a:rPr>
              <a:t>EL número 4 corresponde a JPY.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0" i="0" u="none" strike="noStrike" cap="none" normalizeH="0" baseline="0" dirty="0">
                <a:ln>
                  <a:noFill/>
                </a:ln>
                <a:solidFill>
                  <a:srgbClr val="000000"/>
                </a:solidFill>
                <a:effectLst/>
                <a:latin typeface="+mn-lt"/>
              </a:rPr>
              <a:t>Por ejemplo, la variable </a:t>
            </a:r>
            <a:r>
              <a:rPr kumimoji="0" lang="es-MX" altLang="es-MX" sz="2400" b="0" i="1" u="none" strike="noStrike" cap="none" normalizeH="0" baseline="0" dirty="0">
                <a:ln>
                  <a:noFill/>
                </a:ln>
                <a:solidFill>
                  <a:srgbClr val="000000"/>
                </a:solidFill>
                <a:effectLst/>
                <a:latin typeface="+mn-lt"/>
              </a:rPr>
              <a:t>x</a:t>
            </a:r>
            <a:r>
              <a:rPr kumimoji="0" lang="es-MX" altLang="es-MX" sz="1200" b="0" i="0" u="none" strike="noStrike" cap="none" normalizeH="0" baseline="0" dirty="0">
                <a:ln>
                  <a:noFill/>
                </a:ln>
                <a:solidFill>
                  <a:srgbClr val="000000"/>
                </a:solidFill>
                <a:effectLst/>
                <a:latin typeface="+mn-lt"/>
              </a:rPr>
              <a:t>12</a:t>
            </a:r>
            <a:r>
              <a:rPr kumimoji="0" lang="es-MX" altLang="es-MX" sz="1600" b="0" i="0" u="none" strike="noStrike" cap="none" normalizeH="0" baseline="0" dirty="0">
                <a:ln>
                  <a:noFill/>
                </a:ln>
                <a:solidFill>
                  <a:srgbClr val="000000"/>
                </a:solidFill>
                <a:effectLst/>
                <a:latin typeface="+mn-lt"/>
              </a:rPr>
              <a:t>x12 indica la cantidad de USD convertidos a EUR, la variable </a:t>
            </a:r>
            <a:r>
              <a:rPr kumimoji="0" lang="es-MX" altLang="es-MX" sz="2400" b="0" i="1" u="none" strike="noStrike" cap="none" normalizeH="0" baseline="0" dirty="0">
                <a:ln>
                  <a:noFill/>
                </a:ln>
                <a:solidFill>
                  <a:srgbClr val="000000"/>
                </a:solidFill>
                <a:effectLst/>
                <a:latin typeface="+mn-lt"/>
              </a:rPr>
              <a:t>x</a:t>
            </a:r>
            <a:r>
              <a:rPr kumimoji="0" lang="es-MX" altLang="es-MX" sz="1200" b="0" i="0" u="none" strike="noStrike" cap="none" normalizeH="0" baseline="0" dirty="0">
                <a:ln>
                  <a:noFill/>
                </a:ln>
                <a:solidFill>
                  <a:srgbClr val="000000"/>
                </a:solidFill>
                <a:effectLst/>
                <a:latin typeface="+mn-lt"/>
              </a:rPr>
              <a:t>43</a:t>
            </a:r>
            <a:r>
              <a:rPr kumimoji="0" lang="es-MX" altLang="es-MX" sz="1600" b="0" i="0" u="none" strike="noStrike" cap="none" normalizeH="0" baseline="0" dirty="0">
                <a:ln>
                  <a:noFill/>
                </a:ln>
                <a:solidFill>
                  <a:srgbClr val="000000"/>
                </a:solidFill>
                <a:effectLst/>
                <a:latin typeface="+mn-lt"/>
              </a:rPr>
              <a:t>x43 indica la cantidad de JPY convertidos a GBP.</a:t>
            </a:r>
            <a:endParaRPr kumimoji="0" lang="es-MX" altLang="es-MX" sz="3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5163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31499-DDC6-4918-AD6D-A1F5E76E6643}"/>
              </a:ext>
            </a:extLst>
          </p:cNvPr>
          <p:cNvSpPr>
            <a:spLocks noGrp="1"/>
          </p:cNvSpPr>
          <p:nvPr>
            <p:ph type="title"/>
          </p:nvPr>
        </p:nvSpPr>
        <p:spPr>
          <a:xfrm>
            <a:off x="906780" y="-313472"/>
            <a:ext cx="10058400" cy="1450757"/>
          </a:xfrm>
        </p:spPr>
        <p:txBody>
          <a:bodyPr/>
          <a:lstStyle/>
          <a:p>
            <a:r>
              <a:rPr lang="es-MX" dirty="0"/>
              <a:t>Programa</a:t>
            </a:r>
          </a:p>
        </p:txBody>
      </p:sp>
      <p:pic>
        <p:nvPicPr>
          <p:cNvPr id="6" name="Imagen 5">
            <a:extLst>
              <a:ext uri="{FF2B5EF4-FFF2-40B4-BE49-F238E27FC236}">
                <a16:creationId xmlns:a16="http://schemas.microsoft.com/office/drawing/2014/main" id="{10F26545-DC50-4BA9-AE86-AB3497E9F861}"/>
              </a:ext>
            </a:extLst>
          </p:cNvPr>
          <p:cNvPicPr>
            <a:picLocks noChangeAspect="1"/>
          </p:cNvPicPr>
          <p:nvPr/>
        </p:nvPicPr>
        <p:blipFill rotWithShape="1">
          <a:blip r:embed="rId2"/>
          <a:srcRect l="20089" t="26903" r="35848" b="5693"/>
          <a:stretch/>
        </p:blipFill>
        <p:spPr>
          <a:xfrm>
            <a:off x="607424" y="1137285"/>
            <a:ext cx="6724106" cy="5198201"/>
          </a:xfrm>
          <a:prstGeom prst="rect">
            <a:avLst/>
          </a:prstGeom>
        </p:spPr>
      </p:pic>
    </p:spTree>
    <p:extLst>
      <p:ext uri="{BB962C8B-B14F-4D97-AF65-F5344CB8AC3E}">
        <p14:creationId xmlns:p14="http://schemas.microsoft.com/office/powerpoint/2010/main" val="260152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4099D-7FB4-43E9-8BF6-18947C747EE5}"/>
              </a:ext>
            </a:extLst>
          </p:cNvPr>
          <p:cNvSpPr>
            <a:spLocks noGrp="1"/>
          </p:cNvSpPr>
          <p:nvPr>
            <p:ph type="title"/>
          </p:nvPr>
        </p:nvSpPr>
        <p:spPr/>
        <p:txBody>
          <a:bodyPr/>
          <a:lstStyle/>
          <a:p>
            <a:r>
              <a:rPr lang="es-MX" dirty="0"/>
              <a:t>Resultados</a:t>
            </a:r>
          </a:p>
        </p:txBody>
      </p:sp>
      <p:sp>
        <p:nvSpPr>
          <p:cNvPr id="4" name="Rectangle 1">
            <a:extLst>
              <a:ext uri="{FF2B5EF4-FFF2-40B4-BE49-F238E27FC236}">
                <a16:creationId xmlns:a16="http://schemas.microsoft.com/office/drawing/2014/main" id="{C4C7545D-0AC0-451A-871F-0092BE651C75}"/>
              </a:ext>
            </a:extLst>
          </p:cNvPr>
          <p:cNvSpPr>
            <a:spLocks noGrp="1" noChangeArrowheads="1"/>
          </p:cNvSpPr>
          <p:nvPr>
            <p:ph idx="1"/>
          </p:nvPr>
        </p:nvSpPr>
        <p:spPr bwMode="auto">
          <a:xfrm>
            <a:off x="998752" y="2105693"/>
            <a:ext cx="1018032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800" b="0" i="0" u="none" strike="noStrike" cap="none" normalizeH="0" baseline="0" dirty="0">
                <a:ln>
                  <a:noFill/>
                </a:ln>
                <a:solidFill>
                  <a:srgbClr val="000000"/>
                </a:solidFill>
                <a:effectLst/>
                <a:latin typeface="+mn-lt"/>
              </a:rPr>
              <a:t>Observando los resultados, sí existe una oportunidad de arbitraje para conseguir un dólar de ganancia al invertir</a:t>
            </a:r>
            <a:r>
              <a:rPr kumimoji="0" lang="es-MX" altLang="es-MX" sz="2800" b="0" i="0" u="none" strike="noStrike" cap="none" normalizeH="0" dirty="0">
                <a:ln>
                  <a:noFill/>
                </a:ln>
                <a:solidFill>
                  <a:srgbClr val="000000"/>
                </a:solidFill>
                <a:effectLst/>
                <a:latin typeface="+mn-lt"/>
              </a:rPr>
              <a:t> </a:t>
            </a:r>
            <a:r>
              <a:rPr kumimoji="0" lang="es-MX" altLang="es-MX" sz="2800" b="0" i="0" u="none" strike="noStrike" cap="none" normalizeH="0" baseline="0" dirty="0">
                <a:ln>
                  <a:noFill/>
                </a:ln>
                <a:solidFill>
                  <a:srgbClr val="000000"/>
                </a:solidFill>
                <a:effectLst/>
                <a:latin typeface="+mn-lt"/>
              </a:rPr>
              <a:t>$2,857.1428 USD a JPY y después invertir</a:t>
            </a:r>
            <a:r>
              <a:rPr kumimoji="0" lang="es-MX" altLang="es-MX" sz="2800" b="0" i="0" u="none" strike="noStrike" cap="none" normalizeH="0" dirty="0">
                <a:ln>
                  <a:noFill/>
                </a:ln>
                <a:solidFill>
                  <a:srgbClr val="000000"/>
                </a:solidFill>
                <a:effectLst/>
                <a:latin typeface="+mn-lt"/>
              </a:rPr>
              <a:t> </a:t>
            </a:r>
            <a:r>
              <a:rPr kumimoji="0" lang="es-MX" altLang="es-MX" sz="2800" b="0" i="0" u="none" strike="noStrike" cap="none" normalizeH="0" baseline="0" dirty="0">
                <a:ln>
                  <a:noFill/>
                </a:ln>
                <a:solidFill>
                  <a:srgbClr val="000000"/>
                </a:solidFill>
                <a:effectLst/>
                <a:latin typeface="+mn-lt"/>
              </a:rPr>
              <a:t>$381,085.7142 JPY a USD. De esta manera nuestra ganancia será de</a:t>
            </a:r>
            <a:r>
              <a:rPr kumimoji="0" lang="es-MX" altLang="es-MX" sz="2800" b="0" i="0" u="none" strike="noStrike" cap="none" normalizeH="0" dirty="0">
                <a:ln>
                  <a:noFill/>
                </a:ln>
                <a:solidFill>
                  <a:srgbClr val="000000"/>
                </a:solidFill>
                <a:effectLst/>
                <a:latin typeface="+mn-lt"/>
              </a:rPr>
              <a:t> </a:t>
            </a:r>
            <a:r>
              <a:rPr kumimoji="0" lang="es-MX" altLang="es-MX" sz="2800" b="0" i="0" u="none" strike="noStrike" cap="none" normalizeH="0" baseline="0" dirty="0">
                <a:ln>
                  <a:noFill/>
                </a:ln>
                <a:solidFill>
                  <a:srgbClr val="000000"/>
                </a:solidFill>
                <a:effectLst/>
                <a:latin typeface="+mn-lt"/>
              </a:rPr>
              <a:t>$1.00 USD.</a:t>
            </a:r>
            <a:endParaRPr kumimoji="0" lang="es-MX" altLang="es-MX" sz="5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9830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6FBE3B-7360-4D70-AD4A-E677B40AC552}"/>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b="1">
                <a:solidFill>
                  <a:schemeClr val="tx1">
                    <a:lumMod val="85000"/>
                    <a:lumOff val="15000"/>
                  </a:schemeClr>
                </a:solidFill>
              </a:rPr>
              <a:t>Conclusiones</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959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0E410-C0F9-4299-92A9-2DA4A7CA018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1453FF0E-D8AB-429A-9852-9A0C0E795A19}"/>
              </a:ext>
            </a:extLst>
          </p:cNvPr>
          <p:cNvSpPr>
            <a:spLocks noGrp="1"/>
          </p:cNvSpPr>
          <p:nvPr>
            <p:ph idx="1"/>
          </p:nvPr>
        </p:nvSpPr>
        <p:spPr/>
        <p:txBody>
          <a:bodyPr/>
          <a:lstStyle/>
          <a:p>
            <a:r>
              <a:rPr lang="en-US" u="sng" dirty="0">
                <a:hlinkClick r:id="rId2"/>
              </a:rPr>
              <a:t>http://www.meiss.com/columbia/en/teaching/1999/fall/B6015/download/lecture05/lec5.pdf</a:t>
            </a:r>
            <a:endParaRPr lang="en-US" dirty="0"/>
          </a:p>
          <a:p>
            <a:r>
              <a:rPr lang="en-US" u="sng" dirty="0">
                <a:hlinkClick r:id="rId3"/>
              </a:rPr>
              <a:t>http://mattmcd.github.io/2013/03/30/FX-Arbitrage-CLP.html</a:t>
            </a:r>
            <a:endParaRPr lang="en-US" dirty="0"/>
          </a:p>
          <a:p>
            <a:r>
              <a:rPr lang="en-US" dirty="0"/>
              <a:t>Optimization Methods in Finance; Gerard </a:t>
            </a:r>
            <a:r>
              <a:rPr lang="en-US" dirty="0" err="1"/>
              <a:t>Cornuejols</a:t>
            </a:r>
            <a:r>
              <a:rPr lang="en-US" dirty="0"/>
              <a:t>, </a:t>
            </a:r>
            <a:r>
              <a:rPr lang="en-US" dirty="0" err="1"/>
              <a:t>Reha</a:t>
            </a:r>
            <a:r>
              <a:rPr lang="en-US" dirty="0"/>
              <a:t> </a:t>
            </a:r>
            <a:r>
              <a:rPr lang="en-US" dirty="0" err="1"/>
              <a:t>Tutuncu</a:t>
            </a:r>
            <a:r>
              <a:rPr lang="en-US" dirty="0"/>
              <a:t>; Cambridge University Press, 2006.</a:t>
            </a:r>
          </a:p>
          <a:p>
            <a:endParaRPr lang="es-MX" dirty="0"/>
          </a:p>
        </p:txBody>
      </p:sp>
    </p:spTree>
    <p:extLst>
      <p:ext uri="{BB962C8B-B14F-4D97-AF65-F5344CB8AC3E}">
        <p14:creationId xmlns:p14="http://schemas.microsoft.com/office/powerpoint/2010/main" val="323661295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229</TotalTime>
  <Words>339</Words>
  <Application>Microsoft Office PowerPoint</Application>
  <PresentationFormat>Panorámica</PresentationFormat>
  <Paragraphs>23</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Calibri</vt:lpstr>
      <vt:lpstr>Calibri Light</vt:lpstr>
      <vt:lpstr>Retrospección</vt:lpstr>
      <vt:lpstr>Proyecto: "Detección de Arbitraje utilizando Programación Lineal"</vt:lpstr>
      <vt:lpstr>Arbitraje:</vt:lpstr>
      <vt:lpstr>Propósito</vt:lpstr>
      <vt:lpstr>Tabla</vt:lpstr>
      <vt:lpstr>Definición de variables</vt:lpstr>
      <vt:lpstr>Programa</vt:lpstr>
      <vt:lpstr>Resultados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"Detección de Arbitraje utilizando Programación Lineal"</dc:title>
  <dc:creator>alfmoar@gmail.com</dc:creator>
  <cp:lastModifiedBy>Ragnarsson Betancourt</cp:lastModifiedBy>
  <cp:revision>5</cp:revision>
  <dcterms:created xsi:type="dcterms:W3CDTF">2018-09-24T03:35:42Z</dcterms:created>
  <dcterms:modified xsi:type="dcterms:W3CDTF">2020-03-11T08:41:29Z</dcterms:modified>
</cp:coreProperties>
</file>