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0080625" cy="7559675"/>
  <p:notesSz cx="7559675" cy="10691813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Marcador de fecha 2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Marcador de pie de página 3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Marcador de número de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8E768CE-F213-4DA6-90C4-14070E0F70CB}" type="slidenum">
              <a:t>‹Nº›</a:t>
            </a:fld>
            <a:endParaRPr lang="es-A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66003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s-AR"/>
          </a:p>
        </p:txBody>
      </p:sp>
      <p:sp>
        <p:nvSpPr>
          <p:cNvPr id="4" name="Marcador de encabezad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AR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s-AR"/>
          </a:p>
        </p:txBody>
      </p:sp>
      <p:sp>
        <p:nvSpPr>
          <p:cNvPr id="5" name="Marcador de fecha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AR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s-AR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AR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s-AR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AR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14B66EDE-8858-4852-83D2-2BB27219503A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8034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s-AR" sz="1200" b="0" i="0" u="none" strike="noStrike" kern="1200" cap="none" spc="0" baseline="0">
        <a:solidFill>
          <a:srgbClr val="000000"/>
        </a:solidFill>
        <a:uFillTx/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840F0E4-964F-4A72-8183-5BC2F16F1BF2}" type="slidenum">
              <a:t>1</a:t>
            </a:fld>
            <a:endParaRPr lang="es-A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Marcador de notas 1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es-AR"/>
          </a:p>
        </p:txBody>
      </p:sp>
      <p:sp>
        <p:nvSpPr>
          <p:cNvPr id="4" name="Marcador de imagen de diapositiva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1664636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FDDEC7C-0DEB-45B3-8F2B-A45493829A44}" type="slidenum">
              <a:t>2</a:t>
            </a:fld>
            <a:endParaRPr lang="es-A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1110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s-ES" sz="60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>
            <a:lvl1pPr>
              <a:defRPr lang="es-ES" sz="2400"/>
            </a:lvl1pPr>
          </a:lstStyle>
          <a:p>
            <a:pPr lvl="0"/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A1EA3D-A992-4B59-B371-DCC3D6C341B3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81879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 txBox="1">
            <a:spLocks noGrp="1"/>
          </p:cNvSpPr>
          <p:nvPr>
            <p:ph type="body" orient="vert" idx="1"/>
          </p:nvPr>
        </p:nvSpPr>
        <p:spPr>
          <a:xfrm>
            <a:off x="693736" y="2012951"/>
            <a:ext cx="8693145" cy="4795835"/>
          </a:xfrm>
          <a:prstGeom prst="rect">
            <a:avLst/>
          </a:prstGeom>
          <a:noFill/>
          <a:ln>
            <a:noFill/>
          </a:ln>
        </p:spPr>
        <p:txBody>
          <a:bodyPr vert="eaVert" wrap="square" lIns="91440" tIns="45720" rIns="91440" bIns="45720" anchor="t" anchorCtr="0" compatLnSpc="1">
            <a:noAutofit/>
          </a:bodyPr>
          <a:lstStyle>
            <a:lvl1pPr>
              <a:defRPr lang="es-ES"/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7FC177-F3EF-43E9-9277-B24FDA298389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5080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 txBox="1">
            <a:spLocks noGrp="1"/>
          </p:cNvSpPr>
          <p:nvPr>
            <p:ph type="title" orient="vert"/>
          </p:nvPr>
        </p:nvSpPr>
        <p:spPr>
          <a:xfrm>
            <a:off x="7213601" y="2012951"/>
            <a:ext cx="2173291" cy="4795835"/>
          </a:xfrm>
        </p:spPr>
        <p:txBody>
          <a:bodyPr vert="eaVert"/>
          <a:lstStyle>
            <a:lvl1pPr>
              <a:defRPr lang="es-ES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 txBox="1">
            <a:spLocks noGrp="1"/>
          </p:cNvSpPr>
          <p:nvPr>
            <p:ph type="body" orient="vert" idx="1"/>
          </p:nvPr>
        </p:nvSpPr>
        <p:spPr>
          <a:xfrm>
            <a:off x="693736" y="2012951"/>
            <a:ext cx="6367460" cy="4795835"/>
          </a:xfrm>
          <a:prstGeom prst="rect">
            <a:avLst/>
          </a:prstGeom>
          <a:noFill/>
          <a:ln>
            <a:noFill/>
          </a:ln>
        </p:spPr>
        <p:txBody>
          <a:bodyPr vert="eaVert" wrap="square" lIns="91440" tIns="45720" rIns="91440" bIns="45720" anchor="t" anchorCtr="0" compatLnSpc="1">
            <a:noAutofit/>
          </a:bodyPr>
          <a:lstStyle>
            <a:lvl1pPr>
              <a:defRPr lang="es-ES"/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D254C5-C4F0-4D07-8E2D-D7CA6360EF29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0796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s-ES" sz="60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B21FD1-4882-4434-A2D5-94B34A8C49D8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816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4174EA-E558-41FF-AA91-42B7304A95E3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87007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s-ES" sz="60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3B338A-03C1-4E6B-BD38-39D45F833244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981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4459291" cy="49895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 txBox="1">
            <a:spLocks noGrp="1"/>
          </p:cNvSpPr>
          <p:nvPr>
            <p:ph idx="2"/>
          </p:nvPr>
        </p:nvSpPr>
        <p:spPr>
          <a:xfrm>
            <a:off x="5114925" y="1768477"/>
            <a:ext cx="4460872" cy="49895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C00A13-DBFE-4FB2-AEF3-C221BB52FDE6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013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8" name="Marcador de pie de página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9" name="Marcador de número de diapositiva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A8DC776-F41C-4BE6-BE06-0768F2A7521D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5771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4" name="Marcador de pie de página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5" name="Marcador de número de diapositiva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54C37D-94AD-4359-8207-8F7BF35CE709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4172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3" name="Marcador de pie de página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4" name="Marcador de número de diapositiva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C6E0C3-043A-4E1F-9395-956BD73424CA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801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s-ES" sz="32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803739-DADD-48A8-82D6-F3DF13DFE4EB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7347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>
          <a:xfrm>
            <a:off x="693736" y="2012951"/>
            <a:ext cx="8693145" cy="47958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>
              <a:defRPr lang="es-ES"/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C130CF-B172-4AF0-A9AC-AA0668EB5AA1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4642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s-ES" sz="32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 lang="es-AR"/>
            </a:lvl1pPr>
          </a:lstStyle>
          <a:p>
            <a:pPr lvl="0"/>
            <a:endParaRPr lang="es-AR"/>
          </a:p>
        </p:txBody>
      </p:sp>
      <p:sp>
        <p:nvSpPr>
          <p:cNvPr id="4" name="Marcador de texto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1DE422-5E99-4904-ABCE-467D3FF4105F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1318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5D0570-0FC2-438D-89AE-128CDFB0C93B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4517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 txBox="1">
            <a:spLocks noGrp="1"/>
          </p:cNvSpPr>
          <p:nvPr>
            <p:ph type="title" orient="vert"/>
          </p:nvPr>
        </p:nvSpPr>
        <p:spPr>
          <a:xfrm>
            <a:off x="7308854" y="301623"/>
            <a:ext cx="2266953" cy="6456358"/>
          </a:xfrm>
        </p:spPr>
        <p:txBody>
          <a:bodyPr vert="eaVert"/>
          <a:lstStyle>
            <a:lvl1pPr>
              <a:defRPr lang="es-ES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 txBox="1">
            <a:spLocks noGrp="1"/>
          </p:cNvSpPr>
          <p:nvPr>
            <p:ph type="body" orient="vert" idx="1"/>
          </p:nvPr>
        </p:nvSpPr>
        <p:spPr>
          <a:xfrm>
            <a:off x="503240" y="301623"/>
            <a:ext cx="6653210" cy="645635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8FDEC1-AE38-4A52-91BB-0F5199E71572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7377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s-ES" sz="60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>
            <a:lvl1pPr>
              <a:defRPr lang="es-ES"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98E7A8-1B15-4101-953C-43DF7B49102A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9707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 txBox="1">
            <a:spLocks noGrp="1"/>
          </p:cNvSpPr>
          <p:nvPr>
            <p:ph sz="half" idx="1"/>
          </p:nvPr>
        </p:nvSpPr>
        <p:spPr>
          <a:xfrm>
            <a:off x="693736" y="2012951"/>
            <a:ext cx="4270376" cy="47958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>
              <a:defRPr lang="es-ES"/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 txBox="1">
            <a:spLocks noGrp="1"/>
          </p:cNvSpPr>
          <p:nvPr>
            <p:ph sz="half" idx="2"/>
          </p:nvPr>
        </p:nvSpPr>
        <p:spPr>
          <a:xfrm>
            <a:off x="5116516" y="2012951"/>
            <a:ext cx="4270376" cy="47958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>
              <a:defRPr lang="es-ES"/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23286D-9DEB-4373-A954-19CF567323B5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2241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>
            <a:lvl1pPr>
              <a:defRPr lang="es-ES" sz="2400" b="1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 txBox="1">
            <a:spLocks noGrp="1"/>
          </p:cNvSpPr>
          <p:nvPr>
            <p:ph sz="half" idx="2"/>
          </p:nvPr>
        </p:nvSpPr>
        <p:spPr>
          <a:xfrm>
            <a:off x="693736" y="2760665"/>
            <a:ext cx="4265611" cy="406241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>
              <a:defRPr lang="es-ES"/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 txBox="1">
            <a:spLocks noGrp="1"/>
          </p:cNvSpPr>
          <p:nvPr>
            <p:ph type="body" sz="quarter" idx="3"/>
          </p:nvPr>
        </p:nvSpPr>
        <p:spPr>
          <a:xfrm>
            <a:off x="5103815" y="1852610"/>
            <a:ext cx="4284658" cy="9080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>
            <a:lvl1pPr>
              <a:defRPr lang="es-ES" sz="2400" b="1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 txBox="1">
            <a:spLocks noGrp="1"/>
          </p:cNvSpPr>
          <p:nvPr>
            <p:ph sz="quarter" idx="4"/>
          </p:nvPr>
        </p:nvSpPr>
        <p:spPr>
          <a:xfrm>
            <a:off x="5103815" y="2760665"/>
            <a:ext cx="4284658" cy="406241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>
              <a:defRPr lang="es-ES"/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8" name="Marcador de pie de página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9" name="Marcador de número de diapositiva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EF92B1-5C12-42B8-9437-76D41EC1DA34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4101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4" name="Marcador de pie de página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5" name="Marcador de número de diapositiva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FEFA27-8C1C-4589-A711-660C340D7918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1605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3" name="Marcador de pie de página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4" name="Marcador de número de diapositiva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356655-5B46-49B1-8B65-489B3EFCE0AD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1604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s-ES" sz="32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>
              <a:defRPr lang="es-ES"/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es-ES" sz="28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es-ES" sz="24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es-ES"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es-ES"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 txBox="1">
            <a:spLocks noGrp="1"/>
          </p:cNvSpPr>
          <p:nvPr>
            <p:ph type="body" sz="half" idx="2"/>
          </p:nvPr>
        </p:nvSpPr>
        <p:spPr>
          <a:xfrm>
            <a:off x="693736" y="2268534"/>
            <a:ext cx="3251204" cy="42005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>
            <a:lvl1pPr>
              <a:defRPr lang="es-ES" sz="1600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C57BA7-F3A4-4C01-B708-3A26733D908A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5805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s-ES" sz="32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4" name="Marcador de texto 3"/>
          <p:cNvSpPr txBox="1">
            <a:spLocks noGrp="1"/>
          </p:cNvSpPr>
          <p:nvPr>
            <p:ph type="body" sz="half" idx="2"/>
          </p:nvPr>
        </p:nvSpPr>
        <p:spPr>
          <a:xfrm>
            <a:off x="693736" y="2268534"/>
            <a:ext cx="3251204" cy="42005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>
            <a:lvl1pPr>
              <a:defRPr lang="es-ES" sz="1600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22EC5F-70DC-4C67-A146-344223638888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1679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 txBox="1">
            <a:spLocks noGrp="1"/>
          </p:cNvSpPr>
          <p:nvPr>
            <p:ph type="title"/>
          </p:nvPr>
        </p:nvSpPr>
        <p:spPr>
          <a:xfrm>
            <a:off x="747000" y="2022122"/>
            <a:ext cx="8585283" cy="16178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s-AR"/>
          </a:p>
        </p:txBody>
      </p:sp>
      <p:sp>
        <p:nvSpPr>
          <p:cNvPr id="3" name="Marcador de subtítulo 2"/>
          <p:cNvSpPr txBox="1">
            <a:spLocks noGrp="1"/>
          </p:cNvSpPr>
          <p:nvPr>
            <p:ph type="subTitle" sz="quarter" idx="4294967295"/>
          </p:nvPr>
        </p:nvSpPr>
        <p:spPr>
          <a:xfrm>
            <a:off x="1505879" y="3960001"/>
            <a:ext cx="7067159" cy="19249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s-AR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AR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s-AR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AR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s-AR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AR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AD468903-83C0-481D-B2BF-CD196E670172}" type="slidenum"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AR" sz="4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1pPr>
    </p:titleStyle>
    <p:body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A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 txBox="1">
            <a:spLocks noGrp="1"/>
          </p:cNvSpPr>
          <p:nvPr>
            <p:ph type="title"/>
          </p:nvPr>
        </p:nvSpPr>
        <p:spPr>
          <a:xfrm>
            <a:off x="503998" y="301322"/>
            <a:ext cx="9071643" cy="12621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s-AR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503998" y="1769043"/>
            <a:ext cx="9071643" cy="4989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AR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s-AR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AR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s-AR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AR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7A1DC7A0-5EB6-41F2-9C3C-BCBB1A06A171}" type="slidenum"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AR" sz="4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s-E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400" b="0" i="0" u="none" strike="noStrike" kern="1200" cap="none" spc="0" baseline="0">
          <a:solidFill>
            <a:srgbClr val="000000"/>
          </a:solidFill>
          <a:uFillTx/>
          <a:latin typeface="Calibri"/>
          <a:ea typeface=""/>
          <a:cs typeface="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000" b="0" i="0" u="none" strike="noStrike" kern="1200" cap="none" spc="0" baseline="0">
          <a:solidFill>
            <a:srgbClr val="000000"/>
          </a:solidFill>
          <a:uFillTx/>
          <a:latin typeface="Calibri"/>
          <a:ea typeface=""/>
          <a:cs typeface="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  <a:ea typeface=""/>
          <a:cs typeface="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  <a:ea typeface=""/>
          <a:cs typeface="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 9"/>
          <p:cNvSpPr/>
          <p:nvPr/>
        </p:nvSpPr>
        <p:spPr>
          <a:xfrm>
            <a:off x="294639" y="1052274"/>
            <a:ext cx="1024935" cy="50976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Cliente demuestra intención de compra</a:t>
            </a:r>
          </a:p>
        </p:txBody>
      </p:sp>
      <p:sp>
        <p:nvSpPr>
          <p:cNvPr id="3" name="Forma libre 10"/>
          <p:cNvSpPr/>
          <p:nvPr/>
        </p:nvSpPr>
        <p:spPr>
          <a:xfrm>
            <a:off x="2031885" y="1028285"/>
            <a:ext cx="1019182" cy="55672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Acuerdan condiciones de la venta. Verifica  </a:t>
            </a:r>
            <a:r>
              <a:rPr lang="es-AR" sz="7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unidad en el Stock</a:t>
            </a:r>
          </a:p>
        </p:txBody>
      </p:sp>
      <p:sp>
        <p:nvSpPr>
          <p:cNvPr id="4" name="Forma libre 15"/>
          <p:cNvSpPr/>
          <p:nvPr/>
        </p:nvSpPr>
        <p:spPr>
          <a:xfrm>
            <a:off x="1921421" y="2693928"/>
            <a:ext cx="1259997" cy="38484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+- f6 0 f5"/>
              <a:gd name="f12" fmla="*/ f8 f0 1"/>
              <a:gd name="f13" fmla="*/ f11 1 21600"/>
              <a:gd name="f14" fmla="*/ f12 1 f2"/>
              <a:gd name="f15" fmla="*/ 5400 f13 1"/>
              <a:gd name="f16" fmla="*/ 16200 f13 1"/>
              <a:gd name="f17" fmla="*/ 10800 f13 1"/>
              <a:gd name="f18" fmla="*/ 0 f13 1"/>
              <a:gd name="f19" fmla="*/ 21600 f13 1"/>
              <a:gd name="f20" fmla="+- f14 0 f1"/>
              <a:gd name="f21" fmla="*/ f17 1 f13"/>
              <a:gd name="f22" fmla="*/ f18 1 f13"/>
              <a:gd name="f23" fmla="*/ f19 1 f13"/>
              <a:gd name="f24" fmla="*/ f15 1 f13"/>
              <a:gd name="f25" fmla="*/ f16 1 f13"/>
              <a:gd name="f26" fmla="*/ f24 f9 1"/>
              <a:gd name="f27" fmla="*/ f25 f9 1"/>
              <a:gd name="f28" fmla="*/ f25 f10 1"/>
              <a:gd name="f29" fmla="*/ f24 f10 1"/>
              <a:gd name="f30" fmla="*/ f21 f9 1"/>
              <a:gd name="f31" fmla="*/ f22 f10 1"/>
              <a:gd name="f32" fmla="*/ f22 f9 1"/>
              <a:gd name="f33" fmla="*/ f21 f10 1"/>
              <a:gd name="f34" fmla="*/ f23 f10 1"/>
              <a:gd name="f35" fmla="*/ f23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30" y="f31"/>
              </a:cxn>
              <a:cxn ang="f20">
                <a:pos x="f32" y="f33"/>
              </a:cxn>
              <a:cxn ang="f20">
                <a:pos x="f30" y="f34"/>
              </a:cxn>
              <a:cxn ang="f20">
                <a:pos x="f35" y="f33"/>
              </a:cxn>
            </a:cxnLst>
            <a:rect l="f26" t="f29" r="f27" b="f28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¿Unidad disponible?</a:t>
            </a:r>
          </a:p>
        </p:txBody>
      </p:sp>
      <p:sp>
        <p:nvSpPr>
          <p:cNvPr id="5" name="Rectángulo 19"/>
          <p:cNvSpPr/>
          <p:nvPr/>
        </p:nvSpPr>
        <p:spPr>
          <a:xfrm>
            <a:off x="147984" y="619290"/>
            <a:ext cx="1322938" cy="6940385"/>
          </a:xfrm>
          <a:prstGeom prst="rect">
            <a:avLst/>
          </a:prstGeom>
          <a:noFill/>
          <a:ln w="21598">
            <a:solidFill>
              <a:srgbClr val="80808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6" name="Rectángulo 20"/>
          <p:cNvSpPr/>
          <p:nvPr/>
        </p:nvSpPr>
        <p:spPr>
          <a:xfrm>
            <a:off x="1467572" y="619291"/>
            <a:ext cx="4988756" cy="6940384"/>
          </a:xfrm>
          <a:prstGeom prst="rect">
            <a:avLst/>
          </a:prstGeom>
          <a:noFill/>
          <a:ln w="21598">
            <a:solidFill>
              <a:srgbClr val="80808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7" name="Rectángulo 21"/>
          <p:cNvSpPr/>
          <p:nvPr/>
        </p:nvSpPr>
        <p:spPr>
          <a:xfrm>
            <a:off x="4656322" y="604239"/>
            <a:ext cx="5424303" cy="6940385"/>
          </a:xfrm>
          <a:prstGeom prst="rect">
            <a:avLst/>
          </a:prstGeom>
          <a:noFill/>
          <a:ln w="21598">
            <a:solidFill>
              <a:srgbClr val="80808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8" name="Rectángulo 22"/>
          <p:cNvSpPr/>
          <p:nvPr/>
        </p:nvSpPr>
        <p:spPr>
          <a:xfrm>
            <a:off x="6456328" y="604239"/>
            <a:ext cx="1808205" cy="6940385"/>
          </a:xfrm>
          <a:prstGeom prst="rect">
            <a:avLst/>
          </a:prstGeom>
          <a:noFill/>
          <a:ln w="21598">
            <a:solidFill>
              <a:srgbClr val="80808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9" name="Forma libre 23"/>
          <p:cNvSpPr/>
          <p:nvPr/>
        </p:nvSpPr>
        <p:spPr>
          <a:xfrm>
            <a:off x="155381" y="604240"/>
            <a:ext cx="1312180" cy="253514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9999FF"/>
          </a:solidFill>
          <a:ln w="21598">
            <a:solidFill>
              <a:srgbClr val="80808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900" b="1" i="0" u="none" strike="noStrike" kern="1200" cap="none" spc="0" baseline="0">
                <a:solidFill>
                  <a:srgbClr val="333333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Cliente</a:t>
            </a:r>
          </a:p>
        </p:txBody>
      </p:sp>
      <p:sp>
        <p:nvSpPr>
          <p:cNvPr id="10" name="Forma libre 24"/>
          <p:cNvSpPr/>
          <p:nvPr/>
        </p:nvSpPr>
        <p:spPr>
          <a:xfrm>
            <a:off x="1467570" y="604239"/>
            <a:ext cx="3196969" cy="25351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9999FF"/>
          </a:solidFill>
          <a:ln w="21598">
            <a:solidFill>
              <a:srgbClr val="80808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900" b="1" i="0" u="none" strike="noStrike" kern="1200" cap="none" spc="0" baseline="0">
                <a:solidFill>
                  <a:srgbClr val="333333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Vendedor</a:t>
            </a:r>
          </a:p>
        </p:txBody>
      </p:sp>
      <p:sp>
        <p:nvSpPr>
          <p:cNvPr id="11" name="Forma libre 25"/>
          <p:cNvSpPr/>
          <p:nvPr/>
        </p:nvSpPr>
        <p:spPr>
          <a:xfrm>
            <a:off x="4656323" y="604240"/>
            <a:ext cx="1799996" cy="253514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9999FF"/>
          </a:solidFill>
          <a:ln w="21598">
            <a:solidFill>
              <a:srgbClr val="80808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900" b="1" i="0" u="none" strike="noStrike" kern="1200" cap="none" spc="0" baseline="0">
                <a:solidFill>
                  <a:srgbClr val="333333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Gerente Comercial</a:t>
            </a:r>
          </a:p>
        </p:txBody>
      </p:sp>
      <p:sp>
        <p:nvSpPr>
          <p:cNvPr id="12" name="Forma libre 27"/>
          <p:cNvSpPr/>
          <p:nvPr/>
        </p:nvSpPr>
        <p:spPr>
          <a:xfrm>
            <a:off x="6456329" y="604240"/>
            <a:ext cx="1799996" cy="253514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9999FF"/>
          </a:solidFill>
          <a:ln w="21598">
            <a:solidFill>
              <a:srgbClr val="80808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900" b="1" i="0" u="none" strike="noStrike" kern="1200" cap="none" spc="0" baseline="0">
                <a:solidFill>
                  <a:srgbClr val="333333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Gerente de Administración</a:t>
            </a:r>
          </a:p>
        </p:txBody>
      </p:sp>
      <p:sp>
        <p:nvSpPr>
          <p:cNvPr id="18" name="Forma libre 72"/>
          <p:cNvSpPr/>
          <p:nvPr/>
        </p:nvSpPr>
        <p:spPr>
          <a:xfrm>
            <a:off x="2051412" y="1922501"/>
            <a:ext cx="988470" cy="52820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dirty="0" smtClean="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Genera un presupuesto de venta</a:t>
            </a:r>
            <a:endParaRPr lang="es-AR" sz="7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19" name="Forma libre 73"/>
          <p:cNvSpPr/>
          <p:nvPr/>
        </p:nvSpPr>
        <p:spPr>
          <a:xfrm>
            <a:off x="8721818" y="2654908"/>
            <a:ext cx="1039122" cy="46511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Realiza la 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Planificación de compra de unidades</a:t>
            </a:r>
            <a:endParaRPr lang="es-AR" sz="7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20" name="Forma libre 74"/>
          <p:cNvSpPr/>
          <p:nvPr/>
        </p:nvSpPr>
        <p:spPr>
          <a:xfrm>
            <a:off x="5088578" y="3413669"/>
            <a:ext cx="935485" cy="42730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Analiza presupuesto.</a:t>
            </a:r>
            <a:endParaRPr lang="es-AR" sz="7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21" name="Forma libre 75"/>
          <p:cNvSpPr/>
          <p:nvPr/>
        </p:nvSpPr>
        <p:spPr>
          <a:xfrm>
            <a:off x="8256325" y="604240"/>
            <a:ext cx="1824300" cy="253514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9999FF"/>
          </a:solidFill>
          <a:ln w="21598">
            <a:solidFill>
              <a:srgbClr val="80808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900" b="1" i="0" u="none" strike="noStrike" kern="1200" cap="none" spc="0" baseline="0" dirty="0">
                <a:solidFill>
                  <a:srgbClr val="333333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Administración de Ventas</a:t>
            </a:r>
          </a:p>
        </p:txBody>
      </p:sp>
      <p:sp>
        <p:nvSpPr>
          <p:cNvPr id="24" name="Forma libre 78"/>
          <p:cNvSpPr/>
          <p:nvPr/>
        </p:nvSpPr>
        <p:spPr>
          <a:xfrm>
            <a:off x="8749760" y="6187627"/>
            <a:ext cx="1058036" cy="58450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Confecciona Boleto de </a:t>
            </a:r>
            <a:r>
              <a:rPr lang="es-AR" sz="7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venta</a:t>
            </a:r>
            <a:r>
              <a:rPr lang="es-AR" sz="700" b="0" i="0" u="none" strike="noStrike" kern="1200" cap="none" spc="0" dirty="0" smtClean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 (Toma Presupuesto Cerrado: Condición necesaria)</a:t>
            </a:r>
            <a:endParaRPr lang="es-AR" sz="7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26" name="Forma libre 80"/>
          <p:cNvSpPr/>
          <p:nvPr/>
        </p:nvSpPr>
        <p:spPr>
          <a:xfrm>
            <a:off x="2088155" y="3425959"/>
            <a:ext cx="913764" cy="40610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Reserva Unidad</a:t>
            </a:r>
          </a:p>
        </p:txBody>
      </p:sp>
      <p:sp>
        <p:nvSpPr>
          <p:cNvPr id="28" name="Forma libre 82"/>
          <p:cNvSpPr/>
          <p:nvPr/>
        </p:nvSpPr>
        <p:spPr>
          <a:xfrm>
            <a:off x="8766476" y="6953398"/>
            <a:ext cx="1016826" cy="40927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Asigna Unidad</a:t>
            </a:r>
          </a:p>
        </p:txBody>
      </p:sp>
      <p:cxnSp>
        <p:nvCxnSpPr>
          <p:cNvPr id="29" name="Conector recto de flecha 84"/>
          <p:cNvCxnSpPr>
            <a:stCxn id="2" idx="1"/>
            <a:endCxn id="3" idx="3"/>
          </p:cNvCxnSpPr>
          <p:nvPr/>
        </p:nvCxnSpPr>
        <p:spPr>
          <a:xfrm flipV="1">
            <a:off x="1319574" y="1306648"/>
            <a:ext cx="712311" cy="511"/>
          </a:xfrm>
          <a:prstGeom prst="straightConnector1">
            <a:avLst/>
          </a:prstGeom>
          <a:noFill/>
          <a:ln w="6345">
            <a:solidFill>
              <a:srgbClr val="44546A"/>
            </a:solidFill>
            <a:prstDash val="solid"/>
            <a:miter/>
            <a:tailEnd type="arrow"/>
          </a:ln>
        </p:spPr>
      </p:cxnSp>
      <p:sp>
        <p:nvSpPr>
          <p:cNvPr id="39" name="CuadroTexto 110"/>
          <p:cNvSpPr txBox="1"/>
          <p:nvPr/>
        </p:nvSpPr>
        <p:spPr>
          <a:xfrm>
            <a:off x="2601338" y="3105563"/>
            <a:ext cx="268915" cy="19452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141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SI</a:t>
            </a:r>
          </a:p>
        </p:txBody>
      </p:sp>
      <p:sp>
        <p:nvSpPr>
          <p:cNvPr id="40" name="CuadroTexto 111"/>
          <p:cNvSpPr txBox="1"/>
          <p:nvPr/>
        </p:nvSpPr>
        <p:spPr>
          <a:xfrm>
            <a:off x="3076952" y="2667136"/>
            <a:ext cx="396355" cy="1790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NO</a:t>
            </a:r>
          </a:p>
        </p:txBody>
      </p:sp>
      <p:sp>
        <p:nvSpPr>
          <p:cNvPr id="41" name="CuadroTexto 112"/>
          <p:cNvSpPr txBox="1"/>
          <p:nvPr/>
        </p:nvSpPr>
        <p:spPr>
          <a:xfrm>
            <a:off x="6127167" y="4264840"/>
            <a:ext cx="268915" cy="16228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141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SI</a:t>
            </a:r>
          </a:p>
        </p:txBody>
      </p:sp>
      <p:sp>
        <p:nvSpPr>
          <p:cNvPr id="42" name="CuadroTexto 113"/>
          <p:cNvSpPr txBox="1"/>
          <p:nvPr/>
        </p:nvSpPr>
        <p:spPr>
          <a:xfrm>
            <a:off x="5542921" y="4771808"/>
            <a:ext cx="882643" cy="25169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NO, no cumple con parámetros</a:t>
            </a:r>
            <a:endParaRPr lang="es-AR" sz="7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2" name="Forma libre 72"/>
          <p:cNvSpPr/>
          <p:nvPr/>
        </p:nvSpPr>
        <p:spPr>
          <a:xfrm>
            <a:off x="319540" y="1951567"/>
            <a:ext cx="989280" cy="47190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dirty="0" smtClean="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Acepta presupuesto. Firma presupuesto?</a:t>
            </a:r>
            <a:endParaRPr lang="es-AR" sz="7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3" name="Forma libre 76"/>
          <p:cNvSpPr/>
          <p:nvPr/>
        </p:nvSpPr>
        <p:spPr>
          <a:xfrm>
            <a:off x="4938883" y="4334824"/>
            <a:ext cx="1252014" cy="2789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+- f6 0 f5"/>
              <a:gd name="f12" fmla="*/ f8 f0 1"/>
              <a:gd name="f13" fmla="*/ f11 1 21600"/>
              <a:gd name="f14" fmla="*/ f12 1 f2"/>
              <a:gd name="f15" fmla="*/ 5400 f13 1"/>
              <a:gd name="f16" fmla="*/ 16200 f13 1"/>
              <a:gd name="f17" fmla="*/ 10800 f13 1"/>
              <a:gd name="f18" fmla="*/ 0 f13 1"/>
              <a:gd name="f19" fmla="*/ 21600 f13 1"/>
              <a:gd name="f20" fmla="+- f14 0 f1"/>
              <a:gd name="f21" fmla="*/ f17 1 f13"/>
              <a:gd name="f22" fmla="*/ f18 1 f13"/>
              <a:gd name="f23" fmla="*/ f19 1 f13"/>
              <a:gd name="f24" fmla="*/ f15 1 f13"/>
              <a:gd name="f25" fmla="*/ f16 1 f13"/>
              <a:gd name="f26" fmla="*/ f24 f9 1"/>
              <a:gd name="f27" fmla="*/ f25 f9 1"/>
              <a:gd name="f28" fmla="*/ f25 f10 1"/>
              <a:gd name="f29" fmla="*/ f24 f10 1"/>
              <a:gd name="f30" fmla="*/ f21 f9 1"/>
              <a:gd name="f31" fmla="*/ f22 f10 1"/>
              <a:gd name="f32" fmla="*/ f22 f9 1"/>
              <a:gd name="f33" fmla="*/ f21 f10 1"/>
              <a:gd name="f34" fmla="*/ f23 f10 1"/>
              <a:gd name="f35" fmla="*/ f23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30" y="f31"/>
              </a:cxn>
              <a:cxn ang="f20">
                <a:pos x="f32" y="f33"/>
              </a:cxn>
              <a:cxn ang="f20">
                <a:pos x="f30" y="f34"/>
              </a:cxn>
              <a:cxn ang="f20">
                <a:pos x="f35" y="f33"/>
              </a:cxn>
            </a:cxnLst>
            <a:rect l="f26" t="f29" r="f27" b="f28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¿</a:t>
            </a:r>
            <a:r>
              <a:rPr lang="es-AR" sz="7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Aprueba?</a:t>
            </a:r>
            <a:endParaRPr lang="es-AR" sz="7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cxnSp>
        <p:nvCxnSpPr>
          <p:cNvPr id="56" name="Conector recto de flecha 55"/>
          <p:cNvCxnSpPr>
            <a:stCxn id="18" idx="3"/>
            <a:endCxn id="52" idx="1"/>
          </p:cNvCxnSpPr>
          <p:nvPr/>
        </p:nvCxnSpPr>
        <p:spPr>
          <a:xfrm flipH="1">
            <a:off x="1308820" y="2186603"/>
            <a:ext cx="742592" cy="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orma libre 72"/>
          <p:cNvSpPr/>
          <p:nvPr/>
        </p:nvSpPr>
        <p:spPr>
          <a:xfrm>
            <a:off x="3451614" y="3413669"/>
            <a:ext cx="947391" cy="43068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dirty="0" smtClean="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Confirma presupuesto</a:t>
            </a:r>
            <a:endParaRPr lang="es-AR" sz="7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60" name="Forma libre 76"/>
          <p:cNvSpPr/>
          <p:nvPr/>
        </p:nvSpPr>
        <p:spPr>
          <a:xfrm>
            <a:off x="6702120" y="4922094"/>
            <a:ext cx="1272139" cy="31943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+- f6 0 f5"/>
              <a:gd name="f12" fmla="*/ f8 f0 1"/>
              <a:gd name="f13" fmla="*/ f11 1 21600"/>
              <a:gd name="f14" fmla="*/ f12 1 f2"/>
              <a:gd name="f15" fmla="*/ 5400 f13 1"/>
              <a:gd name="f16" fmla="*/ 16200 f13 1"/>
              <a:gd name="f17" fmla="*/ 10800 f13 1"/>
              <a:gd name="f18" fmla="*/ 0 f13 1"/>
              <a:gd name="f19" fmla="*/ 21600 f13 1"/>
              <a:gd name="f20" fmla="+- f14 0 f1"/>
              <a:gd name="f21" fmla="*/ f17 1 f13"/>
              <a:gd name="f22" fmla="*/ f18 1 f13"/>
              <a:gd name="f23" fmla="*/ f19 1 f13"/>
              <a:gd name="f24" fmla="*/ f15 1 f13"/>
              <a:gd name="f25" fmla="*/ f16 1 f13"/>
              <a:gd name="f26" fmla="*/ f24 f9 1"/>
              <a:gd name="f27" fmla="*/ f25 f9 1"/>
              <a:gd name="f28" fmla="*/ f25 f10 1"/>
              <a:gd name="f29" fmla="*/ f24 f10 1"/>
              <a:gd name="f30" fmla="*/ f21 f9 1"/>
              <a:gd name="f31" fmla="*/ f22 f10 1"/>
              <a:gd name="f32" fmla="*/ f22 f9 1"/>
              <a:gd name="f33" fmla="*/ f21 f10 1"/>
              <a:gd name="f34" fmla="*/ f23 f10 1"/>
              <a:gd name="f35" fmla="*/ f23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30" y="f31"/>
              </a:cxn>
              <a:cxn ang="f20">
                <a:pos x="f32" y="f33"/>
              </a:cxn>
              <a:cxn ang="f20">
                <a:pos x="f30" y="f34"/>
              </a:cxn>
              <a:cxn ang="f20">
                <a:pos x="f35" y="f33"/>
              </a:cxn>
            </a:cxnLst>
            <a:rect l="f26" t="f29" r="f27" b="f28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¿</a:t>
            </a:r>
            <a:r>
              <a:rPr lang="es-AR" sz="7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Aprueba?</a:t>
            </a:r>
            <a:endParaRPr lang="es-AR" sz="7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68" name="Forma libre 73"/>
          <p:cNvSpPr/>
          <p:nvPr/>
        </p:nvSpPr>
        <p:spPr>
          <a:xfrm>
            <a:off x="8721818" y="4787413"/>
            <a:ext cx="1085978" cy="58968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Verifica Formas de pago y actualiza estado de operaciones</a:t>
            </a:r>
            <a:endParaRPr lang="es-AR" sz="7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90" name="CuadroTexto 89"/>
          <p:cNvSpPr txBox="1"/>
          <p:nvPr/>
        </p:nvSpPr>
        <p:spPr>
          <a:xfrm>
            <a:off x="3010663" y="112428"/>
            <a:ext cx="429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Sistemas: Proceso de Venta de Unidades</a:t>
            </a:r>
            <a:endParaRPr lang="es-AR" b="1" dirty="0"/>
          </a:p>
        </p:txBody>
      </p:sp>
      <p:sp>
        <p:nvSpPr>
          <p:cNvPr id="91" name="CuadroTexto 113"/>
          <p:cNvSpPr txBox="1"/>
          <p:nvPr/>
        </p:nvSpPr>
        <p:spPr>
          <a:xfrm>
            <a:off x="5537805" y="5236645"/>
            <a:ext cx="882643" cy="25169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NO, inviable</a:t>
            </a:r>
            <a:endParaRPr lang="es-AR" sz="7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cxnSp>
        <p:nvCxnSpPr>
          <p:cNvPr id="94" name="Conector recto de flecha 93"/>
          <p:cNvCxnSpPr>
            <a:stCxn id="3" idx="2"/>
            <a:endCxn id="18" idx="0"/>
          </p:cNvCxnSpPr>
          <p:nvPr/>
        </p:nvCxnSpPr>
        <p:spPr>
          <a:xfrm>
            <a:off x="2541476" y="1585011"/>
            <a:ext cx="4171" cy="337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orma libre 74"/>
          <p:cNvSpPr/>
          <p:nvPr/>
        </p:nvSpPr>
        <p:spPr>
          <a:xfrm>
            <a:off x="3485343" y="4245237"/>
            <a:ext cx="989280" cy="44779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Presupuesto</a:t>
            </a:r>
            <a:r>
              <a:rPr lang="es-AR" sz="700" b="0" i="0" u="none" strike="noStrike" kern="1200" cap="none" spc="0" dirty="0" smtClean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 cerrado. No puede ser modificado</a:t>
            </a:r>
            <a:endParaRPr lang="es-AR" sz="7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98" name="Forma libre 73"/>
          <p:cNvSpPr/>
          <p:nvPr/>
        </p:nvSpPr>
        <p:spPr>
          <a:xfrm>
            <a:off x="8745177" y="5530031"/>
            <a:ext cx="1050323" cy="54727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Modifica unidad reservada según criterio FIFO</a:t>
            </a:r>
            <a:endParaRPr lang="es-AR" sz="7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cxnSp>
        <p:nvCxnSpPr>
          <p:cNvPr id="100" name="Conector recto de flecha 99"/>
          <p:cNvCxnSpPr>
            <a:stCxn id="18" idx="2"/>
            <a:endCxn id="4" idx="0"/>
          </p:cNvCxnSpPr>
          <p:nvPr/>
        </p:nvCxnSpPr>
        <p:spPr>
          <a:xfrm>
            <a:off x="2545647" y="2450704"/>
            <a:ext cx="5773" cy="243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orma libre 80"/>
          <p:cNvSpPr/>
          <p:nvPr/>
        </p:nvSpPr>
        <p:spPr>
          <a:xfrm>
            <a:off x="3468980" y="2680051"/>
            <a:ext cx="913764" cy="40610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dirty="0" smtClean="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Realiza pedido de unidad a Administración</a:t>
            </a:r>
            <a:endParaRPr lang="es-AR" sz="7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105" name="Llamada con línea 1 (borde y barra de énfasis) 104"/>
          <p:cNvSpPr/>
          <p:nvPr/>
        </p:nvSpPr>
        <p:spPr>
          <a:xfrm>
            <a:off x="3450142" y="1219778"/>
            <a:ext cx="948863" cy="748514"/>
          </a:xfrm>
          <a:prstGeom prst="accentBorderCallout1">
            <a:avLst>
              <a:gd name="adj1" fmla="val 37884"/>
              <a:gd name="adj2" fmla="val -4850"/>
              <a:gd name="adj3" fmla="val 101908"/>
              <a:gd name="adj4" fmla="val -42427"/>
            </a:avLst>
          </a:pr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hangingPunct="0"/>
            <a:r>
              <a:rPr lang="es-AR" sz="700" kern="0" dirty="0" smtClean="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Presupuesto:</a:t>
            </a:r>
          </a:p>
          <a:p>
            <a:pPr hangingPunct="0"/>
            <a:r>
              <a:rPr lang="es-AR" sz="700" kern="0" dirty="0" smtClean="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Base de Clientes</a:t>
            </a:r>
          </a:p>
          <a:p>
            <a:pPr hangingPunct="0"/>
            <a:r>
              <a:rPr lang="es-AR" sz="700" kern="0" dirty="0" smtClean="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Base de Articulo/ Stock</a:t>
            </a:r>
          </a:p>
          <a:p>
            <a:pPr hangingPunct="0"/>
            <a:r>
              <a:rPr lang="es-AR" sz="700" kern="0" dirty="0" smtClean="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Vendedor</a:t>
            </a:r>
          </a:p>
          <a:p>
            <a:pPr hangingPunct="0"/>
            <a:r>
              <a:rPr lang="es-AR" sz="700" kern="0" dirty="0" smtClean="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Precio</a:t>
            </a:r>
          </a:p>
          <a:p>
            <a:pPr hangingPunct="0"/>
            <a:r>
              <a:rPr lang="es-AR" sz="700" kern="0" dirty="0" smtClean="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Forma de Pago</a:t>
            </a:r>
          </a:p>
        </p:txBody>
      </p:sp>
      <p:cxnSp>
        <p:nvCxnSpPr>
          <p:cNvPr id="107" name="Conector recto de flecha 106"/>
          <p:cNvCxnSpPr>
            <a:stCxn id="4" idx="2"/>
            <a:endCxn id="26" idx="0"/>
          </p:cNvCxnSpPr>
          <p:nvPr/>
        </p:nvCxnSpPr>
        <p:spPr>
          <a:xfrm flipH="1">
            <a:off x="2545037" y="3078771"/>
            <a:ext cx="6383" cy="34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/>
          <p:cNvCxnSpPr>
            <a:stCxn id="4" idx="7"/>
            <a:endCxn id="104" idx="3"/>
          </p:cNvCxnSpPr>
          <p:nvPr/>
        </p:nvCxnSpPr>
        <p:spPr>
          <a:xfrm flipV="1">
            <a:off x="3181418" y="2883104"/>
            <a:ext cx="287562" cy="3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/>
          <p:cNvCxnSpPr>
            <a:stCxn id="26" idx="1"/>
            <a:endCxn id="58" idx="3"/>
          </p:cNvCxnSpPr>
          <p:nvPr/>
        </p:nvCxnSpPr>
        <p:spPr>
          <a:xfrm>
            <a:off x="3001919" y="3629012"/>
            <a:ext cx="449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/>
          <p:cNvCxnSpPr>
            <a:stCxn id="104" idx="2"/>
            <a:endCxn id="58" idx="0"/>
          </p:cNvCxnSpPr>
          <p:nvPr/>
        </p:nvCxnSpPr>
        <p:spPr>
          <a:xfrm flipH="1">
            <a:off x="3925310" y="3086157"/>
            <a:ext cx="552" cy="327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angular 125"/>
          <p:cNvCxnSpPr>
            <a:stCxn id="52" idx="2"/>
            <a:endCxn id="4" idx="3"/>
          </p:cNvCxnSpPr>
          <p:nvPr/>
        </p:nvCxnSpPr>
        <p:spPr>
          <a:xfrm rot="16200000" flipH="1">
            <a:off x="1136359" y="2101288"/>
            <a:ext cx="462882" cy="11072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Llamada con línea 1 (borde y barra de énfasis) 131"/>
          <p:cNvSpPr/>
          <p:nvPr/>
        </p:nvSpPr>
        <p:spPr>
          <a:xfrm>
            <a:off x="2331378" y="4074431"/>
            <a:ext cx="871106" cy="649572"/>
          </a:xfrm>
          <a:prstGeom prst="accentBorderCallout1">
            <a:avLst>
              <a:gd name="adj1" fmla="val 33343"/>
              <a:gd name="adj2" fmla="val 102863"/>
              <a:gd name="adj3" fmla="val -33027"/>
              <a:gd name="adj4" fmla="val 136481"/>
            </a:avLst>
          </a:pr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hangingPunct="0"/>
            <a:r>
              <a:rPr lang="es-AR" sz="700" kern="0" dirty="0" smtClean="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Sistema: Parámetros</a:t>
            </a:r>
          </a:p>
          <a:p>
            <a:pPr hangingPunct="0"/>
            <a:r>
              <a:rPr lang="es-AR" sz="700" kern="0" dirty="0" smtClean="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Tasa de Interés</a:t>
            </a:r>
          </a:p>
          <a:p>
            <a:pPr hangingPunct="0"/>
            <a:r>
              <a:rPr lang="es-AR" sz="700" kern="0" dirty="0" smtClean="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Descuento</a:t>
            </a:r>
          </a:p>
          <a:p>
            <a:pPr hangingPunct="0"/>
            <a:r>
              <a:rPr lang="es-AR" sz="700" kern="0" dirty="0" smtClean="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Prenda </a:t>
            </a:r>
          </a:p>
        </p:txBody>
      </p:sp>
      <p:cxnSp>
        <p:nvCxnSpPr>
          <p:cNvPr id="135" name="Conector recto de flecha 134"/>
          <p:cNvCxnSpPr>
            <a:stCxn id="20" idx="2"/>
            <a:endCxn id="53" idx="0"/>
          </p:cNvCxnSpPr>
          <p:nvPr/>
        </p:nvCxnSpPr>
        <p:spPr>
          <a:xfrm>
            <a:off x="5556321" y="3840970"/>
            <a:ext cx="8569" cy="49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de flecha 138"/>
          <p:cNvCxnSpPr>
            <a:stCxn id="53" idx="3"/>
            <a:endCxn id="95" idx="1"/>
          </p:cNvCxnSpPr>
          <p:nvPr/>
        </p:nvCxnSpPr>
        <p:spPr>
          <a:xfrm flipH="1" flipV="1">
            <a:off x="4474623" y="4469135"/>
            <a:ext cx="464260" cy="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angular 141"/>
          <p:cNvCxnSpPr>
            <a:stCxn id="95" idx="2"/>
            <a:endCxn id="24" idx="3"/>
          </p:cNvCxnSpPr>
          <p:nvPr/>
        </p:nvCxnSpPr>
        <p:spPr>
          <a:xfrm rot="16200000" flipH="1">
            <a:off x="5471448" y="3201566"/>
            <a:ext cx="1786847" cy="47697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de flecha 153"/>
          <p:cNvCxnSpPr>
            <a:stCxn id="104" idx="1"/>
            <a:endCxn id="19" idx="3"/>
          </p:cNvCxnSpPr>
          <p:nvPr/>
        </p:nvCxnSpPr>
        <p:spPr>
          <a:xfrm>
            <a:off x="4382744" y="2883104"/>
            <a:ext cx="4339074" cy="4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de flecha 163"/>
          <p:cNvCxnSpPr>
            <a:stCxn id="24" idx="2"/>
            <a:endCxn id="28" idx="0"/>
          </p:cNvCxnSpPr>
          <p:nvPr/>
        </p:nvCxnSpPr>
        <p:spPr>
          <a:xfrm flipH="1">
            <a:off x="9274889" y="6772130"/>
            <a:ext cx="3889" cy="18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angular 166"/>
          <p:cNvCxnSpPr>
            <a:stCxn id="53" idx="2"/>
            <a:endCxn id="60" idx="3"/>
          </p:cNvCxnSpPr>
          <p:nvPr/>
        </p:nvCxnSpPr>
        <p:spPr>
          <a:xfrm rot="16200000" flipH="1">
            <a:off x="5899488" y="4279180"/>
            <a:ext cx="468034" cy="11372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recto de flecha 196"/>
          <p:cNvCxnSpPr>
            <a:stCxn id="58" idx="1"/>
            <a:endCxn id="20" idx="3"/>
          </p:cNvCxnSpPr>
          <p:nvPr/>
        </p:nvCxnSpPr>
        <p:spPr>
          <a:xfrm flipV="1">
            <a:off x="4399005" y="3627320"/>
            <a:ext cx="689573" cy="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recto de flecha 198"/>
          <p:cNvCxnSpPr>
            <a:stCxn id="53" idx="2"/>
          </p:cNvCxnSpPr>
          <p:nvPr/>
        </p:nvCxnSpPr>
        <p:spPr>
          <a:xfrm>
            <a:off x="5564890" y="4613778"/>
            <a:ext cx="0" cy="787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Elipse 199"/>
          <p:cNvSpPr/>
          <p:nvPr/>
        </p:nvSpPr>
        <p:spPr>
          <a:xfrm>
            <a:off x="5461129" y="5411139"/>
            <a:ext cx="207522" cy="203046"/>
          </a:xfrm>
          <a:prstGeom prst="ellipse">
            <a:avLst/>
          </a:pr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algn="ctr" hangingPunct="0"/>
            <a:r>
              <a:rPr lang="es-AR" sz="700" dirty="0" smtClean="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1</a:t>
            </a:r>
            <a:endParaRPr lang="es-AR" sz="700" dirty="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cxnSp>
        <p:nvCxnSpPr>
          <p:cNvPr id="204" name="Conector angular 203"/>
          <p:cNvCxnSpPr>
            <a:stCxn id="60" idx="2"/>
            <a:endCxn id="200" idx="6"/>
          </p:cNvCxnSpPr>
          <p:nvPr/>
        </p:nvCxnSpPr>
        <p:spPr>
          <a:xfrm rot="5400000">
            <a:off x="6367855" y="4542326"/>
            <a:ext cx="271133" cy="1669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angular 206"/>
          <p:cNvCxnSpPr>
            <a:stCxn id="53" idx="1"/>
            <a:endCxn id="68" idx="0"/>
          </p:cNvCxnSpPr>
          <p:nvPr/>
        </p:nvCxnSpPr>
        <p:spPr>
          <a:xfrm>
            <a:off x="6190897" y="4474301"/>
            <a:ext cx="3073910" cy="3131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cto de flecha 208"/>
          <p:cNvCxnSpPr>
            <a:stCxn id="60" idx="1"/>
            <a:endCxn id="68" idx="3"/>
          </p:cNvCxnSpPr>
          <p:nvPr/>
        </p:nvCxnSpPr>
        <p:spPr>
          <a:xfrm>
            <a:off x="7974259" y="5081812"/>
            <a:ext cx="747559" cy="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recto de flecha 214"/>
          <p:cNvCxnSpPr>
            <a:stCxn id="68" idx="2"/>
            <a:endCxn id="98" idx="0"/>
          </p:cNvCxnSpPr>
          <p:nvPr/>
        </p:nvCxnSpPr>
        <p:spPr>
          <a:xfrm>
            <a:off x="9264807" y="5377095"/>
            <a:ext cx="5532" cy="152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CuadroTexto 112"/>
          <p:cNvSpPr txBox="1"/>
          <p:nvPr/>
        </p:nvSpPr>
        <p:spPr>
          <a:xfrm>
            <a:off x="7916395" y="4897964"/>
            <a:ext cx="268915" cy="16228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141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SI</a:t>
            </a:r>
          </a:p>
        </p:txBody>
      </p:sp>
      <p:sp>
        <p:nvSpPr>
          <p:cNvPr id="218" name="Elipse 217"/>
          <p:cNvSpPr/>
          <p:nvPr/>
        </p:nvSpPr>
        <p:spPr>
          <a:xfrm>
            <a:off x="3209699" y="2085079"/>
            <a:ext cx="207522" cy="203046"/>
          </a:xfrm>
          <a:prstGeom prst="ellipse">
            <a:avLst/>
          </a:pr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algn="ctr" hangingPunct="0"/>
            <a:r>
              <a:rPr lang="es-AR" sz="700" dirty="0" smtClean="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1</a:t>
            </a:r>
            <a:endParaRPr lang="es-AR" sz="700" dirty="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cxnSp>
        <p:nvCxnSpPr>
          <p:cNvPr id="220" name="Conector recto de flecha 219"/>
          <p:cNvCxnSpPr>
            <a:stCxn id="218" idx="2"/>
            <a:endCxn id="18" idx="1"/>
          </p:cNvCxnSpPr>
          <p:nvPr/>
        </p:nvCxnSpPr>
        <p:spPr>
          <a:xfrm flipH="1">
            <a:off x="3039882" y="2186602"/>
            <a:ext cx="1698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 17"/>
          <p:cNvSpPr/>
          <p:nvPr/>
        </p:nvSpPr>
        <p:spPr>
          <a:xfrm>
            <a:off x="5350575" y="-329"/>
            <a:ext cx="2461930" cy="3599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9999FF"/>
          </a:solidFill>
          <a:ln w="21598">
            <a:solidFill>
              <a:srgbClr val="80808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900" b="1" i="0" u="none" strike="noStrike" kern="1200" cap="none" spc="0" baseline="0">
                <a:solidFill>
                  <a:srgbClr val="333333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Administración de Ventas/ Facturación</a:t>
            </a:r>
          </a:p>
        </p:txBody>
      </p:sp>
      <p:sp>
        <p:nvSpPr>
          <p:cNvPr id="3" name="Rectángulo 19"/>
          <p:cNvSpPr/>
          <p:nvPr/>
        </p:nvSpPr>
        <p:spPr>
          <a:xfrm>
            <a:off x="5350575" y="-329"/>
            <a:ext cx="2461930" cy="7560003"/>
          </a:xfrm>
          <a:prstGeom prst="rect">
            <a:avLst/>
          </a:prstGeom>
          <a:noFill/>
          <a:ln w="21598">
            <a:solidFill>
              <a:srgbClr val="80808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7" name="Forma libre 67"/>
          <p:cNvSpPr/>
          <p:nvPr/>
        </p:nvSpPr>
        <p:spPr>
          <a:xfrm>
            <a:off x="2116707" y="-329"/>
            <a:ext cx="3233867" cy="3599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9999FF"/>
          </a:solidFill>
          <a:ln w="21598">
            <a:solidFill>
              <a:srgbClr val="80808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900" b="1" i="0" u="none" strike="noStrike" kern="1200" cap="none" spc="0" baseline="0">
                <a:solidFill>
                  <a:srgbClr val="333333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Caja</a:t>
            </a:r>
          </a:p>
        </p:txBody>
      </p:sp>
      <p:sp>
        <p:nvSpPr>
          <p:cNvPr id="8" name="Rectángulo 68"/>
          <p:cNvSpPr/>
          <p:nvPr/>
        </p:nvSpPr>
        <p:spPr>
          <a:xfrm>
            <a:off x="2116707" y="-329"/>
            <a:ext cx="3233867" cy="7560003"/>
          </a:xfrm>
          <a:prstGeom prst="rect">
            <a:avLst/>
          </a:prstGeom>
          <a:noFill/>
          <a:ln w="21598">
            <a:solidFill>
              <a:srgbClr val="80808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10" name="Forma libre 70"/>
          <p:cNvSpPr/>
          <p:nvPr/>
        </p:nvSpPr>
        <p:spPr>
          <a:xfrm>
            <a:off x="80284" y="-330"/>
            <a:ext cx="2036423" cy="3599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9999FF"/>
          </a:solidFill>
          <a:ln w="21598">
            <a:solidFill>
              <a:srgbClr val="80808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900" b="1" i="0" u="none" strike="noStrike" kern="1200" cap="none" spc="0" baseline="0">
                <a:solidFill>
                  <a:srgbClr val="333333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Cliente</a:t>
            </a:r>
          </a:p>
        </p:txBody>
      </p:sp>
      <p:sp>
        <p:nvSpPr>
          <p:cNvPr id="11" name="Rectángulo 71"/>
          <p:cNvSpPr/>
          <p:nvPr/>
        </p:nvSpPr>
        <p:spPr>
          <a:xfrm>
            <a:off x="80284" y="-329"/>
            <a:ext cx="2036423" cy="7560003"/>
          </a:xfrm>
          <a:prstGeom prst="rect">
            <a:avLst/>
          </a:prstGeom>
          <a:noFill/>
          <a:ln w="21598">
            <a:solidFill>
              <a:srgbClr val="80808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13" name="Rectángulo 73"/>
          <p:cNvSpPr/>
          <p:nvPr/>
        </p:nvSpPr>
        <p:spPr>
          <a:xfrm>
            <a:off x="7812505" y="16921"/>
            <a:ext cx="2088718" cy="7560003"/>
          </a:xfrm>
          <a:prstGeom prst="rect">
            <a:avLst/>
          </a:prstGeom>
          <a:noFill/>
          <a:ln w="21598">
            <a:solidFill>
              <a:srgbClr val="80808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14" name="Forma libre 74"/>
          <p:cNvSpPr/>
          <p:nvPr/>
        </p:nvSpPr>
        <p:spPr>
          <a:xfrm>
            <a:off x="545046" y="1172489"/>
            <a:ext cx="989280" cy="36441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algn="ctr" hangingPunct="0"/>
            <a:r>
              <a:rPr lang="es-AR" sz="7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Emite pago</a:t>
            </a:r>
          </a:p>
        </p:txBody>
      </p:sp>
      <p:sp>
        <p:nvSpPr>
          <p:cNvPr id="15" name="Forma libre 75"/>
          <p:cNvSpPr/>
          <p:nvPr/>
        </p:nvSpPr>
        <p:spPr>
          <a:xfrm>
            <a:off x="3660928" y="1073514"/>
            <a:ext cx="1107265" cy="56236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Emite recibo e imputa a la  condición de pago del </a:t>
            </a:r>
            <a:r>
              <a:rPr lang="es-AR" sz="700" dirty="0" smtClean="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presupuesto</a:t>
            </a:r>
            <a:endParaRPr lang="es-AR" sz="7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16" name="Forma libre 76"/>
          <p:cNvSpPr/>
          <p:nvPr/>
        </p:nvSpPr>
        <p:spPr>
          <a:xfrm>
            <a:off x="3435245" y="2124123"/>
            <a:ext cx="1558613" cy="40076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+- f6 0 f5"/>
              <a:gd name="f12" fmla="*/ f8 f0 1"/>
              <a:gd name="f13" fmla="*/ f11 1 21600"/>
              <a:gd name="f14" fmla="*/ f12 1 f2"/>
              <a:gd name="f15" fmla="*/ 5400 f13 1"/>
              <a:gd name="f16" fmla="*/ 16200 f13 1"/>
              <a:gd name="f17" fmla="*/ 10800 f13 1"/>
              <a:gd name="f18" fmla="*/ 0 f13 1"/>
              <a:gd name="f19" fmla="*/ 21600 f13 1"/>
              <a:gd name="f20" fmla="+- f14 0 f1"/>
              <a:gd name="f21" fmla="*/ f17 1 f13"/>
              <a:gd name="f22" fmla="*/ f18 1 f13"/>
              <a:gd name="f23" fmla="*/ f19 1 f13"/>
              <a:gd name="f24" fmla="*/ f15 1 f13"/>
              <a:gd name="f25" fmla="*/ f16 1 f13"/>
              <a:gd name="f26" fmla="*/ f24 f9 1"/>
              <a:gd name="f27" fmla="*/ f25 f9 1"/>
              <a:gd name="f28" fmla="*/ f25 f10 1"/>
              <a:gd name="f29" fmla="*/ f24 f10 1"/>
              <a:gd name="f30" fmla="*/ f21 f9 1"/>
              <a:gd name="f31" fmla="*/ f22 f10 1"/>
              <a:gd name="f32" fmla="*/ f22 f9 1"/>
              <a:gd name="f33" fmla="*/ f21 f10 1"/>
              <a:gd name="f34" fmla="*/ f23 f10 1"/>
              <a:gd name="f35" fmla="*/ f23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30" y="f31"/>
              </a:cxn>
              <a:cxn ang="f20">
                <a:pos x="f32" y="f33"/>
              </a:cxn>
              <a:cxn ang="f20">
                <a:pos x="f30" y="f34"/>
              </a:cxn>
              <a:cxn ang="f20">
                <a:pos x="f35" y="f33"/>
              </a:cxn>
            </a:cxnLst>
            <a:rect l="f26" t="f29" r="f27" b="f28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¿Corresponde a lo pactado?</a:t>
            </a:r>
          </a:p>
        </p:txBody>
      </p:sp>
      <p:sp>
        <p:nvSpPr>
          <p:cNvPr id="17" name="Forma libre 77"/>
          <p:cNvSpPr/>
          <p:nvPr/>
        </p:nvSpPr>
        <p:spPr>
          <a:xfrm>
            <a:off x="8310067" y="2041928"/>
            <a:ext cx="1107265" cy="56236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Verifica Boleto de Venta y condiciones de pago pactadas</a:t>
            </a:r>
          </a:p>
        </p:txBody>
      </p:sp>
      <p:sp>
        <p:nvSpPr>
          <p:cNvPr id="18" name="Forma libre 78"/>
          <p:cNvSpPr/>
          <p:nvPr/>
        </p:nvSpPr>
        <p:spPr>
          <a:xfrm>
            <a:off x="8310570" y="2847048"/>
            <a:ext cx="1107265" cy="56236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Contacta al cliente para solucionar inconveniente</a:t>
            </a:r>
          </a:p>
        </p:txBody>
      </p:sp>
      <p:sp>
        <p:nvSpPr>
          <p:cNvPr id="19" name="Forma libre 79"/>
          <p:cNvSpPr/>
          <p:nvPr/>
        </p:nvSpPr>
        <p:spPr>
          <a:xfrm>
            <a:off x="3673620" y="4067836"/>
            <a:ext cx="1107265" cy="45762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Emite el recibo y solicita facturación</a:t>
            </a:r>
          </a:p>
        </p:txBody>
      </p:sp>
      <p:sp>
        <p:nvSpPr>
          <p:cNvPr id="20" name="Forma libre 80"/>
          <p:cNvSpPr/>
          <p:nvPr/>
        </p:nvSpPr>
        <p:spPr>
          <a:xfrm>
            <a:off x="6171541" y="4067031"/>
            <a:ext cx="1095826" cy="45786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Se Factura la unidad</a:t>
            </a:r>
          </a:p>
        </p:txBody>
      </p:sp>
      <p:sp>
        <p:nvSpPr>
          <p:cNvPr id="21" name="Forma libre 81"/>
          <p:cNvSpPr/>
          <p:nvPr/>
        </p:nvSpPr>
        <p:spPr>
          <a:xfrm>
            <a:off x="6171541" y="5033049"/>
            <a:ext cx="1095826" cy="45786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Se realiza la inscripción de la unidad</a:t>
            </a:r>
          </a:p>
        </p:txBody>
      </p:sp>
      <p:sp>
        <p:nvSpPr>
          <p:cNvPr id="22" name="Forma libre 82"/>
          <p:cNvSpPr/>
          <p:nvPr/>
        </p:nvSpPr>
        <p:spPr>
          <a:xfrm>
            <a:off x="6106829" y="6139958"/>
            <a:ext cx="1211708" cy="629884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Se entrega la unidad con remito y documentación correspondiente</a:t>
            </a:r>
          </a:p>
        </p:txBody>
      </p:sp>
      <p:cxnSp>
        <p:nvCxnSpPr>
          <p:cNvPr id="23" name="Conector recto de flecha 84"/>
          <p:cNvCxnSpPr>
            <a:stCxn id="14" idx="1"/>
            <a:endCxn id="15" idx="3"/>
          </p:cNvCxnSpPr>
          <p:nvPr/>
        </p:nvCxnSpPr>
        <p:spPr>
          <a:xfrm>
            <a:off x="1534326" y="1354697"/>
            <a:ext cx="2126602" cy="0"/>
          </a:xfrm>
          <a:prstGeom prst="straightConnector1">
            <a:avLst/>
          </a:prstGeom>
          <a:noFill/>
          <a:ln w="6345">
            <a:solidFill>
              <a:srgbClr val="44546A"/>
            </a:solidFill>
            <a:prstDash val="solid"/>
            <a:miter/>
            <a:tailEnd type="arrow"/>
          </a:ln>
        </p:spPr>
      </p:cxnSp>
      <p:cxnSp>
        <p:nvCxnSpPr>
          <p:cNvPr id="24" name="Conector recto de flecha 87"/>
          <p:cNvCxnSpPr>
            <a:stCxn id="15" idx="2"/>
            <a:endCxn id="16" idx="0"/>
          </p:cNvCxnSpPr>
          <p:nvPr/>
        </p:nvCxnSpPr>
        <p:spPr>
          <a:xfrm flipH="1">
            <a:off x="4214552" y="1635879"/>
            <a:ext cx="9" cy="488244"/>
          </a:xfrm>
          <a:prstGeom prst="straightConnector1">
            <a:avLst/>
          </a:prstGeom>
          <a:noFill/>
          <a:ln w="6345">
            <a:solidFill>
              <a:srgbClr val="44546A"/>
            </a:solidFill>
            <a:prstDash val="solid"/>
            <a:miter/>
            <a:tailEnd type="arrow"/>
          </a:ln>
        </p:spPr>
      </p:cxnSp>
      <p:sp>
        <p:nvSpPr>
          <p:cNvPr id="25" name="Forma libre 91"/>
          <p:cNvSpPr/>
          <p:nvPr/>
        </p:nvSpPr>
        <p:spPr>
          <a:xfrm>
            <a:off x="3520412" y="3093790"/>
            <a:ext cx="1413680" cy="40076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+- f6 0 f5"/>
              <a:gd name="f12" fmla="*/ f8 f0 1"/>
              <a:gd name="f13" fmla="*/ f11 1 21600"/>
              <a:gd name="f14" fmla="*/ f12 1 f2"/>
              <a:gd name="f15" fmla="*/ 5400 f13 1"/>
              <a:gd name="f16" fmla="*/ 16200 f13 1"/>
              <a:gd name="f17" fmla="*/ 10800 f13 1"/>
              <a:gd name="f18" fmla="*/ 0 f13 1"/>
              <a:gd name="f19" fmla="*/ 21600 f13 1"/>
              <a:gd name="f20" fmla="+- f14 0 f1"/>
              <a:gd name="f21" fmla="*/ f17 1 f13"/>
              <a:gd name="f22" fmla="*/ f18 1 f13"/>
              <a:gd name="f23" fmla="*/ f19 1 f13"/>
              <a:gd name="f24" fmla="*/ f15 1 f13"/>
              <a:gd name="f25" fmla="*/ f16 1 f13"/>
              <a:gd name="f26" fmla="*/ f24 f9 1"/>
              <a:gd name="f27" fmla="*/ f25 f9 1"/>
              <a:gd name="f28" fmla="*/ f25 f10 1"/>
              <a:gd name="f29" fmla="*/ f24 f10 1"/>
              <a:gd name="f30" fmla="*/ f21 f9 1"/>
              <a:gd name="f31" fmla="*/ f22 f10 1"/>
              <a:gd name="f32" fmla="*/ f22 f9 1"/>
              <a:gd name="f33" fmla="*/ f21 f10 1"/>
              <a:gd name="f34" fmla="*/ f23 f10 1"/>
              <a:gd name="f35" fmla="*/ f23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30" y="f31"/>
              </a:cxn>
              <a:cxn ang="f20">
                <a:pos x="f32" y="f33"/>
              </a:cxn>
              <a:cxn ang="f20">
                <a:pos x="f30" y="f34"/>
              </a:cxn>
              <a:cxn ang="f20">
                <a:pos x="f35" y="f33"/>
              </a:cxn>
            </a:cxnLst>
            <a:rect l="f26" t="f29" r="f27" b="f28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¿Cancela monto total?</a:t>
            </a:r>
          </a:p>
        </p:txBody>
      </p:sp>
      <p:cxnSp>
        <p:nvCxnSpPr>
          <p:cNvPr id="26" name="Conector recto de flecha 94"/>
          <p:cNvCxnSpPr>
            <a:stCxn id="16" idx="2"/>
            <a:endCxn id="25" idx="0"/>
          </p:cNvCxnSpPr>
          <p:nvPr/>
        </p:nvCxnSpPr>
        <p:spPr>
          <a:xfrm>
            <a:off x="4214552" y="2524886"/>
            <a:ext cx="12700" cy="568904"/>
          </a:xfrm>
          <a:prstGeom prst="straightConnector1">
            <a:avLst/>
          </a:prstGeom>
          <a:noFill/>
          <a:ln w="6345">
            <a:solidFill>
              <a:srgbClr val="44546A"/>
            </a:solidFill>
            <a:prstDash val="solid"/>
            <a:miter/>
            <a:tailEnd type="arrow"/>
          </a:ln>
        </p:spPr>
      </p:cxnSp>
      <p:cxnSp>
        <p:nvCxnSpPr>
          <p:cNvPr id="27" name="Conector recto de flecha 96"/>
          <p:cNvCxnSpPr>
            <a:stCxn id="25" idx="2"/>
            <a:endCxn id="19" idx="0"/>
          </p:cNvCxnSpPr>
          <p:nvPr/>
        </p:nvCxnSpPr>
        <p:spPr>
          <a:xfrm>
            <a:off x="4227252" y="3494553"/>
            <a:ext cx="1" cy="573283"/>
          </a:xfrm>
          <a:prstGeom prst="straightConnector1">
            <a:avLst/>
          </a:prstGeom>
          <a:noFill/>
          <a:ln w="6345">
            <a:solidFill>
              <a:srgbClr val="44546A"/>
            </a:solidFill>
            <a:prstDash val="solid"/>
            <a:miter/>
            <a:tailEnd type="arrow"/>
          </a:ln>
        </p:spPr>
      </p:cxnSp>
      <p:cxnSp>
        <p:nvCxnSpPr>
          <p:cNvPr id="28" name="Conector recto de flecha 98"/>
          <p:cNvCxnSpPr>
            <a:stCxn id="19" idx="1"/>
            <a:endCxn id="20" idx="3"/>
          </p:cNvCxnSpPr>
          <p:nvPr/>
        </p:nvCxnSpPr>
        <p:spPr>
          <a:xfrm flipV="1">
            <a:off x="4780885" y="4295965"/>
            <a:ext cx="1390656" cy="686"/>
          </a:xfrm>
          <a:prstGeom prst="straightConnector1">
            <a:avLst/>
          </a:prstGeom>
          <a:noFill/>
          <a:ln w="6345">
            <a:solidFill>
              <a:srgbClr val="44546A"/>
            </a:solidFill>
            <a:prstDash val="solid"/>
            <a:miter/>
            <a:tailEnd type="arrow"/>
          </a:ln>
        </p:spPr>
      </p:cxnSp>
      <p:cxnSp>
        <p:nvCxnSpPr>
          <p:cNvPr id="29" name="Conector recto de flecha 100"/>
          <p:cNvCxnSpPr>
            <a:stCxn id="20" idx="2"/>
            <a:endCxn id="21" idx="0"/>
          </p:cNvCxnSpPr>
          <p:nvPr/>
        </p:nvCxnSpPr>
        <p:spPr>
          <a:xfrm>
            <a:off x="6719454" y="4524898"/>
            <a:ext cx="0" cy="508151"/>
          </a:xfrm>
          <a:prstGeom prst="straightConnector1">
            <a:avLst/>
          </a:prstGeom>
          <a:noFill/>
          <a:ln w="6345">
            <a:solidFill>
              <a:srgbClr val="44546A"/>
            </a:solidFill>
            <a:prstDash val="solid"/>
            <a:miter/>
            <a:tailEnd type="arrow"/>
          </a:ln>
        </p:spPr>
      </p:cxnSp>
      <p:cxnSp>
        <p:nvCxnSpPr>
          <p:cNvPr id="30" name="Conector recto de flecha 102"/>
          <p:cNvCxnSpPr>
            <a:endCxn id="22" idx="0"/>
          </p:cNvCxnSpPr>
          <p:nvPr/>
        </p:nvCxnSpPr>
        <p:spPr>
          <a:xfrm>
            <a:off x="6712683" y="5490917"/>
            <a:ext cx="0" cy="649041"/>
          </a:xfrm>
          <a:prstGeom prst="straightConnector1">
            <a:avLst/>
          </a:prstGeom>
          <a:noFill/>
          <a:ln w="6345">
            <a:solidFill>
              <a:srgbClr val="44546A"/>
            </a:solidFill>
            <a:prstDash val="solid"/>
            <a:miter/>
            <a:tailEnd type="arrow"/>
          </a:ln>
        </p:spPr>
      </p:cxnSp>
      <p:cxnSp>
        <p:nvCxnSpPr>
          <p:cNvPr id="31" name="Conector recto de flecha 104"/>
          <p:cNvCxnSpPr/>
          <p:nvPr/>
        </p:nvCxnSpPr>
        <p:spPr>
          <a:xfrm flipV="1">
            <a:off x="4993867" y="2337499"/>
            <a:ext cx="3316200" cy="1399"/>
          </a:xfrm>
          <a:prstGeom prst="straightConnector1">
            <a:avLst/>
          </a:prstGeom>
          <a:noFill/>
          <a:ln w="6345">
            <a:solidFill>
              <a:srgbClr val="44546A"/>
            </a:solidFill>
            <a:prstDash val="solid"/>
            <a:miter/>
            <a:tailEnd type="arrow"/>
          </a:ln>
        </p:spPr>
      </p:cxnSp>
      <p:cxnSp>
        <p:nvCxnSpPr>
          <p:cNvPr id="32" name="Conector recto de flecha 106"/>
          <p:cNvCxnSpPr>
            <a:stCxn id="17" idx="2"/>
            <a:endCxn id="18" idx="0"/>
          </p:cNvCxnSpPr>
          <p:nvPr/>
        </p:nvCxnSpPr>
        <p:spPr>
          <a:xfrm>
            <a:off x="8863700" y="2604293"/>
            <a:ext cx="503" cy="242755"/>
          </a:xfrm>
          <a:prstGeom prst="straightConnector1">
            <a:avLst/>
          </a:prstGeom>
          <a:noFill/>
          <a:ln w="6345">
            <a:solidFill>
              <a:srgbClr val="44546A"/>
            </a:solidFill>
            <a:prstDash val="solid"/>
            <a:miter/>
            <a:tailEnd type="arrow"/>
          </a:ln>
        </p:spPr>
      </p:cxnSp>
      <p:sp>
        <p:nvSpPr>
          <p:cNvPr id="33" name="Forma libre 107"/>
          <p:cNvSpPr/>
          <p:nvPr/>
        </p:nvSpPr>
        <p:spPr>
          <a:xfrm>
            <a:off x="2319201" y="3074304"/>
            <a:ext cx="864510" cy="42931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Genera recibo</a:t>
            </a:r>
          </a:p>
        </p:txBody>
      </p:sp>
      <p:cxnSp>
        <p:nvCxnSpPr>
          <p:cNvPr id="34" name="Conector recto de flecha 115"/>
          <p:cNvCxnSpPr>
            <a:stCxn id="25" idx="3"/>
            <a:endCxn id="33" idx="1"/>
          </p:cNvCxnSpPr>
          <p:nvPr/>
        </p:nvCxnSpPr>
        <p:spPr>
          <a:xfrm flipH="1" flipV="1">
            <a:off x="3183711" y="3288964"/>
            <a:ext cx="336701" cy="5208"/>
          </a:xfrm>
          <a:prstGeom prst="straightConnector1">
            <a:avLst/>
          </a:prstGeom>
          <a:noFill/>
          <a:ln w="6345">
            <a:solidFill>
              <a:srgbClr val="44546A"/>
            </a:solidFill>
            <a:prstDash val="solid"/>
            <a:miter/>
            <a:tailEnd type="arrow"/>
          </a:ln>
        </p:spPr>
      </p:cxnSp>
      <p:cxnSp>
        <p:nvCxnSpPr>
          <p:cNvPr id="35" name="Conector angular 117"/>
          <p:cNvCxnSpPr>
            <a:stCxn id="33" idx="3"/>
            <a:endCxn id="14" idx="2"/>
          </p:cNvCxnSpPr>
          <p:nvPr/>
        </p:nvCxnSpPr>
        <p:spPr>
          <a:xfrm rot="10800000">
            <a:off x="1039687" y="1536904"/>
            <a:ext cx="1279515" cy="1752060"/>
          </a:xfrm>
          <a:prstGeom prst="bentConnector2">
            <a:avLst/>
          </a:prstGeom>
          <a:noFill/>
          <a:ln w="6345">
            <a:solidFill>
              <a:srgbClr val="44546A"/>
            </a:solidFill>
            <a:prstDash val="solid"/>
            <a:miter/>
            <a:tailEnd type="arrow"/>
          </a:ln>
        </p:spPr>
      </p:cxnSp>
      <p:sp>
        <p:nvSpPr>
          <p:cNvPr id="36" name="CuadroTexto 125"/>
          <p:cNvSpPr txBox="1"/>
          <p:nvPr/>
        </p:nvSpPr>
        <p:spPr>
          <a:xfrm>
            <a:off x="4227243" y="3648446"/>
            <a:ext cx="268915" cy="4936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141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SI</a:t>
            </a:r>
          </a:p>
        </p:txBody>
      </p:sp>
      <p:sp>
        <p:nvSpPr>
          <p:cNvPr id="37" name="CuadroTexto 126"/>
          <p:cNvSpPr txBox="1"/>
          <p:nvPr/>
        </p:nvSpPr>
        <p:spPr>
          <a:xfrm>
            <a:off x="3211994" y="3099898"/>
            <a:ext cx="396355" cy="1790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NO</a:t>
            </a:r>
          </a:p>
        </p:txBody>
      </p:sp>
      <p:sp>
        <p:nvSpPr>
          <p:cNvPr id="38" name="CuadroTexto 127"/>
          <p:cNvSpPr txBox="1"/>
          <p:nvPr/>
        </p:nvSpPr>
        <p:spPr>
          <a:xfrm>
            <a:off x="4272095" y="2625827"/>
            <a:ext cx="268915" cy="4936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141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SI</a:t>
            </a:r>
          </a:p>
        </p:txBody>
      </p:sp>
      <p:sp>
        <p:nvSpPr>
          <p:cNvPr id="39" name="CuadroTexto 128"/>
          <p:cNvSpPr txBox="1"/>
          <p:nvPr/>
        </p:nvSpPr>
        <p:spPr>
          <a:xfrm>
            <a:off x="5562880" y="2129052"/>
            <a:ext cx="396355" cy="1790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NO</a:t>
            </a:r>
          </a:p>
        </p:txBody>
      </p:sp>
      <p:sp>
        <p:nvSpPr>
          <p:cNvPr id="4" name="Forma libre 34"/>
          <p:cNvSpPr/>
          <p:nvPr/>
        </p:nvSpPr>
        <p:spPr>
          <a:xfrm>
            <a:off x="7812505" y="-330"/>
            <a:ext cx="2088718" cy="3599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9999FF"/>
          </a:solidFill>
          <a:ln w="21598">
            <a:solidFill>
              <a:srgbClr val="80808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900" b="1" i="0" u="none" strike="noStrike" kern="1200" cap="none" spc="0" baseline="0">
                <a:solidFill>
                  <a:srgbClr val="333333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Vendedor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estro de títulos (predeterminado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estro de títulos/textos (predeterminado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229</Words>
  <Application>Microsoft Office PowerPoint</Application>
  <PresentationFormat>Panorámica</PresentationFormat>
  <Paragraphs>63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MS Gothic</vt:lpstr>
      <vt:lpstr>Arial</vt:lpstr>
      <vt:lpstr>Calibri</vt:lpstr>
      <vt:lpstr>Lucida Sans Unicode</vt:lpstr>
      <vt:lpstr>Tahoma</vt:lpstr>
      <vt:lpstr>Maestro de títulos (predeterminado)</vt:lpstr>
      <vt:lpstr>Maestro de títulos/textos (predeterminado)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43</cp:revision>
  <dcterms:created xsi:type="dcterms:W3CDTF">2013-09-02T14:19:27Z</dcterms:created>
  <dcterms:modified xsi:type="dcterms:W3CDTF">2014-08-12T21:29:28Z</dcterms:modified>
</cp:coreProperties>
</file>