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0080625" cy="7559675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210C11-784D-4DB6-8D3F-F87C975F948F}" type="slidenum">
              <a:t>‹Nº›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80314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5218947E-EF6C-41C6-A33A-16B5DDA418B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331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AR" sz="1200" b="0" i="0" u="none" strike="noStrike" kern="1200" cap="none" spc="0" baseline="0">
        <a:solidFill>
          <a:srgbClr val="000000"/>
        </a:solidFill>
        <a:uFillTx/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0E3E083-E9B8-4726-A5B6-19B2A4C6FDE4}" type="slidenum">
              <a:t>1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Marcador de notas 1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4" name="Marcador de imagen de diapositiva 2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69955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6F5FFD-6488-4945-8236-00C8EFFD59CE}" type="slidenum">
              <a:t>2</a:t>
            </a:fld>
            <a:endParaRPr lang="es-AR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Marcador de notas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001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6AFC1E-607C-458C-9213-CBDB2CA6102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334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693736" y="2012951"/>
            <a:ext cx="8693145" cy="4795835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8C2F9-EAC2-4F78-AD35-983C5D99F92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247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213601" y="2012951"/>
            <a:ext cx="2173291" cy="4795835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693736" y="2012951"/>
            <a:ext cx="6367460" cy="4795835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793ED7-C0AD-4A92-B452-90C37D95D06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3443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B49D6-49BD-495C-9690-F13C6467FF0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47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11FE66-9B70-4F94-9141-80AC918F97E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879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EAB11-18E0-4DE3-B275-9E00301E924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93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5E6793-0ABD-4C9D-8EAA-42D5C8C7C4C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452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1F9F6-E096-456F-B736-3590DCA89F09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1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04C6F4-48F1-43C4-886D-181514713FB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763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562B9C-9B94-4D1A-964D-0025C8FECD79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45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24F382-DE31-4358-99DC-517CA254D95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22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693736" y="2012951"/>
            <a:ext cx="8693145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2478AE-549D-415A-A302-C94C4062A2B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53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s-AR"/>
            </a:lvl1pPr>
          </a:lstStyle>
          <a:p>
            <a:pPr lvl="0"/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7A4CC0-0FA3-4EF8-93C2-22F7A38E9A1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567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9E783D-F8E7-49E4-B934-59E82A76F97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61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150400-6AAA-4065-824D-8F50010CA274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27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A5254A-77EB-45D5-B0E7-610757752AF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38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sz="half" idx="1"/>
          </p:nvPr>
        </p:nvSpPr>
        <p:spPr>
          <a:xfrm>
            <a:off x="693736" y="2012951"/>
            <a:ext cx="4270376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2"/>
          </p:nvPr>
        </p:nvSpPr>
        <p:spPr>
          <a:xfrm>
            <a:off x="5116516" y="2012951"/>
            <a:ext cx="4270376" cy="47958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33F56F-4B18-446C-AA66-8DFBB30E095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87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>
              <a:defRPr lang="es-ES"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sz="half" idx="2"/>
          </p:nvPr>
        </p:nvSpPr>
        <p:spPr>
          <a:xfrm>
            <a:off x="693736" y="2760665"/>
            <a:ext cx="4265611" cy="4062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 txBox="1">
            <a:spLocks noGrp="1"/>
          </p:cNvSpPr>
          <p:nvPr>
            <p:ph type="body" sz="quarter" idx="3"/>
          </p:nvPr>
        </p:nvSpPr>
        <p:spPr>
          <a:xfrm>
            <a:off x="5103815" y="1852610"/>
            <a:ext cx="4284658" cy="9080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>
              <a:defRPr lang="es-ES"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sz="quarter" idx="4"/>
          </p:nvPr>
        </p:nvSpPr>
        <p:spPr>
          <a:xfrm>
            <a:off x="5103815" y="2760665"/>
            <a:ext cx="4284658" cy="4062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CC9C51-9DF4-471E-8FA3-78AB3A43FFB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583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23C3E-EF57-430E-B96B-796DB74275D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35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87C99B-BE42-4CE8-87AE-4BA305F10E1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58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>
              <a:defRPr lang="es-ES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s-ES" sz="2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s-ES" sz="24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sz="half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7D5CEB-1B49-40F5-B7BC-92BB0602ECD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65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sz="half" idx="2"/>
          </p:nvPr>
        </p:nvSpPr>
        <p:spPr>
          <a:xfrm>
            <a:off x="693736" y="2268534"/>
            <a:ext cx="3251204" cy="42005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>
              <a:defRPr lang="es-ES"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AR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47DF41-941F-402D-87DF-4A9F8BB486CD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65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747000" y="2022122"/>
            <a:ext cx="8585283" cy="16178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3" name="Marcador de subtítulo 2"/>
          <p:cNvSpPr txBox="1">
            <a:spLocks noGrp="1"/>
          </p:cNvSpPr>
          <p:nvPr>
            <p:ph type="subTitle" sz="quarter" idx="4294967295"/>
          </p:nvPr>
        </p:nvSpPr>
        <p:spPr>
          <a:xfrm>
            <a:off x="1505879" y="3960001"/>
            <a:ext cx="7067159" cy="19249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40D75AD-A8E1-45B7-A97F-A6EC7C827912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</p:titleStyle>
    <p:body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s-AR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AR" sz="14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2047B64-0C94-4C5A-9B71-DDF338C74286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AR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s-E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MS Gothic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  <a:ea typeface=""/>
          <a:cs typeface="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9"/>
          <p:cNvSpPr/>
          <p:nvPr/>
        </p:nvSpPr>
        <p:spPr>
          <a:xfrm>
            <a:off x="144703" y="663570"/>
            <a:ext cx="930740" cy="56027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 demuestra intención de compra</a:t>
            </a:r>
          </a:p>
        </p:txBody>
      </p:sp>
      <p:sp>
        <p:nvSpPr>
          <p:cNvPr id="3" name="Forma libre 10"/>
          <p:cNvSpPr/>
          <p:nvPr/>
        </p:nvSpPr>
        <p:spPr>
          <a:xfrm>
            <a:off x="1574989" y="763706"/>
            <a:ext cx="1007997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Verifica disponibilidad de la unidad en el Stock</a:t>
            </a:r>
          </a:p>
        </p:txBody>
      </p:sp>
      <p:sp>
        <p:nvSpPr>
          <p:cNvPr id="4" name="Forma libre 15"/>
          <p:cNvSpPr/>
          <p:nvPr/>
        </p:nvSpPr>
        <p:spPr>
          <a:xfrm>
            <a:off x="1456419" y="1531555"/>
            <a:ext cx="1259997" cy="384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¿Unidad disponible?</a:t>
            </a:r>
          </a:p>
        </p:txBody>
      </p:sp>
      <p:sp>
        <p:nvSpPr>
          <p:cNvPr id="5" name="Rectángulo 19"/>
          <p:cNvSpPr/>
          <p:nvPr/>
        </p:nvSpPr>
        <p:spPr>
          <a:xfrm>
            <a:off x="0" y="15051"/>
            <a:ext cx="1284759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6" name="Rectángulo 20"/>
          <p:cNvSpPr/>
          <p:nvPr/>
        </p:nvSpPr>
        <p:spPr>
          <a:xfrm>
            <a:off x="1292476" y="15051"/>
            <a:ext cx="4385078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ángulo 21"/>
          <p:cNvSpPr/>
          <p:nvPr/>
        </p:nvSpPr>
        <p:spPr>
          <a:xfrm>
            <a:off x="4199583" y="0"/>
            <a:ext cx="4710385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8" name="Rectángulo 22"/>
          <p:cNvSpPr/>
          <p:nvPr/>
        </p:nvSpPr>
        <p:spPr>
          <a:xfrm>
            <a:off x="5671822" y="0"/>
            <a:ext cx="1622328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9" name="Forma libre 23"/>
          <p:cNvSpPr/>
          <p:nvPr/>
        </p:nvSpPr>
        <p:spPr>
          <a:xfrm>
            <a:off x="7397" y="0"/>
            <a:ext cx="1277681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</a:t>
            </a:r>
          </a:p>
        </p:txBody>
      </p:sp>
      <p:sp>
        <p:nvSpPr>
          <p:cNvPr id="10" name="Forma libre 24"/>
          <p:cNvSpPr/>
          <p:nvPr/>
        </p:nvSpPr>
        <p:spPr>
          <a:xfrm>
            <a:off x="1284759" y="0"/>
            <a:ext cx="2922221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Vendedor</a:t>
            </a:r>
          </a:p>
        </p:txBody>
      </p:sp>
      <p:sp>
        <p:nvSpPr>
          <p:cNvPr id="11" name="Forma libre 25"/>
          <p:cNvSpPr/>
          <p:nvPr/>
        </p:nvSpPr>
        <p:spPr>
          <a:xfrm>
            <a:off x="4199583" y="0"/>
            <a:ext cx="1482644" cy="3577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Gerente Comercial</a:t>
            </a:r>
          </a:p>
        </p:txBody>
      </p:sp>
      <p:sp>
        <p:nvSpPr>
          <p:cNvPr id="12" name="Forma libre 27"/>
          <p:cNvSpPr/>
          <p:nvPr/>
        </p:nvSpPr>
        <p:spPr>
          <a:xfrm>
            <a:off x="5677564" y="-2203"/>
            <a:ext cx="1616586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Gerente de Administración</a:t>
            </a:r>
          </a:p>
        </p:txBody>
      </p:sp>
      <p:sp>
        <p:nvSpPr>
          <p:cNvPr id="13" name="Rectángulo 64"/>
          <p:cNvSpPr/>
          <p:nvPr/>
        </p:nvSpPr>
        <p:spPr>
          <a:xfrm>
            <a:off x="0" y="7380003"/>
            <a:ext cx="1292156" cy="195078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14" name="Rectángulo 65"/>
          <p:cNvSpPr/>
          <p:nvPr/>
        </p:nvSpPr>
        <p:spPr>
          <a:xfrm>
            <a:off x="1302873" y="7380003"/>
            <a:ext cx="2888342" cy="195105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15" name="Rectángulo 66"/>
          <p:cNvSpPr/>
          <p:nvPr/>
        </p:nvSpPr>
        <p:spPr>
          <a:xfrm>
            <a:off x="5656057" y="7384730"/>
            <a:ext cx="1650949" cy="186025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16" name="Rectángulo 67"/>
          <p:cNvSpPr/>
          <p:nvPr/>
        </p:nvSpPr>
        <p:spPr>
          <a:xfrm>
            <a:off x="7268583" y="7375285"/>
            <a:ext cx="1652887" cy="195151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17" name="Proceso predefinido 71"/>
          <p:cNvSpPr/>
          <p:nvPr/>
        </p:nvSpPr>
        <p:spPr>
          <a:xfrm>
            <a:off x="2985863" y="1500027"/>
            <a:ext cx="1079997" cy="45872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0000"/>
              <a:gd name="f7" fmla="val 458726"/>
              <a:gd name="f8" fmla="val 135000"/>
              <a:gd name="f9" fmla="val 945000"/>
              <a:gd name="f10" fmla="+- 0 0 -360"/>
              <a:gd name="f11" fmla="+- 0 0 -270"/>
              <a:gd name="f12" fmla="+- 0 0 -180"/>
              <a:gd name="f13" fmla="+- 0 0 -90"/>
              <a:gd name="f14" fmla="*/ f3 1 1080000"/>
              <a:gd name="f15" fmla="*/ f4 1 458726"/>
              <a:gd name="f16" fmla="+- f7 0 f5"/>
              <a:gd name="f17" fmla="+- f6 0 f5"/>
              <a:gd name="f18" fmla="*/ f10 f0 1"/>
              <a:gd name="f19" fmla="*/ f11 f0 1"/>
              <a:gd name="f20" fmla="*/ f12 f0 1"/>
              <a:gd name="f21" fmla="*/ f13 f0 1"/>
              <a:gd name="f22" fmla="*/ f17 1 1080000"/>
              <a:gd name="f23" fmla="*/ f16 1 458726"/>
              <a:gd name="f24" fmla="*/ f18 1 f2"/>
              <a:gd name="f25" fmla="*/ f19 1 f2"/>
              <a:gd name="f26" fmla="*/ f20 1 f2"/>
              <a:gd name="f27" fmla="*/ f21 1 f2"/>
              <a:gd name="f28" fmla="*/ 540000 1 f22"/>
              <a:gd name="f29" fmla="*/ 0 1 f23"/>
              <a:gd name="f30" fmla="*/ 0 1 f22"/>
              <a:gd name="f31" fmla="*/ 229363 1 f23"/>
              <a:gd name="f32" fmla="*/ 458726 1 f23"/>
              <a:gd name="f33" fmla="*/ 1080000 1 f22"/>
              <a:gd name="f34" fmla="*/ 135000 1 f22"/>
              <a:gd name="f35" fmla="*/ 945000 1 f22"/>
              <a:gd name="f36" fmla="+- f24 0 f1"/>
              <a:gd name="f37" fmla="+- f25 0 f1"/>
              <a:gd name="f38" fmla="+- f26 0 f1"/>
              <a:gd name="f39" fmla="+- f27 0 f1"/>
              <a:gd name="f40" fmla="*/ f34 f14 1"/>
              <a:gd name="f41" fmla="*/ f35 f14 1"/>
              <a:gd name="f42" fmla="*/ f32 f15 1"/>
              <a:gd name="f43" fmla="*/ f29 f15 1"/>
              <a:gd name="f44" fmla="*/ f28 f14 1"/>
              <a:gd name="f45" fmla="*/ f30 f14 1"/>
              <a:gd name="f46" fmla="*/ f31 f15 1"/>
              <a:gd name="f47" fmla="*/ f33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6">
                <a:pos x="f44" y="f43"/>
              </a:cxn>
              <a:cxn ang="f37">
                <a:pos x="f45" y="f46"/>
              </a:cxn>
              <a:cxn ang="f38">
                <a:pos x="f44" y="f42"/>
              </a:cxn>
              <a:cxn ang="f39">
                <a:pos x="f47" y="f46"/>
              </a:cxn>
            </a:cxnLst>
            <a:rect l="f40" t="f43" r="f41" b="f42"/>
            <a:pathLst>
              <a:path w="1080000" h="458726" stroke="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  <a:path w="1080000" h="458726" fill="none">
                <a:moveTo>
                  <a:pt x="f8" y="f5"/>
                </a:moveTo>
                <a:lnTo>
                  <a:pt x="f8" y="f7"/>
                </a:lnTo>
                <a:moveTo>
                  <a:pt x="f9" y="f5"/>
                </a:moveTo>
                <a:lnTo>
                  <a:pt x="f9" y="f7"/>
                </a:lnTo>
              </a:path>
              <a:path w="1080000" h="458726" fill="none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Proceso: Venta de unidad con pedido a fabrica</a:t>
            </a:r>
          </a:p>
        </p:txBody>
      </p:sp>
      <p:sp>
        <p:nvSpPr>
          <p:cNvPr id="18" name="Forma libre 72"/>
          <p:cNvSpPr/>
          <p:nvPr/>
        </p:nvSpPr>
        <p:spPr>
          <a:xfrm>
            <a:off x="1574989" y="2396194"/>
            <a:ext cx="1007997" cy="44920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Presenta propuesta de la operación con financiación propia</a:t>
            </a:r>
          </a:p>
        </p:txBody>
      </p:sp>
      <p:sp>
        <p:nvSpPr>
          <p:cNvPr id="19" name="Forma libre 73"/>
          <p:cNvSpPr/>
          <p:nvPr/>
        </p:nvSpPr>
        <p:spPr>
          <a:xfrm>
            <a:off x="7773460" y="2441347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Confecciona protocolo de la operación</a:t>
            </a:r>
          </a:p>
        </p:txBody>
      </p:sp>
      <p:sp>
        <p:nvSpPr>
          <p:cNvPr id="20" name="Forma libre 74"/>
          <p:cNvSpPr/>
          <p:nvPr/>
        </p:nvSpPr>
        <p:spPr>
          <a:xfrm>
            <a:off x="4535387" y="2441347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Recibe propuesta y </a:t>
            </a:r>
            <a:r>
              <a:rPr lang="es-AR" sz="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solicita </a:t>
            </a: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protocolo y financiación</a:t>
            </a:r>
          </a:p>
        </p:txBody>
      </p:sp>
      <p:sp>
        <p:nvSpPr>
          <p:cNvPr id="21" name="Forma libre 75"/>
          <p:cNvSpPr/>
          <p:nvPr/>
        </p:nvSpPr>
        <p:spPr>
          <a:xfrm>
            <a:off x="7308415" y="0"/>
            <a:ext cx="1607295" cy="35779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Administración de Ventas</a:t>
            </a:r>
          </a:p>
        </p:txBody>
      </p:sp>
      <p:sp>
        <p:nvSpPr>
          <p:cNvPr id="22" name="Forma libre 76"/>
          <p:cNvSpPr/>
          <p:nvPr/>
        </p:nvSpPr>
        <p:spPr>
          <a:xfrm>
            <a:off x="5918847" y="3321823"/>
            <a:ext cx="1259997" cy="384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¿Aprueba protocolo y </a:t>
            </a:r>
            <a:r>
              <a:rPr lang="es-AR" sz="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fi</a:t>
            </a: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ncion.?</a:t>
            </a:r>
          </a:p>
        </p:txBody>
      </p:sp>
      <p:sp>
        <p:nvSpPr>
          <p:cNvPr id="23" name="Forma libre 77"/>
          <p:cNvSpPr/>
          <p:nvPr/>
        </p:nvSpPr>
        <p:spPr>
          <a:xfrm>
            <a:off x="4344963" y="3962451"/>
            <a:ext cx="1259997" cy="38484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¿Aprueba protocolo y Finción?</a:t>
            </a:r>
          </a:p>
        </p:txBody>
      </p:sp>
      <p:sp>
        <p:nvSpPr>
          <p:cNvPr id="24" name="Forma libre 78"/>
          <p:cNvSpPr/>
          <p:nvPr/>
        </p:nvSpPr>
        <p:spPr>
          <a:xfrm>
            <a:off x="2367335" y="3934462"/>
            <a:ext cx="1023954" cy="44082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Confecciona Boleto de venta,  Anexos y financiación propia</a:t>
            </a:r>
          </a:p>
        </p:txBody>
      </p:sp>
      <p:sp>
        <p:nvSpPr>
          <p:cNvPr id="25" name="Forma libre 79"/>
          <p:cNvSpPr/>
          <p:nvPr/>
        </p:nvSpPr>
        <p:spPr>
          <a:xfrm>
            <a:off x="189445" y="3982879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Aprueba y firma la documentación de la operación</a:t>
            </a:r>
          </a:p>
        </p:txBody>
      </p:sp>
      <p:sp>
        <p:nvSpPr>
          <p:cNvPr id="26" name="Forma libre 80"/>
          <p:cNvSpPr/>
          <p:nvPr/>
        </p:nvSpPr>
        <p:spPr>
          <a:xfrm>
            <a:off x="7751981" y="4435800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Reserva Unidad</a:t>
            </a:r>
          </a:p>
        </p:txBody>
      </p:sp>
      <p:sp>
        <p:nvSpPr>
          <p:cNvPr id="27" name="Forma libre 81"/>
          <p:cNvSpPr/>
          <p:nvPr/>
        </p:nvSpPr>
        <p:spPr>
          <a:xfrm>
            <a:off x="7756215" y="5704758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Solicita presupuesto de gestoría</a:t>
            </a:r>
          </a:p>
        </p:txBody>
      </p:sp>
      <p:sp>
        <p:nvSpPr>
          <p:cNvPr id="28" name="Forma libre 82"/>
          <p:cNvSpPr/>
          <p:nvPr/>
        </p:nvSpPr>
        <p:spPr>
          <a:xfrm>
            <a:off x="7759698" y="5072908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Asigna Unidad</a:t>
            </a:r>
          </a:p>
        </p:txBody>
      </p:sp>
      <p:cxnSp>
        <p:nvCxnSpPr>
          <p:cNvPr id="29" name="Conector recto de flecha 84"/>
          <p:cNvCxnSpPr>
            <a:stCxn id="2" idx="1"/>
            <a:endCxn id="3" idx="3"/>
          </p:cNvCxnSpPr>
          <p:nvPr/>
        </p:nvCxnSpPr>
        <p:spPr>
          <a:xfrm>
            <a:off x="1075443" y="943706"/>
            <a:ext cx="499546" cy="0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0" name="Conector recto de flecha 88"/>
          <p:cNvCxnSpPr>
            <a:stCxn id="3" idx="2"/>
            <a:endCxn id="4" idx="0"/>
          </p:cNvCxnSpPr>
          <p:nvPr/>
        </p:nvCxnSpPr>
        <p:spPr>
          <a:xfrm>
            <a:off x="2078988" y="1123705"/>
            <a:ext cx="7430" cy="407850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1" name="Conector recto de flecha 90"/>
          <p:cNvCxnSpPr>
            <a:stCxn id="4" idx="1"/>
            <a:endCxn id="17" idx="3"/>
          </p:cNvCxnSpPr>
          <p:nvPr/>
        </p:nvCxnSpPr>
        <p:spPr>
          <a:xfrm>
            <a:off x="2716416" y="1723977"/>
            <a:ext cx="269447" cy="5414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2" name="Conector recto de flecha 92"/>
          <p:cNvCxnSpPr>
            <a:stCxn id="4" idx="2"/>
            <a:endCxn id="18" idx="0"/>
          </p:cNvCxnSpPr>
          <p:nvPr/>
        </p:nvCxnSpPr>
        <p:spPr>
          <a:xfrm flipH="1">
            <a:off x="2078988" y="1916398"/>
            <a:ext cx="7430" cy="479796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3" name="Conector recto de flecha 94"/>
          <p:cNvCxnSpPr>
            <a:stCxn id="18" idx="1"/>
            <a:endCxn id="20" idx="3"/>
          </p:cNvCxnSpPr>
          <p:nvPr/>
        </p:nvCxnSpPr>
        <p:spPr>
          <a:xfrm>
            <a:off x="2582986" y="2620798"/>
            <a:ext cx="1952401" cy="2757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4" name="Conector recto de flecha 96"/>
          <p:cNvCxnSpPr>
            <a:stCxn id="20" idx="1"/>
            <a:endCxn id="19" idx="3"/>
          </p:cNvCxnSpPr>
          <p:nvPr/>
        </p:nvCxnSpPr>
        <p:spPr>
          <a:xfrm>
            <a:off x="5524667" y="2623555"/>
            <a:ext cx="2248793" cy="0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5" name="Conector angular 102"/>
          <p:cNvCxnSpPr>
            <a:stCxn id="22" idx="3"/>
            <a:endCxn id="20" idx="2"/>
          </p:cNvCxnSpPr>
          <p:nvPr/>
        </p:nvCxnSpPr>
        <p:spPr>
          <a:xfrm rot="10800000">
            <a:off x="5030027" y="2805763"/>
            <a:ext cx="888820" cy="708483"/>
          </a:xfrm>
          <a:prstGeom prst="bentConnector2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6" name="Conector angular 104"/>
          <p:cNvCxnSpPr>
            <a:stCxn id="22" idx="2"/>
            <a:endCxn id="23" idx="1"/>
          </p:cNvCxnSpPr>
          <p:nvPr/>
        </p:nvCxnSpPr>
        <p:spPr>
          <a:xfrm rot="5400000">
            <a:off x="5852800" y="3458826"/>
            <a:ext cx="448207" cy="943886"/>
          </a:xfrm>
          <a:prstGeom prst="bentConnector2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7" name="Conector recto de flecha 106"/>
          <p:cNvCxnSpPr>
            <a:stCxn id="23" idx="3"/>
            <a:endCxn id="24" idx="1"/>
          </p:cNvCxnSpPr>
          <p:nvPr/>
        </p:nvCxnSpPr>
        <p:spPr>
          <a:xfrm flipH="1">
            <a:off x="3391289" y="4154873"/>
            <a:ext cx="953674" cy="1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38" name="CuadroTexto 110"/>
          <p:cNvSpPr txBox="1"/>
          <p:nvPr/>
        </p:nvSpPr>
        <p:spPr>
          <a:xfrm>
            <a:off x="1747253" y="1994416"/>
            <a:ext cx="268915" cy="493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39" name="CuadroTexto 111"/>
          <p:cNvSpPr txBox="1"/>
          <p:nvPr/>
        </p:nvSpPr>
        <p:spPr>
          <a:xfrm>
            <a:off x="2594171" y="1450704"/>
            <a:ext cx="396355" cy="179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sp>
        <p:nvSpPr>
          <p:cNvPr id="40" name="CuadroTexto 112"/>
          <p:cNvSpPr txBox="1"/>
          <p:nvPr/>
        </p:nvSpPr>
        <p:spPr>
          <a:xfrm>
            <a:off x="6114483" y="3966950"/>
            <a:ext cx="268915" cy="5270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41" name="CuadroTexto 113"/>
          <p:cNvSpPr txBox="1"/>
          <p:nvPr/>
        </p:nvSpPr>
        <p:spPr>
          <a:xfrm>
            <a:off x="5863114" y="3288264"/>
            <a:ext cx="396355" cy="19116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cxnSp>
        <p:nvCxnSpPr>
          <p:cNvPr id="42" name="Conector angular 115"/>
          <p:cNvCxnSpPr>
            <a:stCxn id="23" idx="2"/>
            <a:endCxn id="26" idx="3"/>
          </p:cNvCxnSpPr>
          <p:nvPr/>
        </p:nvCxnSpPr>
        <p:spPr>
          <a:xfrm rot="16200000" flipH="1">
            <a:off x="6228114" y="3094141"/>
            <a:ext cx="270714" cy="2777019"/>
          </a:xfrm>
          <a:prstGeom prst="bentConnector2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43" name="Conector recto de flecha 117"/>
          <p:cNvCxnSpPr>
            <a:stCxn id="26" idx="2"/>
            <a:endCxn id="28" idx="0"/>
          </p:cNvCxnSpPr>
          <p:nvPr/>
        </p:nvCxnSpPr>
        <p:spPr>
          <a:xfrm>
            <a:off x="8246621" y="4800215"/>
            <a:ext cx="7717" cy="272693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44" name="Conector recto de flecha 119"/>
          <p:cNvCxnSpPr>
            <a:stCxn id="28" idx="2"/>
            <a:endCxn id="27" idx="0"/>
          </p:cNvCxnSpPr>
          <p:nvPr/>
        </p:nvCxnSpPr>
        <p:spPr>
          <a:xfrm flipH="1">
            <a:off x="8250855" y="5437323"/>
            <a:ext cx="3483" cy="267435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45" name="Forma libre 120"/>
          <p:cNvSpPr/>
          <p:nvPr/>
        </p:nvSpPr>
        <p:spPr>
          <a:xfrm>
            <a:off x="189445" y="6425031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pago</a:t>
            </a:r>
          </a:p>
        </p:txBody>
      </p:sp>
      <p:cxnSp>
        <p:nvCxnSpPr>
          <p:cNvPr id="46" name="Conector recto de flecha 125"/>
          <p:cNvCxnSpPr>
            <a:stCxn id="24" idx="3"/>
            <a:endCxn id="25" idx="1"/>
          </p:cNvCxnSpPr>
          <p:nvPr/>
        </p:nvCxnSpPr>
        <p:spPr>
          <a:xfrm flipH="1">
            <a:off x="1178725" y="4154874"/>
            <a:ext cx="1188610" cy="10213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47" name="Conector recto de flecha 127"/>
          <p:cNvCxnSpPr>
            <a:stCxn id="25" idx="2"/>
            <a:endCxn id="45" idx="0"/>
          </p:cNvCxnSpPr>
          <p:nvPr/>
        </p:nvCxnSpPr>
        <p:spPr>
          <a:xfrm>
            <a:off x="684085" y="4347294"/>
            <a:ext cx="0" cy="2077737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48" name="Rectángulo 128"/>
          <p:cNvSpPr/>
          <p:nvPr/>
        </p:nvSpPr>
        <p:spPr>
          <a:xfrm>
            <a:off x="8892430" y="7375285"/>
            <a:ext cx="1175250" cy="195151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49" name="Forma libre 75"/>
          <p:cNvSpPr/>
          <p:nvPr/>
        </p:nvSpPr>
        <p:spPr>
          <a:xfrm>
            <a:off x="8892430" y="-2203"/>
            <a:ext cx="1188198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Caja</a:t>
            </a:r>
          </a:p>
        </p:txBody>
      </p:sp>
      <p:sp>
        <p:nvSpPr>
          <p:cNvPr id="50" name="Rectángulo 21"/>
          <p:cNvSpPr/>
          <p:nvPr/>
        </p:nvSpPr>
        <p:spPr>
          <a:xfrm>
            <a:off x="8906685" y="13743"/>
            <a:ext cx="1185857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1" name="Forma libre 73"/>
          <p:cNvSpPr/>
          <p:nvPr/>
        </p:nvSpPr>
        <p:spPr>
          <a:xfrm>
            <a:off x="9043690" y="1734187"/>
            <a:ext cx="989280" cy="36441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Prepara financiación</a:t>
            </a:r>
          </a:p>
        </p:txBody>
      </p:sp>
      <p:cxnSp>
        <p:nvCxnSpPr>
          <p:cNvPr id="52" name="Conector angular 65"/>
          <p:cNvCxnSpPr>
            <a:stCxn id="20" idx="0"/>
            <a:endCxn id="51" idx="3"/>
          </p:cNvCxnSpPr>
          <p:nvPr/>
        </p:nvCxnSpPr>
        <p:spPr>
          <a:xfrm rot="5400000" flipH="1" flipV="1">
            <a:off x="6774382" y="172040"/>
            <a:ext cx="524952" cy="4013663"/>
          </a:xfrm>
          <a:prstGeom prst="bentConnector2">
            <a:avLst/>
          </a:prstGeom>
          <a:noFill/>
          <a:ln w="6345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3" name="Conector angular 67"/>
          <p:cNvCxnSpPr>
            <a:stCxn id="51" idx="2"/>
            <a:endCxn id="22" idx="1"/>
          </p:cNvCxnSpPr>
          <p:nvPr/>
        </p:nvCxnSpPr>
        <p:spPr>
          <a:xfrm rot="5400000">
            <a:off x="7650766" y="1626680"/>
            <a:ext cx="1415643" cy="2359486"/>
          </a:xfrm>
          <a:prstGeom prst="bentConnector2">
            <a:avLst/>
          </a:prstGeom>
          <a:noFill/>
          <a:ln w="6345">
            <a:solidFill>
              <a:srgbClr val="5B9BD5"/>
            </a:solidFill>
            <a:prstDash val="solid"/>
            <a:miter/>
            <a:tailEnd type="arrow"/>
          </a:ln>
        </p:spPr>
      </p:cxnSp>
      <p:cxnSp>
        <p:nvCxnSpPr>
          <p:cNvPr id="54" name="Conector recto de flecha 69"/>
          <p:cNvCxnSpPr>
            <a:stCxn id="19" idx="2"/>
          </p:cNvCxnSpPr>
          <p:nvPr/>
        </p:nvCxnSpPr>
        <p:spPr>
          <a:xfrm>
            <a:off x="8268105" y="2805763"/>
            <a:ext cx="0" cy="697614"/>
          </a:xfrm>
          <a:prstGeom prst="straightConnector1">
            <a:avLst/>
          </a:prstGeom>
          <a:noFill/>
          <a:ln w="6345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55" name="Rectángulo 66"/>
          <p:cNvSpPr/>
          <p:nvPr/>
        </p:nvSpPr>
        <p:spPr>
          <a:xfrm>
            <a:off x="4174300" y="7375285"/>
            <a:ext cx="1481757" cy="198470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cxnSp>
        <p:nvCxnSpPr>
          <p:cNvPr id="56" name="59 Conector angular"/>
          <p:cNvCxnSpPr>
            <a:stCxn id="24" idx="2"/>
            <a:endCxn id="28" idx="3"/>
          </p:cNvCxnSpPr>
          <p:nvPr/>
        </p:nvCxnSpPr>
        <p:spPr>
          <a:xfrm rot="16200000" flipH="1">
            <a:off x="4879590" y="2375007"/>
            <a:ext cx="879831" cy="4880386"/>
          </a:xfrm>
          <a:prstGeom prst="bentConnector2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cxnSp>
        <p:nvCxnSpPr>
          <p:cNvPr id="59" name="Conector angular 58"/>
          <p:cNvCxnSpPr>
            <a:stCxn id="27" idx="3"/>
            <a:endCxn id="24" idx="2"/>
          </p:cNvCxnSpPr>
          <p:nvPr/>
        </p:nvCxnSpPr>
        <p:spPr>
          <a:xfrm rot="10800000">
            <a:off x="2879313" y="4375286"/>
            <a:ext cx="4876903" cy="1511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7"/>
          <p:cNvSpPr/>
          <p:nvPr/>
        </p:nvSpPr>
        <p:spPr>
          <a:xfrm>
            <a:off x="6706410" y="-329"/>
            <a:ext cx="2461930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Administración de Ventas/ Facturación</a:t>
            </a:r>
          </a:p>
        </p:txBody>
      </p:sp>
      <p:sp>
        <p:nvSpPr>
          <p:cNvPr id="3" name="Rectángulo 19"/>
          <p:cNvSpPr/>
          <p:nvPr/>
        </p:nvSpPr>
        <p:spPr>
          <a:xfrm>
            <a:off x="6706410" y="-329"/>
            <a:ext cx="2461930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Rectángulo 53"/>
          <p:cNvSpPr/>
          <p:nvPr/>
        </p:nvSpPr>
        <p:spPr>
          <a:xfrm>
            <a:off x="6706410" y="7379674"/>
            <a:ext cx="2461930" cy="190030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5" name="Forma libre 67"/>
          <p:cNvSpPr/>
          <p:nvPr/>
        </p:nvSpPr>
        <p:spPr>
          <a:xfrm>
            <a:off x="3472543" y="-329"/>
            <a:ext cx="3233867" cy="359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Caja</a:t>
            </a:r>
          </a:p>
        </p:txBody>
      </p:sp>
      <p:sp>
        <p:nvSpPr>
          <p:cNvPr id="6" name="Rectángulo 68"/>
          <p:cNvSpPr/>
          <p:nvPr/>
        </p:nvSpPr>
        <p:spPr>
          <a:xfrm>
            <a:off x="3472543" y="-329"/>
            <a:ext cx="3233867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7" name="Rectángulo 69"/>
          <p:cNvSpPr/>
          <p:nvPr/>
        </p:nvSpPr>
        <p:spPr>
          <a:xfrm>
            <a:off x="3472543" y="7379674"/>
            <a:ext cx="3233857" cy="179999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8" name="Forma libre 70"/>
          <p:cNvSpPr/>
          <p:nvPr/>
        </p:nvSpPr>
        <p:spPr>
          <a:xfrm>
            <a:off x="1436120" y="-329"/>
            <a:ext cx="2036423" cy="33451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9999FF"/>
          </a:solidFill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900" b="1" i="0" u="none" strike="noStrike" kern="1200" cap="none" spc="0" baseline="0">
                <a:solidFill>
                  <a:srgbClr val="333333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Cliente</a:t>
            </a:r>
          </a:p>
        </p:txBody>
      </p:sp>
      <p:sp>
        <p:nvSpPr>
          <p:cNvPr id="9" name="Rectángulo 71"/>
          <p:cNvSpPr/>
          <p:nvPr/>
        </p:nvSpPr>
        <p:spPr>
          <a:xfrm>
            <a:off x="1436120" y="-329"/>
            <a:ext cx="2036423" cy="7560003"/>
          </a:xfrm>
          <a:prstGeom prst="rect">
            <a:avLst/>
          </a:prstGeom>
          <a:noFill/>
          <a:ln w="21598">
            <a:solidFill>
              <a:srgbClr val="80808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AR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0" name="Rectángulo 72"/>
          <p:cNvSpPr/>
          <p:nvPr/>
        </p:nvSpPr>
        <p:spPr>
          <a:xfrm>
            <a:off x="1436120" y="7379674"/>
            <a:ext cx="2036414" cy="179999"/>
          </a:xfrm>
          <a:prstGeom prst="rect">
            <a:avLst/>
          </a:pr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Tiempo: definir</a:t>
            </a:r>
          </a:p>
        </p:txBody>
      </p:sp>
      <p:sp>
        <p:nvSpPr>
          <p:cNvPr id="11" name="Forma libre 74"/>
          <p:cNvSpPr/>
          <p:nvPr/>
        </p:nvSpPr>
        <p:spPr>
          <a:xfrm>
            <a:off x="1915631" y="1073514"/>
            <a:ext cx="974530" cy="46339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pago</a:t>
            </a:r>
          </a:p>
        </p:txBody>
      </p:sp>
      <p:sp>
        <p:nvSpPr>
          <p:cNvPr id="12" name="Forma libre 75"/>
          <p:cNvSpPr/>
          <p:nvPr/>
        </p:nvSpPr>
        <p:spPr>
          <a:xfrm>
            <a:off x="5029446" y="2056156"/>
            <a:ext cx="1107265" cy="562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recibo e imputa a la  condición de pago del Boleto de Venta</a:t>
            </a:r>
          </a:p>
        </p:txBody>
      </p:sp>
      <p:sp>
        <p:nvSpPr>
          <p:cNvPr id="13" name="Forma libre 79"/>
          <p:cNvSpPr/>
          <p:nvPr/>
        </p:nvSpPr>
        <p:spPr>
          <a:xfrm>
            <a:off x="5029456" y="4067836"/>
            <a:ext cx="1107265" cy="45762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Emite el recibo y solicita facturación</a:t>
            </a:r>
          </a:p>
        </p:txBody>
      </p:sp>
      <p:sp>
        <p:nvSpPr>
          <p:cNvPr id="14" name="Forma libre 80"/>
          <p:cNvSpPr/>
          <p:nvPr/>
        </p:nvSpPr>
        <p:spPr>
          <a:xfrm>
            <a:off x="7527377" y="4067031"/>
            <a:ext cx="1095826" cy="457867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Factura la unidad mas los intereses</a:t>
            </a:r>
          </a:p>
        </p:txBody>
      </p:sp>
      <p:sp>
        <p:nvSpPr>
          <p:cNvPr id="15" name="Forma libre 81"/>
          <p:cNvSpPr/>
          <p:nvPr/>
        </p:nvSpPr>
        <p:spPr>
          <a:xfrm>
            <a:off x="7527377" y="4906487"/>
            <a:ext cx="1095826" cy="58442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realiza la inscripción de la </a:t>
            </a:r>
            <a:r>
              <a:rPr lang="es-AR" sz="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unidad y la prenda correspondiente</a:t>
            </a:r>
            <a:endParaRPr lang="es-AR" sz="7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6" name="Forma libre 82"/>
          <p:cNvSpPr/>
          <p:nvPr/>
        </p:nvSpPr>
        <p:spPr>
          <a:xfrm>
            <a:off x="7462665" y="6139958"/>
            <a:ext cx="1211708" cy="62988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Se entrega la unidad con remito y documentación correspondiente</a:t>
            </a:r>
          </a:p>
        </p:txBody>
      </p:sp>
      <p:cxnSp>
        <p:nvCxnSpPr>
          <p:cNvPr id="17" name="Conector recto de flecha 87"/>
          <p:cNvCxnSpPr>
            <a:stCxn id="12" idx="2"/>
          </p:cNvCxnSpPr>
          <p:nvPr/>
        </p:nvCxnSpPr>
        <p:spPr>
          <a:xfrm flipH="1">
            <a:off x="5583070" y="2618521"/>
            <a:ext cx="9" cy="488244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18" name="Forma libre 91"/>
          <p:cNvSpPr/>
          <p:nvPr/>
        </p:nvSpPr>
        <p:spPr>
          <a:xfrm>
            <a:off x="4876248" y="3093790"/>
            <a:ext cx="1413680" cy="4007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+- f6 0 f5"/>
              <a:gd name="f12" fmla="*/ f8 f0 1"/>
              <a:gd name="f13" fmla="*/ f11 1 21600"/>
              <a:gd name="f14" fmla="*/ f12 1 f2"/>
              <a:gd name="f15" fmla="*/ 5400 f13 1"/>
              <a:gd name="f16" fmla="*/ 16200 f13 1"/>
              <a:gd name="f17" fmla="*/ 10800 f13 1"/>
              <a:gd name="f18" fmla="*/ 0 f13 1"/>
              <a:gd name="f19" fmla="*/ 21600 f13 1"/>
              <a:gd name="f20" fmla="+- f14 0 f1"/>
              <a:gd name="f21" fmla="*/ f17 1 f13"/>
              <a:gd name="f22" fmla="*/ f18 1 f13"/>
              <a:gd name="f23" fmla="*/ f19 1 f13"/>
              <a:gd name="f24" fmla="*/ f15 1 f13"/>
              <a:gd name="f25" fmla="*/ f16 1 f13"/>
              <a:gd name="f26" fmla="*/ f24 f9 1"/>
              <a:gd name="f27" fmla="*/ f25 f9 1"/>
              <a:gd name="f28" fmla="*/ f25 f10 1"/>
              <a:gd name="f29" fmla="*/ f24 f10 1"/>
              <a:gd name="f30" fmla="*/ f21 f9 1"/>
              <a:gd name="f31" fmla="*/ f22 f10 1"/>
              <a:gd name="f32" fmla="*/ f22 f9 1"/>
              <a:gd name="f33" fmla="*/ f21 f10 1"/>
              <a:gd name="f34" fmla="*/ f23 f10 1"/>
              <a:gd name="f35" fmla="*/ f23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30" y="f31"/>
              </a:cxn>
              <a:cxn ang="f20">
                <a:pos x="f32" y="f33"/>
              </a:cxn>
              <a:cxn ang="f20">
                <a:pos x="f30" y="f34"/>
              </a:cxn>
              <a:cxn ang="f20">
                <a:pos x="f35" y="f33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¿Cancela monto total?</a:t>
            </a:r>
          </a:p>
        </p:txBody>
      </p:sp>
      <p:cxnSp>
        <p:nvCxnSpPr>
          <p:cNvPr id="19" name="Conector recto de flecha 96"/>
          <p:cNvCxnSpPr>
            <a:stCxn id="18" idx="2"/>
            <a:endCxn id="13" idx="0"/>
          </p:cNvCxnSpPr>
          <p:nvPr/>
        </p:nvCxnSpPr>
        <p:spPr>
          <a:xfrm>
            <a:off x="5583088" y="3494553"/>
            <a:ext cx="1" cy="573283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0" name="Conector recto de flecha 98"/>
          <p:cNvCxnSpPr>
            <a:stCxn id="13" idx="1"/>
            <a:endCxn id="14" idx="3"/>
          </p:cNvCxnSpPr>
          <p:nvPr/>
        </p:nvCxnSpPr>
        <p:spPr>
          <a:xfrm flipV="1">
            <a:off x="6136721" y="4295965"/>
            <a:ext cx="1390656" cy="686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1" name="Conector recto de flecha 100"/>
          <p:cNvCxnSpPr>
            <a:stCxn id="14" idx="2"/>
            <a:endCxn id="15" idx="0"/>
          </p:cNvCxnSpPr>
          <p:nvPr/>
        </p:nvCxnSpPr>
        <p:spPr>
          <a:xfrm>
            <a:off x="8075290" y="4524898"/>
            <a:ext cx="0" cy="381589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2" name="Conector recto de flecha 102"/>
          <p:cNvCxnSpPr>
            <a:endCxn id="16" idx="0"/>
          </p:cNvCxnSpPr>
          <p:nvPr/>
        </p:nvCxnSpPr>
        <p:spPr>
          <a:xfrm>
            <a:off x="8068519" y="5490917"/>
            <a:ext cx="0" cy="649041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3" name="Forma libre 107"/>
          <p:cNvSpPr/>
          <p:nvPr/>
        </p:nvSpPr>
        <p:spPr>
          <a:xfrm>
            <a:off x="3675037" y="3074304"/>
            <a:ext cx="864510" cy="42931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Genera recibo</a:t>
            </a:r>
          </a:p>
        </p:txBody>
      </p:sp>
      <p:cxnSp>
        <p:nvCxnSpPr>
          <p:cNvPr id="24" name="Conector recto de flecha 115"/>
          <p:cNvCxnSpPr>
            <a:stCxn id="18" idx="3"/>
            <a:endCxn id="23" idx="1"/>
          </p:cNvCxnSpPr>
          <p:nvPr/>
        </p:nvCxnSpPr>
        <p:spPr>
          <a:xfrm flipH="1" flipV="1">
            <a:off x="4539547" y="3288964"/>
            <a:ext cx="336701" cy="5208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25" name="Conector angular 117"/>
          <p:cNvCxnSpPr>
            <a:stCxn id="23" idx="3"/>
            <a:endCxn id="11" idx="2"/>
          </p:cNvCxnSpPr>
          <p:nvPr/>
        </p:nvCxnSpPr>
        <p:spPr>
          <a:xfrm rot="10800000">
            <a:off x="2402897" y="1536904"/>
            <a:ext cx="1272141" cy="1752060"/>
          </a:xfrm>
          <a:prstGeom prst="bentConnector2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sp>
        <p:nvSpPr>
          <p:cNvPr id="26" name="CuadroTexto 125"/>
          <p:cNvSpPr txBox="1"/>
          <p:nvPr/>
        </p:nvSpPr>
        <p:spPr>
          <a:xfrm>
            <a:off x="5583079" y="3648446"/>
            <a:ext cx="268915" cy="4936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SI</a:t>
            </a:r>
          </a:p>
        </p:txBody>
      </p:sp>
      <p:sp>
        <p:nvSpPr>
          <p:cNvPr id="27" name="CuadroTexto 126"/>
          <p:cNvSpPr txBox="1"/>
          <p:nvPr/>
        </p:nvSpPr>
        <p:spPr>
          <a:xfrm>
            <a:off x="4567830" y="3099898"/>
            <a:ext cx="396355" cy="179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NO</a:t>
            </a:r>
          </a:p>
        </p:txBody>
      </p:sp>
      <p:sp>
        <p:nvSpPr>
          <p:cNvPr id="28" name="Forma libre 75"/>
          <p:cNvSpPr/>
          <p:nvPr/>
        </p:nvSpPr>
        <p:spPr>
          <a:xfrm>
            <a:off x="5016901" y="1023497"/>
            <a:ext cx="1107265" cy="5623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000000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Recibe cheques diferidos </a:t>
            </a:r>
            <a:r>
              <a:rPr lang="es-AR" sz="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mas</a:t>
            </a:r>
            <a:r>
              <a:rPr lang="es-AR" sz="7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MS Gothic" pitchFamily="2"/>
                <a:cs typeface="Tahoma" pitchFamily="2"/>
              </a:rPr>
              <a:t> intereses</a:t>
            </a:r>
          </a:p>
        </p:txBody>
      </p:sp>
      <p:cxnSp>
        <p:nvCxnSpPr>
          <p:cNvPr id="29" name="Conector recto de flecha 45"/>
          <p:cNvCxnSpPr>
            <a:stCxn id="28" idx="2"/>
            <a:endCxn id="12" idx="0"/>
          </p:cNvCxnSpPr>
          <p:nvPr/>
        </p:nvCxnSpPr>
        <p:spPr>
          <a:xfrm>
            <a:off x="5570534" y="1585862"/>
            <a:ext cx="12545" cy="470294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  <p:cxnSp>
        <p:nvCxnSpPr>
          <p:cNvPr id="30" name="Conector recto de flecha 47"/>
          <p:cNvCxnSpPr>
            <a:stCxn id="11" idx="1"/>
            <a:endCxn id="28" idx="3"/>
          </p:cNvCxnSpPr>
          <p:nvPr/>
        </p:nvCxnSpPr>
        <p:spPr>
          <a:xfrm flipV="1">
            <a:off x="2890161" y="1304680"/>
            <a:ext cx="2126740" cy="529"/>
          </a:xfrm>
          <a:prstGeom prst="straightConnector1">
            <a:avLst/>
          </a:prstGeom>
          <a:noFill/>
          <a:ln w="6345">
            <a:solidFill>
              <a:srgbClr val="44546A"/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aestro de títulos (predeterminad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estro de títulos/textos (predeterminad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200</Words>
  <Application>Microsoft Office PowerPoint</Application>
  <PresentationFormat>Panorámica</PresentationFormat>
  <Paragraphs>51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MS Gothic</vt:lpstr>
      <vt:lpstr>Arial</vt:lpstr>
      <vt:lpstr>Calibri</vt:lpstr>
      <vt:lpstr>Lucida Sans Unicode</vt:lpstr>
      <vt:lpstr>Tahoma</vt:lpstr>
      <vt:lpstr>Maestro de títulos (predeterminado)</vt:lpstr>
      <vt:lpstr>Maestro de títulos/textos (predeterminado)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2013-09-02T14:19:27Z</dcterms:created>
  <dcterms:modified xsi:type="dcterms:W3CDTF">2014-06-17T20:35:44Z</dcterms:modified>
</cp:coreProperties>
</file>