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5638-507F-45ED-A08A-B0E0F9EB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D2FDF-C2DF-4182-872D-557D8E8C2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B5C4-321E-47D9-B882-74A2617B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E7F8-0154-4562-8977-C7A69E7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A493-91B3-405B-9E10-C8EB1D35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EC0B-C7D5-4B74-8499-E201F801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346C4-CCD2-41E7-847B-8B6E7D16D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26E5-55E8-45D4-992C-64D5F294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7E0F-E0CE-4335-8EAA-0E838A90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B6A8-E88C-4178-9D35-34A92551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9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3F5B1-594B-4F48-8125-1BFA8B23B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B1B5-45B5-419A-A9E2-45C81970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D7EF-BFA0-4437-83AA-EF6AF13C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61AB-3E1E-4198-9FA4-79E5431A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9E6A-F0B5-4005-84C5-FD94C34E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0975-A066-4C99-9FC2-3F0098E9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3841-2175-4311-A482-19ACE7DB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24A5-B5C0-44AA-885E-1D3A529D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4301-2C81-4A49-9F01-7DE50281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FFC55-B7B6-4555-80AA-9BF5E842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5CFF-3B17-4024-9728-3E134A0E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1949-2805-4A18-991D-E161BBDF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DC3E-7D32-40D1-8835-922C6FEB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4B6C-C147-4F50-8328-45BB7DC9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29B3-A691-4F99-8E4C-179DB59A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8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48A-247F-488C-AF58-83120BDF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CD3B-F285-481A-A203-691D47BC3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8533C-AB4B-4709-8857-12FD616E9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68DB-9F1F-433E-9F9F-6A7136B1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B9B55-08C6-41BB-8458-7A73AA64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08447-0072-44A8-888A-211A0993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2188-9AA8-498B-BC45-5A90EECC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0266-EC3A-48FC-A0FF-7C6410E0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4449-8293-4E54-881A-13ED8D07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A123F-15A5-4D66-B1F6-65E0C332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E673-AAA8-46B1-8CCB-F98EF5A4B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380EC-C438-4A25-8C71-8E05E3D6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5283B-4B26-491E-9B5D-B83A5884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7CC2A-332B-43DC-8F77-82BB4D54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B755-3EBF-475D-9745-0E83B4F2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8B01A-427E-4DD0-BE46-D8B3F169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F9424-BD85-49AC-B950-2436FC1A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288D6-5BF2-4C22-9B5D-CB145504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EAA43-8D6E-4443-A17D-0286B7D3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0C2F6-5F8B-433C-A5C2-86D436D4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88C8A-6D52-47AE-8AFF-122A3CB8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E38C-28A9-4BD5-BB6B-0FEB3A7F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89C3-271F-427A-A126-0B2C1B18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25983-4ABB-4B08-BFF3-BABE80569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15BF-B2AF-46EF-AB5C-C85870A2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C5AC-F81B-48A0-BD83-EDDDA12E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294AD-276E-4488-995A-61F69AB6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CCE-DFB5-4851-BABF-379B0B2F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C1E7A-93BF-49DF-A457-637A462B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DEACD-2301-430E-BE83-5B0EE650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55C64-9224-4775-BE36-A84A453B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88FE2-C78D-4847-A1C2-BBB1A0E3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23A4F-F47A-40CF-8922-E63C8133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D0CE-A3C4-49FB-B4E7-DDD72DEC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C0D1-E75E-4757-95C3-E5056E82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F1D5-165A-42E4-A835-C65AEFD28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4856-144B-4DB8-ABC1-99C48ADF35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FBFA-61D0-4965-81FA-3408B3DA4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5C31-C4ED-4E01-8E10-01554EAE1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904D-03AC-482C-80BC-BED89E51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F068-DFAB-432F-B64A-5207815F2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Резервное копирование и репликация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05C41-E598-4C64-B665-A28702C22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9817"/>
            <a:ext cx="9144000" cy="3994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Москва - 2021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7BCE2-E5D3-4DFB-9284-31A394A186D3}"/>
              </a:ext>
            </a:extLst>
          </p:cNvPr>
          <p:cNvSpPr txBox="1"/>
          <p:nvPr/>
        </p:nvSpPr>
        <p:spPr>
          <a:xfrm>
            <a:off x="9245600" y="4784436"/>
            <a:ext cx="1540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М.Д. Клычков</a:t>
            </a:r>
          </a:p>
          <a:p>
            <a:r>
              <a:rPr lang="ru-RU" dirty="0"/>
              <a:t>М20-504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BDA9-BE6A-46D5-8B77-57417DFF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репликации по схеме с одним главным сервером.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06BD-4C96-4A95-95EB-30C49615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копий, отражающих состояние базы данных на основном сервере на некоторый момент времени без последующего распространения изменений.</a:t>
            </a:r>
          </a:p>
          <a:p>
            <a:r>
              <a:rPr lang="ru-RU" dirty="0"/>
              <a:t>Снижение нагрузки на главный сервер и повышение производительности системы за счет переноса только читающих приложений на запасные серверы.</a:t>
            </a:r>
          </a:p>
          <a:p>
            <a:r>
              <a:rPr lang="ru-RU" dirty="0"/>
              <a:t>Распределение запросов в зависимости от типов нагрузки</a:t>
            </a:r>
          </a:p>
          <a:p>
            <a:r>
              <a:rPr lang="ru-RU" dirty="0"/>
              <a:t>Создание резервных копий базы данных для использования в качестве главной копии в случае отказа основного сервера или разрушения носителя данных на 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C48F-FB75-4989-8248-6F215A8A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реплики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6E5D-3F71-4C4F-84B0-4E80C8F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Программы для создания копий:</a:t>
            </a:r>
          </a:p>
          <a:p>
            <a:r>
              <a:rPr lang="en-US" dirty="0" err="1"/>
              <a:t>pg_dump</a:t>
            </a:r>
            <a:r>
              <a:rPr lang="ru-RU" dirty="0"/>
              <a:t>;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pg_dumpall</a:t>
            </a:r>
            <a:r>
              <a:rPr lang="ru-RU" dirty="0"/>
              <a:t>;</a:t>
            </a:r>
          </a:p>
          <a:p>
            <a:r>
              <a:rPr lang="en-US" dirty="0" err="1"/>
              <a:t>pg_basebackup</a:t>
            </a:r>
            <a:r>
              <a:rPr lang="ru-RU" dirty="0"/>
              <a:t> (для пригодных для репликации с распространением обновлений);</a:t>
            </a:r>
          </a:p>
          <a:p>
            <a:r>
              <a:rPr lang="en-US" dirty="0" err="1"/>
              <a:t>pg_receivewal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резервная копия postgresql (pg_dump, pg_restore) - Русские Блоги">
            <a:extLst>
              <a:ext uri="{FF2B5EF4-FFF2-40B4-BE49-F238E27FC236}">
                <a16:creationId xmlns:a16="http://schemas.microsoft.com/office/drawing/2014/main" id="{1318EF6A-A64F-4C89-B2B2-0539C9DB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7" y="1825625"/>
            <a:ext cx="4748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20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C48F-FB75-4989-8248-6F215A8A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Конфигурации запасного сервера с непосредственной связью между серверами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6E5D-3F71-4C4F-84B0-4E80C8F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Запасной сервер создает сеанс работы с главным сервером, в рамках которого запрашивает записи журнала главного сервера и обрабатывает их немедленно или с некоторой задержкой.</a:t>
            </a:r>
          </a:p>
          <a:p>
            <a:r>
              <a:rPr lang="ru-RU" dirty="0"/>
              <a:t>Синхронная работа главного и подчиненного серверов. Как и в предыдущем варианте, запасной сервер создает сеанс связи с главным, но если запасной сервер включен в список синхронных, то главный сервер выполняет передачу изменений в рамках транзакции, которая выполнила эти изменения. При этом транзакция фиксируется, но ее завершение задерживается до получения подтверждения с запасного сервера.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8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E324-58FE-4EBD-997A-5E4C5FC4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77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69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35F9-2E0C-44EC-B979-4BEA5FA3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7293-4102-4D66-B1EE-55C9C72D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dirty="0"/>
              <a:t>Репликация (дублирование) - организация хранения нескольких копий логически одних и тех же данных. На это требуются избыточные ресурсы, использование которых позволяет улучшить ряд характеристик системы. Наиболее важными из них являются:</a:t>
            </a:r>
          </a:p>
          <a:p>
            <a:pPr marL="0" indent="0" algn="l">
              <a:buNone/>
            </a:pPr>
            <a:r>
              <a:rPr lang="ru-RU" dirty="0"/>
              <a:t>• надежность — данные не будут потеряны при разрушении части копий;</a:t>
            </a:r>
          </a:p>
          <a:p>
            <a:pPr marL="0" indent="0" algn="l">
              <a:buNone/>
            </a:pPr>
            <a:r>
              <a:rPr lang="ru-RU" dirty="0"/>
              <a:t>• доступность— обработка будет возможна, даже если некоторые копии</a:t>
            </a:r>
          </a:p>
          <a:p>
            <a:pPr marL="0" indent="0" algn="l">
              <a:buNone/>
            </a:pPr>
            <a:r>
              <a:rPr lang="ru-RU" dirty="0"/>
              <a:t>временно недоступны;</a:t>
            </a:r>
          </a:p>
          <a:p>
            <a:pPr marL="0" indent="0" algn="l">
              <a:buNone/>
            </a:pPr>
            <a:r>
              <a:rPr lang="ru-RU" dirty="0"/>
              <a:t>• производительность — одновременная работа нескольких ресурсов может обслужить большее количество запросов или ускорить выполнение</a:t>
            </a:r>
          </a:p>
          <a:p>
            <a:pPr marL="0" indent="0" algn="l">
              <a:buNone/>
            </a:pPr>
            <a:r>
              <a:rPr lang="ru-RU" dirty="0"/>
              <a:t>отдельных запросов.</a:t>
            </a:r>
          </a:p>
          <a:p>
            <a:pPr marL="0" indent="0" algn="l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Дублирование позволяет снизить риски, связанные с возможными потерями, или повысить эффективность. Независимо от целей, улучшение характеристик достигается за счет применения дополнительных ресурсов.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0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BA6E-922E-4609-AC9D-8DD2E9DA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реплик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AA86-2650-4F86-9F6D-E43EE1B3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Требование единой логической копии  -  поведение базы данных, для которой применяется репликация, с точки зрения приложений (и пользователей) не должно отличаться от поведения одной централизованной базы данных. </a:t>
            </a:r>
          </a:p>
          <a:p>
            <a:pPr marL="0" indent="0">
              <a:buNone/>
            </a:pPr>
            <a:r>
              <a:rPr lang="ru-RU" dirty="0"/>
              <a:t>Реплики считаются </a:t>
            </a:r>
            <a:r>
              <a:rPr lang="ru-RU" i="1" dirty="0"/>
              <a:t>согласованными</a:t>
            </a:r>
            <a:r>
              <a:rPr lang="ru-RU" dirty="0"/>
              <a:t>, если они содержат идентичные значения всех элементов данных.</a:t>
            </a:r>
          </a:p>
          <a:p>
            <a:pPr marL="0" indent="0">
              <a:buNone/>
            </a:pPr>
            <a:r>
              <a:rPr lang="ru-RU" dirty="0"/>
              <a:t>В общем случае разные реплики базы данных могут хранить различающиеся версии всех или некоторых элементов данных. Какие именно различия допускаются и какие из этих различий могут быть видны приложениям, зависит от требований согласованности реплик, которым удовлетворяет система.</a:t>
            </a:r>
          </a:p>
          <a:p>
            <a:pPr marL="0" indent="0">
              <a:buNone/>
            </a:pPr>
            <a:r>
              <a:rPr lang="ru-RU" dirty="0"/>
              <a:t>Это требование обеспечивает глобальную согласованность данных, но его буквальная реализация оказывается ресурсоемкой, может ограничивать доступность и ухудшать характеристики производительности системы.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2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9F0F-CD81-43F3-8E1E-23D7FE76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реплик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E3BE-A8BF-4EBF-929A-6E2BF51C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Требование локальной согласованности всех реплик - каждая копия предоставляет приложениям некоторое согласованное состояние, однако не требуется, чтобы это состояние включало все транзакции, выполненные в системе (возможно, на других репликах).</a:t>
            </a:r>
          </a:p>
          <a:p>
            <a:pPr marL="0" indent="0">
              <a:buNone/>
            </a:pPr>
            <a:r>
              <a:rPr lang="ru-RU" dirty="0"/>
              <a:t>Если ни распределенные запросы, ни распределенные транзакции в системе не используются, то требование единой логической копии можно ослабить, заменив его на вышеупомянутое требование.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9F0F-CD81-43F3-8E1E-23D7FE76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реплик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E3BE-A8BF-4EBF-929A-6E2BF51C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Важной составной частью любых условий согласованности реплик являются правила обновления и распространения изменений по репликам.</a:t>
            </a:r>
          </a:p>
          <a:p>
            <a:pPr marL="0" indent="0">
              <a:buNone/>
            </a:pPr>
            <a:r>
              <a:rPr lang="ru-RU" dirty="0"/>
              <a:t>Такие правила обновления обеспечивают полную упорядоченность версий каждого элемента данных и совместимость упорядочений версий разных элементов данных, а также гарантируют невозможность потери обновлений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9F0F-CD81-43F3-8E1E-23D7FE76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единой </a:t>
            </a:r>
            <a:r>
              <a:rPr lang="ru-RU" dirty="0" err="1"/>
              <a:t>лгической</a:t>
            </a:r>
            <a:r>
              <a:rPr lang="ru-RU" dirty="0"/>
              <a:t> копии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E3BE-A8BF-4EBF-929A-6E2BF51C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того чтобы выполнить требование одной логической копии, необходимо все изменения, вносимые в базу данных, выполнять одновременно на всех копиях. Возможны различные методы реализации такого подхода:</a:t>
            </a:r>
          </a:p>
          <a:p>
            <a:r>
              <a:rPr lang="ru-RU" b="1" dirty="0"/>
              <a:t>Глобальные транзакции</a:t>
            </a:r>
            <a:r>
              <a:rPr lang="ru-RU" dirty="0"/>
              <a:t>. Все транзакции </a:t>
            </a:r>
            <a:r>
              <a:rPr lang="ru-RU" dirty="0" err="1"/>
              <a:t>сериализуются</a:t>
            </a:r>
            <a:r>
              <a:rPr lang="ru-RU" dirty="0"/>
              <a:t> в рамках одного расписания, например, используются глобальные блокировки. </a:t>
            </a:r>
          </a:p>
          <a:p>
            <a:r>
              <a:rPr lang="ru-RU" b="1" dirty="0"/>
              <a:t>Главная копия</a:t>
            </a:r>
            <a:r>
              <a:rPr lang="ru-RU" dirty="0"/>
              <a:t>. Все обновляющие транзакции выполняются на одном сервере, и внесенные ими изменения распространяются на все остальные копии. После этого обновляющие транзакции могут быть зафиксированы.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0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F577-8DDE-4E97-B176-CBFF2EF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Мажоритарный протокол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C755-6255-435F-A0A0-F58B1D24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132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Мажоритарный протокол - позволяет выполнять обновляющие транзакции при частичной недоступности копий. При использовании этого протокола требование одной копии заменяется на более слабое.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того чтобы обновить значение некоторого элемента данных, выполняются следующие шаги: </a:t>
            </a:r>
          </a:p>
          <a:p>
            <a:pPr marL="514350" indent="-514350">
              <a:buAutoNum type="arabicPeriod"/>
            </a:pPr>
            <a:r>
              <a:rPr lang="ru-RU" dirty="0"/>
              <a:t>Значение элемента, подлежащего обновлению, считывается со всех доступных копий. Если количество считанных копий меньше чем S/2 + 1, то обновление невозможно и транзакция обрывается. </a:t>
            </a:r>
          </a:p>
          <a:p>
            <a:pPr marL="514350" indent="-514350">
              <a:buAutoNum type="arabicPeriod"/>
            </a:pPr>
            <a:r>
              <a:rPr lang="ru-RU" dirty="0"/>
              <a:t>Из всех полученных значений выбирается самая последняя версия, и выполняется ее обновление в соответствии с запросом приложения. </a:t>
            </a:r>
          </a:p>
          <a:p>
            <a:pPr marL="514350" indent="-514350">
              <a:buAutoNum type="arabicPeriod"/>
            </a:pPr>
            <a:r>
              <a:rPr lang="ru-RU" dirty="0"/>
              <a:t>Новая версия элемента распространяется на все доступные серверы.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461FAD-AC29-4C05-935D-2D2208353C1B}"/>
                  </a:ext>
                </a:extLst>
              </p:cNvPr>
              <p:cNvSpPr txBox="1"/>
              <p:nvPr/>
            </p:nvSpPr>
            <p:spPr>
              <a:xfrm>
                <a:off x="8265023" y="2192637"/>
                <a:ext cx="3650458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mtClean="0">
                          <a:latin typeface="Calibri "/>
                        </a:rPr>
                        <m:t>К</m:t>
                      </m:r>
                      <m:r>
                        <m:rPr>
                          <m:nor/>
                        </m:rPr>
                        <a:rPr lang="ru-RU" smtClean="0"/>
                        <m:t>оличество копий, доступных для обновляющего сервера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461FAD-AC29-4C05-935D-2D220835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023" y="2192637"/>
                <a:ext cx="3650458" cy="881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4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F325-7C16-48C4-834D-54298252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 главной 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7670-2214-42CC-A7A1-95949B8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Организация репликации, при которой изменения могут выполняться только на одном главном сервере. Изменения, выполненные на этом сервере, переносятся на все копии, которые могут использоваться только для чтения данных и называются запасными или репликами.</a:t>
            </a:r>
          </a:p>
          <a:p>
            <a:pPr marL="0" indent="0">
              <a:buNone/>
            </a:pPr>
            <a:r>
              <a:rPr lang="ru-RU" dirty="0"/>
              <a:t>Синхронное распространении - все изменения, выполненные на главном сервере, повторяются на запасных и должны быть завершены до того, как будет зафиксирована транзакция, выполнившая эти изменения на главном сервере.</a:t>
            </a:r>
          </a:p>
          <a:p>
            <a:pPr marL="0" indent="0">
              <a:buNone/>
            </a:pPr>
            <a:r>
              <a:rPr lang="ru-RU" dirty="0"/>
              <a:t>Асинхронное распространение обновлений - влияние репликации на основной сервер будет значительно меньше, но состояние базы данных на запасных серверах будет повторять состояние главного с некоторой задержкой.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4644-7728-436A-8BA0-9A2F9A40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 главной 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D313-1C52-4A8A-B257-DC713D00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Распространение обновлений можно выполнять на различных уровнях абстракции данных. </a:t>
            </a:r>
          </a:p>
          <a:p>
            <a:r>
              <a:rPr lang="ru-RU" dirty="0"/>
              <a:t>Повторение операторов SQL.</a:t>
            </a:r>
          </a:p>
          <a:p>
            <a:r>
              <a:rPr lang="ru-RU" dirty="0"/>
              <a:t>Обновление логических записей.</a:t>
            </a:r>
          </a:p>
          <a:p>
            <a:r>
              <a:rPr lang="ru-RU" dirty="0"/>
              <a:t>Распространение на уровне страниц базы данных.</a:t>
            </a:r>
          </a:p>
          <a:p>
            <a:r>
              <a:rPr lang="ru-RU" dirty="0"/>
              <a:t>Распространение записей журнала.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6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871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</vt:lpstr>
      <vt:lpstr>Calibri Light</vt:lpstr>
      <vt:lpstr>Cambria Math</vt:lpstr>
      <vt:lpstr>Office Theme</vt:lpstr>
      <vt:lpstr>Резервное копирование и репликация</vt:lpstr>
      <vt:lpstr>Репликация</vt:lpstr>
      <vt:lpstr>Согласованность реплик</vt:lpstr>
      <vt:lpstr>Согласованность реплик</vt:lpstr>
      <vt:lpstr>Согласованность реплик</vt:lpstr>
      <vt:lpstr>Поддержка единой лгической копии</vt:lpstr>
      <vt:lpstr>Мажоритарный протокол</vt:lpstr>
      <vt:lpstr>Репликация главной книги</vt:lpstr>
      <vt:lpstr>Репликация главной книги</vt:lpstr>
      <vt:lpstr>Примеры репликации по схеме с одним главным сервером. </vt:lpstr>
      <vt:lpstr>Создание реплики</vt:lpstr>
      <vt:lpstr>Конфигурации запасного сервера с непосредственной связью между серверами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Резервное копирование и репликация</dc:title>
  <dc:creator>Budanitsky, Anton</dc:creator>
  <cp:lastModifiedBy>Budanitsky, Anton</cp:lastModifiedBy>
  <cp:revision>8</cp:revision>
  <dcterms:created xsi:type="dcterms:W3CDTF">2021-12-09T07:19:55Z</dcterms:created>
  <dcterms:modified xsi:type="dcterms:W3CDTF">2021-12-09T09:28:50Z</dcterms:modified>
</cp:coreProperties>
</file>