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092" y="375447"/>
            <a:ext cx="10993549" cy="891292"/>
          </a:xfrm>
        </p:spPr>
        <p:txBody>
          <a:bodyPr>
            <a:normAutofit/>
          </a:bodyPr>
          <a:lstStyle/>
          <a:p>
            <a:r>
              <a:rPr lang="en-US" dirty="0"/>
              <a:t>Input dan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092" y="1344935"/>
            <a:ext cx="10993546" cy="177244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Betari</a:t>
            </a:r>
            <a:r>
              <a:rPr lang="en-US" dirty="0"/>
              <a:t> </a:t>
            </a:r>
            <a:r>
              <a:rPr lang="en-US" dirty="0" err="1"/>
              <a:t>indrianing</a:t>
            </a:r>
            <a:r>
              <a:rPr lang="en-US" dirty="0"/>
              <a:t> </a:t>
            </a:r>
            <a:r>
              <a:rPr lang="en-US" dirty="0" err="1"/>
              <a:t>sugiarto</a:t>
            </a:r>
            <a:r>
              <a:rPr lang="en-US" dirty="0"/>
              <a:t> (2019230015)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Syifa</a:t>
            </a:r>
            <a:r>
              <a:rPr lang="en-US" dirty="0"/>
              <a:t> Aditya Setiawan (2019230029)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William </a:t>
            </a:r>
            <a:r>
              <a:rPr lang="en-US" dirty="0" err="1"/>
              <a:t>djuanda</a:t>
            </a:r>
            <a:r>
              <a:rPr lang="en-US" dirty="0"/>
              <a:t> (2019230032)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Yuki </a:t>
            </a:r>
            <a:r>
              <a:rPr lang="en-US" dirty="0" err="1"/>
              <a:t>prasetya</a:t>
            </a:r>
            <a:r>
              <a:rPr lang="en-US" dirty="0"/>
              <a:t> </a:t>
            </a:r>
            <a:r>
              <a:rPr lang="en-US" dirty="0" err="1"/>
              <a:t>mukmin</a:t>
            </a:r>
            <a:r>
              <a:rPr lang="en-US" dirty="0"/>
              <a:t> (2019230033)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Adi </a:t>
            </a:r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priyono</a:t>
            </a:r>
            <a:r>
              <a:rPr lang="en-US" dirty="0"/>
              <a:t> (2019230035)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534" y="3200354"/>
            <a:ext cx="11260667" cy="34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F623-567C-404E-8654-532E6B68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2361"/>
          </a:xfrm>
        </p:spPr>
        <p:txBody>
          <a:bodyPr/>
          <a:lstStyle/>
          <a:p>
            <a:r>
              <a:rPr lang="en-US" dirty="0"/>
              <a:t>Kinerja </a:t>
            </a:r>
            <a:r>
              <a:rPr lang="en-US" dirty="0" err="1"/>
              <a:t>i</a:t>
            </a:r>
            <a:r>
              <a:rPr lang="en-US" dirty="0"/>
              <a:t>/o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EC37-5892-4F51-8DBF-E04C7741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4241"/>
            <a:ext cx="11029615" cy="136740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Pengaruh</a:t>
            </a:r>
            <a:r>
              <a:rPr lang="en-US" dirty="0"/>
              <a:t> I/O pada Kinerja:</a:t>
            </a:r>
            <a:endParaRPr lang="en-ID" dirty="0"/>
          </a:p>
          <a:p>
            <a:pPr algn="just"/>
            <a:r>
              <a:rPr lang="en-US" dirty="0"/>
              <a:t>I/O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menyita</a:t>
            </a:r>
            <a:r>
              <a:rPr lang="en-US" dirty="0"/>
              <a:t> CPU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pengeksekusian</a:t>
            </a:r>
            <a:r>
              <a:rPr lang="en-US" dirty="0"/>
              <a:t> device driver dan </a:t>
            </a:r>
            <a:r>
              <a:rPr lang="en-US" dirty="0" err="1"/>
              <a:t>penjadwalan</a:t>
            </a:r>
            <a:r>
              <a:rPr lang="en-US" dirty="0"/>
              <a:t> proses</a:t>
            </a:r>
          </a:p>
          <a:p>
            <a:pPr algn="just"/>
            <a:r>
              <a:rPr lang="en-US" dirty="0"/>
              <a:t>I/O </a:t>
            </a:r>
            <a:r>
              <a:rPr lang="en-US" dirty="0" err="1"/>
              <a:t>memenuhi</a:t>
            </a:r>
            <a:r>
              <a:rPr lang="en-US" dirty="0"/>
              <a:t> bus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mengkopi</a:t>
            </a:r>
            <a:r>
              <a:rPr lang="en-US" dirty="0"/>
              <a:t> data </a:t>
            </a:r>
            <a:r>
              <a:rPr lang="en-US" dirty="0" err="1"/>
              <a:t>antara</a:t>
            </a:r>
            <a:r>
              <a:rPr lang="en-US" dirty="0"/>
              <a:t> controller dan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52755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F623-567C-404E-8654-532E6B68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2361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disk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EC37-5892-4F51-8DBF-E04C7741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4240"/>
            <a:ext cx="11029615" cy="1784759"/>
          </a:xfrm>
        </p:spPr>
        <p:txBody>
          <a:bodyPr/>
          <a:lstStyle/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Disk drive modern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dialamatkan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array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dimensi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besar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blok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lojik</a:t>
            </a:r>
            <a:endParaRPr lang="en-US" sz="1800" dirty="0">
              <a:effectLst/>
              <a:latin typeface="Calibri" panose="020F0502020204030204" pitchFamily="34" charset="0"/>
              <a:ea typeface=""/>
              <a:cs typeface=""/>
            </a:endParaRPr>
          </a:p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Blok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lojik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unit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terkecil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transfer</a:t>
            </a:r>
          </a:p>
          <a:p>
            <a:pPr algn="just"/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Ukuran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blok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lojik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biasanya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512 bytes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95D321-581E-43D0-AA8A-43830F312EF1}"/>
              </a:ext>
            </a:extLst>
          </p:cNvPr>
          <p:cNvSpPr txBox="1">
            <a:spLocks/>
          </p:cNvSpPr>
          <p:nvPr/>
        </p:nvSpPr>
        <p:spPr>
          <a:xfrm>
            <a:off x="581192" y="3272541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Penjadwalan</a:t>
            </a:r>
            <a:r>
              <a:rPr lang="en-US" dirty="0"/>
              <a:t> disk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DC9BA7-002F-4688-9519-838746E1C053}"/>
              </a:ext>
            </a:extLst>
          </p:cNvPr>
          <p:cNvSpPr txBox="1">
            <a:spLocks/>
          </p:cNvSpPr>
          <p:nvPr/>
        </p:nvSpPr>
        <p:spPr>
          <a:xfrm>
            <a:off x="581192" y="3848444"/>
            <a:ext cx="11029615" cy="2770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>
                <a:latin typeface="Calibri" panose="020F0502020204030204" pitchFamily="34" charset="0"/>
                <a:ea typeface=""/>
                <a:cs typeface=""/>
              </a:rPr>
              <a:t>Waktu </a:t>
            </a:r>
            <a:r>
              <a:rPr lang="en-US" sz="1800" b="1" dirty="0" err="1">
                <a:latin typeface="Calibri" panose="020F0502020204030204" pitchFamily="34" charset="0"/>
                <a:ea typeface=""/>
                <a:cs typeface=""/>
              </a:rPr>
              <a:t>pencarian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waktu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dibutuhkan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 arm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menggerakkan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head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bagian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silinder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mengandung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sektor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diinginkan</a:t>
            </a:r>
            <a:endParaRPr lang="en-US" sz="1800" dirty="0">
              <a:effectLst/>
              <a:latin typeface="Calibri" panose="020F0502020204030204" pitchFamily="34" charset="0"/>
              <a:ea typeface=""/>
              <a:cs typeface=""/>
            </a:endParaRPr>
          </a:p>
          <a:p>
            <a:pPr algn="just"/>
            <a:r>
              <a:rPr lang="en-US" sz="1800" b="1" dirty="0">
                <a:latin typeface="Calibri" panose="020F0502020204030204" pitchFamily="34" charset="0"/>
                <a:ea typeface=""/>
                <a:cs typeface=""/>
              </a:rPr>
              <a:t>Waktu </a:t>
            </a:r>
            <a:r>
              <a:rPr lang="en-US" sz="1800" b="1" dirty="0" err="1">
                <a:latin typeface="Calibri" panose="020F0502020204030204" pitchFamily="34" charset="0"/>
                <a:ea typeface=""/>
                <a:cs typeface=""/>
              </a:rPr>
              <a:t>rotasi</a:t>
            </a:r>
            <a:r>
              <a:rPr lang="en-US" sz="1800" b="1" dirty="0">
                <a:latin typeface="Calibri" panose="020F0502020204030204" pitchFamily="34" charset="0"/>
                <a:ea typeface=""/>
                <a:cs typeface=""/>
              </a:rPr>
              <a:t> disk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waktu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tambahan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dibutuhkan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menunggu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rotasi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perputaran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disk,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sehingga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sektor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diinginkan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dibaca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oleh head</a:t>
            </a:r>
          </a:p>
          <a:p>
            <a:pPr algn="just"/>
            <a:r>
              <a:rPr lang="en-US" sz="1800" b="1" dirty="0">
                <a:latin typeface="Calibri" panose="020F0502020204030204" pitchFamily="34" charset="0"/>
                <a:ea typeface=""/>
                <a:cs typeface=""/>
              </a:rPr>
              <a:t>Bandwidth: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total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jumlah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bytes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ditransfer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dibagi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total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waktu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antara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permintaan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pertama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sampai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seluruh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bytes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selesai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ditransfer</a:t>
            </a:r>
            <a:endParaRPr lang="en-US" sz="1800" b="1" dirty="0">
              <a:latin typeface="Calibri" panose="020F0502020204030204" pitchFamily="34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29556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F623-567C-404E-8654-532E6B68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2361"/>
          </a:xfrm>
        </p:spPr>
        <p:txBody>
          <a:bodyPr/>
          <a:lstStyle/>
          <a:p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fcfs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EC37-5892-4F51-8DBF-E04C7741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4240"/>
            <a:ext cx="11029615" cy="1784759"/>
          </a:xfrm>
        </p:spPr>
        <p:txBody>
          <a:bodyPr/>
          <a:lstStyle/>
          <a:p>
            <a:pPr algn="just"/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Penjadwalan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system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antrian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(queue)</a:t>
            </a:r>
          </a:p>
          <a:p>
            <a:pPr algn="just"/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Bersifat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adil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,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tetapi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tidak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memberikan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pelayanan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cepat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95D321-581E-43D0-AA8A-43830F312EF1}"/>
              </a:ext>
            </a:extLst>
          </p:cNvPr>
          <p:cNvSpPr txBox="1">
            <a:spLocks/>
          </p:cNvSpPr>
          <p:nvPr/>
        </p:nvSpPr>
        <p:spPr>
          <a:xfrm>
            <a:off x="581192" y="3272541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sstf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DC9BA7-002F-4688-9519-838746E1C053}"/>
              </a:ext>
            </a:extLst>
          </p:cNvPr>
          <p:cNvSpPr txBox="1">
            <a:spLocks/>
          </p:cNvSpPr>
          <p:nvPr/>
        </p:nvSpPr>
        <p:spPr>
          <a:xfrm>
            <a:off x="581191" y="4202883"/>
            <a:ext cx="11029615" cy="1870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Shortest-seek-time-first</a:t>
            </a:r>
          </a:p>
          <a:p>
            <a:pPr algn="just"/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Merupakan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salah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satu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bentuk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algoritma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shortest-job-first (SJF)</a:t>
            </a:r>
          </a:p>
          <a:p>
            <a:pPr algn="just"/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Memilih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permintaan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berdasarkan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waktu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pencarian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paling minimum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dari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posisi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head</a:t>
            </a:r>
          </a:p>
          <a:p>
            <a:pPr algn="just"/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3908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F623-567C-404E-8654-532E6B68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2361"/>
          </a:xfrm>
        </p:spPr>
        <p:txBody>
          <a:bodyPr/>
          <a:lstStyle/>
          <a:p>
            <a:r>
              <a:rPr lang="en-US" dirty="0" err="1"/>
              <a:t>Penjadwalan</a:t>
            </a:r>
            <a:r>
              <a:rPr lang="en-US" dirty="0"/>
              <a:t> scan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EC37-5892-4F51-8DBF-E04C7741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4240"/>
            <a:ext cx="11029615" cy="178475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P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ergerakan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 arm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dimulai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salah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ujung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disk,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kemudian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bergerak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menuju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ujung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yang lain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sambil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melayani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permintaan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setiap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kali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mengunjungi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masing-masing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silinder</a:t>
            </a:r>
            <a:endParaRPr lang="en-US" sz="1800" dirty="0">
              <a:effectLst/>
              <a:latin typeface="Calibri" panose="020F0502020204030204" pitchFamily="34" charset="0"/>
              <a:ea typeface=""/>
              <a:cs typeface=""/>
            </a:endParaRPr>
          </a:p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Jika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telah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sampai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ujung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disk,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maka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 arm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bergerak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berlawanan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arah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kemudian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mulai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lagi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melayani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permintaan-permintaan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muncul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.</a:t>
            </a:r>
          </a:p>
          <a:p>
            <a:pPr algn="just"/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Kelemahan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jika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banyak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permintaan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terletak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pada salah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ujung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disk,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sedangkan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permintaan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dilayani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sesuai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arah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arm disk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jumlahnya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sedikit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ada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95D321-581E-43D0-AA8A-43830F312EF1}"/>
              </a:ext>
            </a:extLst>
          </p:cNvPr>
          <p:cNvSpPr txBox="1">
            <a:spLocks/>
          </p:cNvSpPr>
          <p:nvPr/>
        </p:nvSpPr>
        <p:spPr>
          <a:xfrm>
            <a:off x="581192" y="3272541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Penjadwalan</a:t>
            </a:r>
            <a:r>
              <a:rPr lang="en-US" dirty="0"/>
              <a:t> c-scan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DC9BA7-002F-4688-9519-838746E1C053}"/>
              </a:ext>
            </a:extLst>
          </p:cNvPr>
          <p:cNvSpPr txBox="1">
            <a:spLocks/>
          </p:cNvSpPr>
          <p:nvPr/>
        </p:nvSpPr>
        <p:spPr>
          <a:xfrm>
            <a:off x="581191" y="4202883"/>
            <a:ext cx="11029615" cy="1870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C-SCAN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menggerakkan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head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ujung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ujung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lainnya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sambil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melayani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permintaan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terdapat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selama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pergerakan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tersebut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saat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head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tiba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pada salah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ujung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maka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head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berbalik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arah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melayani</a:t>
            </a:r>
            <a:r>
              <a:rPr lang="en-ID" sz="1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permintaan-permintaan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melainkan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kembali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ujung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asal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pergerakannya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10423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F623-567C-404E-8654-532E6B68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938"/>
            <a:ext cx="11029616" cy="732361"/>
          </a:xfrm>
        </p:spPr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disk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EC37-5892-4F51-8DBF-E04C7741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0192"/>
            <a:ext cx="11029615" cy="1784759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Kinerja system</a:t>
            </a:r>
          </a:p>
          <a:p>
            <a:pPr algn="just"/>
            <a:r>
              <a:rPr lang="en-US" sz="18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alokasi</a:t>
            </a: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file</a:t>
            </a:r>
          </a:p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Lokasi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blok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indeks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dan directory</a:t>
            </a:r>
          </a:p>
        </p:txBody>
      </p:sp>
    </p:spTree>
    <p:extLst>
      <p:ext uri="{BB962C8B-B14F-4D97-AF65-F5344CB8AC3E}">
        <p14:creationId xmlns:p14="http://schemas.microsoft.com/office/powerpoint/2010/main" val="92519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40BC-95BB-43F3-861B-D5989901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6" cy="988332"/>
          </a:xfrm>
        </p:spPr>
        <p:txBody>
          <a:bodyPr/>
          <a:lstStyle/>
          <a:p>
            <a:r>
              <a:rPr lang="en-US" dirty="0" err="1"/>
              <a:t>Managemen</a:t>
            </a:r>
            <a:r>
              <a:rPr lang="en-US" dirty="0"/>
              <a:t> disk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757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F623-567C-404E-8654-532E6B68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2361"/>
          </a:xfrm>
        </p:spPr>
        <p:txBody>
          <a:bodyPr/>
          <a:lstStyle/>
          <a:p>
            <a:r>
              <a:rPr lang="en-US" dirty="0" err="1"/>
              <a:t>Memformat</a:t>
            </a:r>
            <a:r>
              <a:rPr lang="en-US" dirty="0"/>
              <a:t> disk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EC37-5892-4F51-8DBF-E04C7741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4240"/>
            <a:ext cx="11029615" cy="178475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Low-level formatting (physical formatting):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membagi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menjadi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beberapa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sektor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mengisinya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struktur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tertentu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agar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dibaca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ditulis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oleh disk controller</a:t>
            </a:r>
          </a:p>
          <a:p>
            <a:pPr algn="just"/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Berfungsi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agar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pihak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manufaktur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mengetes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menginisialisasi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mapping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lojikal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nomor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blok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pendeteksi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sektor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kosong</a:t>
            </a:r>
            <a:endParaRPr lang="en-US" sz="1800" dirty="0">
              <a:effectLst/>
              <a:latin typeface="Calibri" panose="020F0502020204030204" pitchFamily="34" charset="0"/>
              <a:ea typeface=""/>
              <a:cs typeface=""/>
            </a:endParaRPr>
          </a:p>
          <a:p>
            <a:pPr algn="just"/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Raw I/O: 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array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blok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lojikal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memiliki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kemampuan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menggunakan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partisi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tanpa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struktur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sistem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berkas</a:t>
            </a:r>
            <a:endParaRPr lang="en-ID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95D321-581E-43D0-AA8A-43830F312EF1}"/>
              </a:ext>
            </a:extLst>
          </p:cNvPr>
          <p:cNvSpPr txBox="1">
            <a:spLocks/>
          </p:cNvSpPr>
          <p:nvPr/>
        </p:nvSpPr>
        <p:spPr>
          <a:xfrm>
            <a:off x="581191" y="3638722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Boot block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DC9BA7-002F-4688-9519-838746E1C053}"/>
              </a:ext>
            </a:extLst>
          </p:cNvPr>
          <p:cNvSpPr txBox="1">
            <a:spLocks/>
          </p:cNvSpPr>
          <p:nvPr/>
        </p:nvSpPr>
        <p:spPr>
          <a:xfrm>
            <a:off x="581191" y="4202883"/>
            <a:ext cx="11029615" cy="1870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partisi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menyimpan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seluruh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program bootstrap</a:t>
            </a:r>
          </a:p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Bootstrap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mencari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kernel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sistem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operasi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pada disk, me-load-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nya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memori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,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menggunakan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alamat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telah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diinisialisasi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mulai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menjalankan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sistem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operasi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4150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F623-567C-404E-8654-532E6B68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2361"/>
          </a:xfrm>
        </p:spPr>
        <p:txBody>
          <a:bodyPr/>
          <a:lstStyle/>
          <a:p>
            <a:r>
              <a:rPr lang="en-US" dirty="0"/>
              <a:t>Bad blocks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EC37-5892-4F51-8DBF-E04C7741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4240"/>
            <a:ext cx="11029615" cy="1784759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Satu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lebih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sektor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rusak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</a:t>
            </a:r>
          </a:p>
          <a:p>
            <a:pPr algn="just"/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Disk </a:t>
            </a:r>
            <a:r>
              <a:rPr lang="en-US" sz="18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sederhana</a:t>
            </a: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diatasi</a:t>
            </a: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manual</a:t>
            </a:r>
          </a:p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Disk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kompleks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diatasi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sector sparing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forwarding</a:t>
            </a:r>
            <a:endParaRPr lang="en-ID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95D321-581E-43D0-AA8A-43830F312EF1}"/>
              </a:ext>
            </a:extLst>
          </p:cNvPr>
          <p:cNvSpPr txBox="1">
            <a:spLocks/>
          </p:cNvSpPr>
          <p:nvPr/>
        </p:nvSpPr>
        <p:spPr>
          <a:xfrm>
            <a:off x="581191" y="3638722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Penanganan</a:t>
            </a:r>
            <a:r>
              <a:rPr lang="en-US" dirty="0"/>
              <a:t> swap space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DC9BA7-002F-4688-9519-838746E1C053}"/>
              </a:ext>
            </a:extLst>
          </p:cNvPr>
          <p:cNvSpPr txBox="1">
            <a:spLocks/>
          </p:cNvSpPr>
          <p:nvPr/>
        </p:nvSpPr>
        <p:spPr>
          <a:xfrm>
            <a:off x="581192" y="4259931"/>
            <a:ext cx="11029615" cy="1870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Tujuan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utama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: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untuk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menghasilkan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kinerja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memori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virtual yang optimal</a:t>
            </a:r>
          </a:p>
          <a:p>
            <a:pPr algn="just"/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Swap space: salah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satu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dari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low-level task pada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sebuah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sistem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operasi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261241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F623-567C-404E-8654-532E6B68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2361"/>
          </a:xfrm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swap space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EC37-5892-4F51-8DBF-E04C7741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4240"/>
            <a:ext cx="11029615" cy="1784759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Besarnya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swap-space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dibutuhkan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sebuah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sistem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bermacam-macam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tergantung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banyaknya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physical memory (RAM,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seperti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EDO DRAM, SDRAM, RD RAM),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memori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virtual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disimpan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 swap-space,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caranya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memori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virtual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digunakan</a:t>
            </a:r>
            <a:r>
              <a:rPr lang="en-ID" sz="1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"/>
              <a:cs typeface="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95D321-581E-43D0-AA8A-43830F312EF1}"/>
              </a:ext>
            </a:extLst>
          </p:cNvPr>
          <p:cNvSpPr txBox="1">
            <a:spLocks/>
          </p:cNvSpPr>
          <p:nvPr/>
        </p:nvSpPr>
        <p:spPr>
          <a:xfrm>
            <a:off x="581192" y="3428999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lokasi</a:t>
            </a:r>
            <a:r>
              <a:rPr lang="en-US" dirty="0"/>
              <a:t> swap space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DC9BA7-002F-4688-9519-838746E1C053}"/>
              </a:ext>
            </a:extLst>
          </p:cNvPr>
          <p:cNvSpPr txBox="1">
            <a:spLocks/>
          </p:cNvSpPr>
          <p:nvPr/>
        </p:nvSpPr>
        <p:spPr>
          <a:xfrm>
            <a:off x="581192" y="4259931"/>
            <a:ext cx="11029615" cy="1870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Swap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diletakkan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pada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partisi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sama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dengan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system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operasi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  <a:p>
            <a:pPr algn="just"/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Swap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diletakkan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pada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partisi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berbeda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Swap-space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bisa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dilakukan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hanya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melalui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mempartisi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ulang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menambahkan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swap-space di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tempat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lain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8641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F623-567C-404E-8654-532E6B68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637144"/>
            <a:ext cx="11029616" cy="732361"/>
          </a:xfrm>
        </p:spPr>
        <p:txBody>
          <a:bodyPr/>
          <a:lstStyle/>
          <a:p>
            <a:r>
              <a:rPr lang="en-US" dirty="0" err="1"/>
              <a:t>pengelolaan</a:t>
            </a:r>
            <a:r>
              <a:rPr lang="en-US" dirty="0"/>
              <a:t> swap space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EC37-5892-4F51-8DBF-E04C7741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481494"/>
            <a:ext cx="11029615" cy="732361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Dua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peta swap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proses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oleh kernel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melacak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swap-space</a:t>
            </a: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"/>
              <a:cs typeface="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95D321-581E-43D0-AA8A-43830F312EF1}"/>
              </a:ext>
            </a:extLst>
          </p:cNvPr>
          <p:cNvSpPr txBox="1">
            <a:spLocks/>
          </p:cNvSpPr>
          <p:nvPr/>
        </p:nvSpPr>
        <p:spPr>
          <a:xfrm>
            <a:off x="581190" y="2325844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Kehandalan</a:t>
            </a:r>
            <a:r>
              <a:rPr lang="en-US" dirty="0"/>
              <a:t> disk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DC9BA7-002F-4688-9519-838746E1C053}"/>
              </a:ext>
            </a:extLst>
          </p:cNvPr>
          <p:cNvSpPr txBox="1">
            <a:spLocks/>
          </p:cNvSpPr>
          <p:nvPr/>
        </p:nvSpPr>
        <p:spPr>
          <a:xfrm>
            <a:off x="581189" y="3170194"/>
            <a:ext cx="11029615" cy="2928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Disk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memiliki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resiko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untuk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mengalami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kerusakan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.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Kerusakan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disk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dapat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mengakibatkan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turunnya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performa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dan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hilangnya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data</a:t>
            </a:r>
          </a:p>
          <a:p>
            <a:pPr algn="just"/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Penyebab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hilangnya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data: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Ketidaksengajaan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terhapus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Hilangnya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tenaga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listrik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Blok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rusak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pada disk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Rusaknya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disk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System corrupt</a:t>
            </a:r>
          </a:p>
        </p:txBody>
      </p:sp>
    </p:spTree>
    <p:extLst>
      <p:ext uri="{BB962C8B-B14F-4D97-AF65-F5344CB8AC3E}">
        <p14:creationId xmlns:p14="http://schemas.microsoft.com/office/powerpoint/2010/main" val="94922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F623-567C-404E-8654-532E6B68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/o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EC37-5892-4F51-8DBF-E04C7741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9526"/>
            <a:ext cx="11029615" cy="6986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Bagian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membahas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struktur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I/O,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interupsi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I/O, dan DMA,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serta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perbedaan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penangananinterupsi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9066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2BA599E-CD70-4E35-B77D-7E062DB02B1C}"/>
              </a:ext>
            </a:extLst>
          </p:cNvPr>
          <p:cNvSpPr txBox="1">
            <a:spLocks/>
          </p:cNvSpPr>
          <p:nvPr/>
        </p:nvSpPr>
        <p:spPr>
          <a:xfrm>
            <a:off x="477673" y="516469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Kehandalan</a:t>
            </a:r>
            <a:r>
              <a:rPr lang="en-US" dirty="0"/>
              <a:t> disk</a:t>
            </a:r>
            <a:endParaRPr lang="en-ID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BA3C69-BA1F-43C1-A7B6-67FD0AF93DFD}"/>
              </a:ext>
            </a:extLst>
          </p:cNvPr>
          <p:cNvSpPr txBox="1">
            <a:spLocks/>
          </p:cNvSpPr>
          <p:nvPr/>
        </p:nvSpPr>
        <p:spPr>
          <a:xfrm>
            <a:off x="477673" y="1455864"/>
            <a:ext cx="11029615" cy="165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Untuk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meningkatkan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kinerja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dan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reliabilitas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disk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dilibatkan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banyak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disk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sebagai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satu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penyimpanan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  <a:p>
            <a:pPr algn="just"/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RAID: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meningkatkan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kinerja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disk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dengan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membagi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blok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data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ke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dalam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sub-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blok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. Ketika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mengirim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data disk-disk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tersebut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bekerja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secara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pararel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,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ditambah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dengan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sinkronisasi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pada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rotasi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masing-masing disk</a:t>
            </a:r>
          </a:p>
          <a:p>
            <a:pPr algn="just"/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404D253-780F-4AB0-938B-B4288873F2CB}"/>
              </a:ext>
            </a:extLst>
          </p:cNvPr>
          <p:cNvSpPr txBox="1">
            <a:spLocks/>
          </p:cNvSpPr>
          <p:nvPr/>
        </p:nvSpPr>
        <p:spPr>
          <a:xfrm>
            <a:off x="477673" y="3114136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Implementasi</a:t>
            </a:r>
            <a:r>
              <a:rPr lang="en-US" dirty="0"/>
              <a:t> stable-storage</a:t>
            </a:r>
            <a:endParaRPr lang="en-ID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C29E5A-4393-4048-A557-2D8C98AFAE5C}"/>
              </a:ext>
            </a:extLst>
          </p:cNvPr>
          <p:cNvSpPr txBox="1">
            <a:spLocks/>
          </p:cNvSpPr>
          <p:nvPr/>
        </p:nvSpPr>
        <p:spPr>
          <a:xfrm>
            <a:off x="477673" y="4053530"/>
            <a:ext cx="11029615" cy="1976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disk write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menyebabkan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tiga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kemungkinan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"/>
                <a:cs typeface=""/>
              </a:rPr>
              <a:t>Successful completion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"/>
                <a:cs typeface=""/>
              </a:rPr>
              <a:t>Partial failure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"/>
                <a:cs typeface=""/>
              </a:rPr>
              <a:t>Total failure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01811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2BA599E-CD70-4E35-B77D-7E062DB02B1C}"/>
              </a:ext>
            </a:extLst>
          </p:cNvPr>
          <p:cNvSpPr txBox="1">
            <a:spLocks/>
          </p:cNvSpPr>
          <p:nvPr/>
        </p:nvSpPr>
        <p:spPr>
          <a:xfrm>
            <a:off x="477673" y="516469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Tertiary-storage structure</a:t>
            </a:r>
            <a:endParaRPr lang="en-ID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BA3C69-BA1F-43C1-A7B6-67FD0AF93DFD}"/>
              </a:ext>
            </a:extLst>
          </p:cNvPr>
          <p:cNvSpPr txBox="1">
            <a:spLocks/>
          </p:cNvSpPr>
          <p:nvPr/>
        </p:nvSpPr>
        <p:spPr>
          <a:xfrm>
            <a:off x="477674" y="1690756"/>
            <a:ext cx="11029615" cy="165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Ciri-ciri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 Tertiary-Storage Structure:</a:t>
            </a:r>
            <a:endParaRPr lang="en-ID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Biaya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produksi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lebih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murah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.</a:t>
            </a:r>
          </a:p>
          <a:p>
            <a:pPr algn="just"/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Menggunakan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removable media.</a:t>
            </a:r>
          </a:p>
          <a:p>
            <a:pPr algn="just"/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Data yang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disimpan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bersifat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permanen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998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40BC-95BB-43F3-861B-D5989901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6" cy="988332"/>
          </a:xfrm>
        </p:spPr>
        <p:txBody>
          <a:bodyPr/>
          <a:lstStyle/>
          <a:p>
            <a:r>
              <a:rPr lang="en-US" dirty="0" err="1"/>
              <a:t>Macam</a:t>
            </a:r>
            <a:r>
              <a:rPr lang="en-US" dirty="0"/>
              <a:t> tertiary-storage structure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00388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2BA599E-CD70-4E35-B77D-7E062DB02B1C}"/>
              </a:ext>
            </a:extLst>
          </p:cNvPr>
          <p:cNvSpPr txBox="1">
            <a:spLocks/>
          </p:cNvSpPr>
          <p:nvPr/>
        </p:nvSpPr>
        <p:spPr>
          <a:xfrm>
            <a:off x="477673" y="516469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Floppy disk</a:t>
            </a:r>
            <a:endParaRPr lang="en-ID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BA3C69-BA1F-43C1-A7B6-67FD0AF93DFD}"/>
              </a:ext>
            </a:extLst>
          </p:cNvPr>
          <p:cNvSpPr txBox="1">
            <a:spLocks/>
          </p:cNvSpPr>
          <p:nvPr/>
        </p:nvSpPr>
        <p:spPr>
          <a:xfrm>
            <a:off x="477673" y="1455864"/>
            <a:ext cx="11029615" cy="165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Ciri-ciri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floppy disk: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Umumnya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mempunyai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kapasitas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 1-2 MB.</a:t>
            </a:r>
            <a:endParaRPr lang="en-ID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Kemampuan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hampir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hardisk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404D253-780F-4AB0-938B-B4288873F2CB}"/>
              </a:ext>
            </a:extLst>
          </p:cNvPr>
          <p:cNvSpPr txBox="1">
            <a:spLocks/>
          </p:cNvSpPr>
          <p:nvPr/>
        </p:nvSpPr>
        <p:spPr>
          <a:xfrm>
            <a:off x="477673" y="3114136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Magnetic-optic disk</a:t>
            </a:r>
            <a:endParaRPr lang="en-ID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C29E5A-4393-4048-A557-2D8C98AFAE5C}"/>
              </a:ext>
            </a:extLst>
          </p:cNvPr>
          <p:cNvSpPr txBox="1">
            <a:spLocks/>
          </p:cNvSpPr>
          <p:nvPr/>
        </p:nvSpPr>
        <p:spPr>
          <a:xfrm>
            <a:off x="477672" y="4055897"/>
            <a:ext cx="11029615" cy="144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Piringan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optic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keras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dilapisi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oleh material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bersifat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magnet,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kemudian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dilapisi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pelindung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plastik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kaca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berfungsi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menahan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head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hancur</a:t>
            </a:r>
            <a:endParaRPr lang="en-US" sz="1800" dirty="0">
              <a:effectLst/>
              <a:latin typeface="Times New Roman" panose="02020603050405020304" pitchFamily="18" charset="0"/>
              <a:ea typeface=""/>
            </a:endParaRPr>
          </a:p>
          <a:p>
            <a:pPr algn="just"/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Disk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ini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memiliki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medan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magnet</a:t>
            </a:r>
          </a:p>
        </p:txBody>
      </p:sp>
    </p:spTree>
    <p:extLst>
      <p:ext uri="{BB962C8B-B14F-4D97-AF65-F5344CB8AC3E}">
        <p14:creationId xmlns:p14="http://schemas.microsoft.com/office/powerpoint/2010/main" val="2223824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2BA599E-CD70-4E35-B77D-7E062DB02B1C}"/>
              </a:ext>
            </a:extLst>
          </p:cNvPr>
          <p:cNvSpPr txBox="1">
            <a:spLocks/>
          </p:cNvSpPr>
          <p:nvPr/>
        </p:nvSpPr>
        <p:spPr>
          <a:xfrm>
            <a:off x="477673" y="516469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optical disk</a:t>
            </a:r>
            <a:endParaRPr lang="en-ID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BA3C69-BA1F-43C1-A7B6-67FD0AF93DFD}"/>
              </a:ext>
            </a:extLst>
          </p:cNvPr>
          <p:cNvSpPr txBox="1">
            <a:spLocks/>
          </p:cNvSpPr>
          <p:nvPr/>
        </p:nvSpPr>
        <p:spPr>
          <a:xfrm>
            <a:off x="477673" y="1455864"/>
            <a:ext cx="11029615" cy="165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404D253-780F-4AB0-938B-B4288873F2CB}"/>
              </a:ext>
            </a:extLst>
          </p:cNvPr>
          <p:cNvSpPr txBox="1">
            <a:spLocks/>
          </p:cNvSpPr>
          <p:nvPr/>
        </p:nvSpPr>
        <p:spPr>
          <a:xfrm>
            <a:off x="477673" y="3114136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Worm disk</a:t>
            </a:r>
            <a:endParaRPr lang="en-ID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C29E5A-4393-4048-A557-2D8C98AFAE5C}"/>
              </a:ext>
            </a:extLst>
          </p:cNvPr>
          <p:cNvSpPr txBox="1">
            <a:spLocks/>
          </p:cNvSpPr>
          <p:nvPr/>
        </p:nvSpPr>
        <p:spPr>
          <a:xfrm>
            <a:off x="477672" y="4055896"/>
            <a:ext cx="11029615" cy="204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"/>
              </a:rPr>
              <a:t>WORM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Aluminium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ﬁlm yang tipis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dilapisi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piringan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plastik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kaca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bagian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atas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bawahnya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.</a:t>
            </a:r>
          </a:p>
          <a:p>
            <a:pPr algn="just"/>
            <a:r>
              <a:rPr lang="en-US" sz="1800" dirty="0" err="1">
                <a:latin typeface="Times New Roman" panose="02020603050405020304" pitchFamily="18" charset="0"/>
                <a:ea typeface=""/>
                <a:cs typeface=""/>
              </a:rPr>
              <a:t>Ciri-ciri</a:t>
            </a:r>
            <a:r>
              <a:rPr lang="en-US" sz="1800" dirty="0">
                <a:latin typeface="Times New Roman" panose="02020603050405020304" pitchFamily="18" charset="0"/>
                <a:ea typeface=""/>
                <a:cs typeface="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hanya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ditulis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sekali</a:t>
            </a:r>
            <a:endParaRPr lang="en-US" sz="1800" dirty="0">
              <a:effectLst/>
              <a:latin typeface="Times New Roman" panose="02020603050405020304" pitchFamily="18" charset="0"/>
              <a:ea typeface="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tahan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lama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dipercaya</a:t>
            </a:r>
            <a:endParaRPr lang="en-US" sz="1800" dirty="0">
              <a:effectLst/>
              <a:latin typeface="Times New Roman" panose="02020603050405020304" pitchFamily="18" charset="0"/>
              <a:ea typeface="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Read Only disk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CAA53A-C5D1-49A4-86F8-141CCBEF172E}"/>
              </a:ext>
            </a:extLst>
          </p:cNvPr>
          <p:cNvSpPr txBox="1">
            <a:spLocks/>
          </p:cNvSpPr>
          <p:nvPr/>
        </p:nvSpPr>
        <p:spPr>
          <a:xfrm>
            <a:off x="477671" y="1455864"/>
            <a:ext cx="11029615" cy="1673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Disk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ini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tidak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menggunakan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sifat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magnet</a:t>
            </a:r>
          </a:p>
          <a:p>
            <a:pPr algn="just"/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Terbagi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atas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Phase change disk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Dye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polimer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disk</a:t>
            </a:r>
          </a:p>
        </p:txBody>
      </p:sp>
    </p:spTree>
    <p:extLst>
      <p:ext uri="{BB962C8B-B14F-4D97-AF65-F5344CB8AC3E}">
        <p14:creationId xmlns:p14="http://schemas.microsoft.com/office/powerpoint/2010/main" val="3118110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2BA599E-CD70-4E35-B77D-7E062DB02B1C}"/>
              </a:ext>
            </a:extLst>
          </p:cNvPr>
          <p:cNvSpPr txBox="1">
            <a:spLocks/>
          </p:cNvSpPr>
          <p:nvPr/>
        </p:nvSpPr>
        <p:spPr>
          <a:xfrm>
            <a:off x="477674" y="667471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tapes</a:t>
            </a:r>
            <a:endParaRPr lang="en-ID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BA3C69-BA1F-43C1-A7B6-67FD0AF93DFD}"/>
              </a:ext>
            </a:extLst>
          </p:cNvPr>
          <p:cNvSpPr txBox="1">
            <a:spLocks/>
          </p:cNvSpPr>
          <p:nvPr/>
        </p:nvSpPr>
        <p:spPr>
          <a:xfrm>
            <a:off x="477674" y="1770728"/>
            <a:ext cx="11029615" cy="165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Times New Roman" panose="02020603050405020304" pitchFamily="18" charset="0"/>
                <a:ea typeface=""/>
              </a:rPr>
              <a:t>M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edia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ekonomis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apabila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media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ingin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membutuhkan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kemampuan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random access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"/>
                <a:cs typeface=""/>
              </a:rPr>
              <a:t>Harga tape drive </a:t>
            </a:r>
            <a:r>
              <a:rPr lang="en-US" sz="1800" dirty="0" err="1">
                <a:latin typeface="Times New Roman" panose="02020603050405020304" pitchFamily="18" charset="0"/>
                <a:ea typeface=""/>
                <a:cs typeface=""/>
              </a:rPr>
              <a:t>lebih</a:t>
            </a:r>
            <a:r>
              <a:rPr lang="en-US" sz="1800" dirty="0">
                <a:latin typeface="Times New Roman" panose="02020603050405020304" pitchFamily="18" charset="0"/>
                <a:ea typeface=""/>
                <a:cs typeface=""/>
              </a:rPr>
              <a:t> mahal </a:t>
            </a:r>
            <a:r>
              <a:rPr lang="en-US" sz="1800" dirty="0" err="1">
                <a:latin typeface="Times New Roman" panose="02020603050405020304" pitchFamily="18" charset="0"/>
                <a:ea typeface=""/>
                <a:cs typeface=""/>
              </a:rPr>
              <a:t>daripada</a:t>
            </a:r>
            <a:r>
              <a:rPr lang="en-US" sz="1800" dirty="0">
                <a:latin typeface="Times New Roman" panose="02020603050405020304" pitchFamily="18" charset="0"/>
                <a:ea typeface=""/>
                <a:cs typeface="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"/>
                <a:cs typeface=""/>
              </a:rPr>
              <a:t>diskdrive</a:t>
            </a:r>
            <a:endParaRPr lang="en-US" sz="1800" dirty="0">
              <a:latin typeface="Times New Roman" panose="02020603050405020304" pitchFamily="18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41179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2BA599E-CD70-4E35-B77D-7E062DB02B1C}"/>
              </a:ext>
            </a:extLst>
          </p:cNvPr>
          <p:cNvSpPr txBox="1">
            <a:spLocks/>
          </p:cNvSpPr>
          <p:nvPr/>
        </p:nvSpPr>
        <p:spPr>
          <a:xfrm>
            <a:off x="477673" y="516469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Interface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BA3C69-BA1F-43C1-A7B6-67FD0AF93DFD}"/>
              </a:ext>
            </a:extLst>
          </p:cNvPr>
          <p:cNvSpPr txBox="1">
            <a:spLocks/>
          </p:cNvSpPr>
          <p:nvPr/>
        </p:nvSpPr>
        <p:spPr>
          <a:xfrm>
            <a:off x="477673" y="1455864"/>
            <a:ext cx="11029615" cy="165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404D253-780F-4AB0-938B-B4288873F2CB}"/>
              </a:ext>
            </a:extLst>
          </p:cNvPr>
          <p:cNvSpPr txBox="1">
            <a:spLocks/>
          </p:cNvSpPr>
          <p:nvPr/>
        </p:nvSpPr>
        <p:spPr>
          <a:xfrm>
            <a:off x="477673" y="3114136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Management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hirarkis</a:t>
            </a:r>
            <a:endParaRPr lang="en-ID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C29E5A-4393-4048-A557-2D8C98AFAE5C}"/>
              </a:ext>
            </a:extLst>
          </p:cNvPr>
          <p:cNvSpPr txBox="1">
            <a:spLocks/>
          </p:cNvSpPr>
          <p:nvPr/>
        </p:nvSpPr>
        <p:spPr>
          <a:xfrm>
            <a:off x="477672" y="4055896"/>
            <a:ext cx="11029615" cy="204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Calibri" panose="020F0502020204030204" pitchFamily="34" charset="0"/>
              </a:rPr>
              <a:t>Menjelaskan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Calibri" panose="020F0502020204030204" pitchFamily="34" charset="0"/>
              </a:rPr>
              <a:t> storage hierarchy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Calibri" panose="020F0502020204030204" pitchFamily="34" charset="0"/>
              </a:rPr>
              <a:t>antara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Calibri" panose="020F0502020204030204" pitchFamily="34" charset="0"/>
              </a:rPr>
              <a:t> primary memory dan secondary storage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Calibri" panose="020F0502020204030204" pitchFamily="34" charset="0"/>
              </a:rPr>
              <a:t>membentuk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Calibri" panose="020F0502020204030204" pitchFamily="34" charset="0"/>
              </a:rPr>
              <a:t> tertiary storage</a:t>
            </a:r>
          </a:p>
          <a:p>
            <a:pPr algn="just"/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Hierachical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Storage management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biasanya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ditemukan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pada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pusat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supercomputing dan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installasi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besar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lainnya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mempunyai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data yang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besar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CAA53A-C5D1-49A4-86F8-141CCBEF172E}"/>
              </a:ext>
            </a:extLst>
          </p:cNvPr>
          <p:cNvSpPr txBox="1">
            <a:spLocks/>
          </p:cNvSpPr>
          <p:nvPr/>
        </p:nvSpPr>
        <p:spPr>
          <a:xfrm>
            <a:off x="477671" y="1455864"/>
            <a:ext cx="11029615" cy="1673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Contoh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operasi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dasar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tape drive:</a:t>
            </a:r>
          </a:p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Operasi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locate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berfungsi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menetapkan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posisi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tape head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logical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blok</a:t>
            </a:r>
            <a:endParaRPr lang="en-US" sz="1800" dirty="0">
              <a:latin typeface="Times New Roman" panose="02020603050405020304" pitchFamily="18" charset="0"/>
              <a:ea typeface=""/>
            </a:endParaRPr>
          </a:p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Operasi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read position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berfungsi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memberitahu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posisi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tape head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menunjukkan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nomor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logical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blok</a:t>
            </a:r>
            <a:endParaRPr lang="en-US" sz="1800" dirty="0">
              <a:effectLst/>
              <a:latin typeface="Times New Roman" panose="02020603050405020304" pitchFamily="18" charset="0"/>
              <a:ea typeface=""/>
            </a:endParaRPr>
          </a:p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Operasi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space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berfungsi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memindahkan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"/>
              </a:rPr>
              <a:t>posisi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 tape head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4131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40BC-95BB-43F3-861B-D5989901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6" cy="988332"/>
          </a:xfrm>
        </p:spPr>
        <p:txBody>
          <a:bodyPr/>
          <a:lstStyle/>
          <a:p>
            <a:r>
              <a:rPr lang="en-US" dirty="0" err="1"/>
              <a:t>interupsi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387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3EEF-4C7A-4C96-AC5C-76E9386A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1453"/>
            <a:ext cx="11029616" cy="691250"/>
          </a:xfrm>
        </p:spPr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interupsi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C095-F202-4B4D-9484-30ADEAB8D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2703"/>
            <a:ext cx="11029615" cy="13110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/>
              <a:t>Ketika CPU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controller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interrupt request line (</a:t>
            </a:r>
            <a:r>
              <a:rPr lang="en-ID" dirty="0" err="1"/>
              <a:t>membangkitkan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interupsi</a:t>
            </a:r>
            <a:r>
              <a:rPr lang="en-ID" dirty="0"/>
              <a:t>), CPU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menjawab</a:t>
            </a:r>
            <a:r>
              <a:rPr lang="en-ID" dirty="0"/>
              <a:t> </a:t>
            </a:r>
            <a:r>
              <a:rPr lang="en-ID" dirty="0" err="1"/>
              <a:t>interupsi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(juga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menangkap</a:t>
            </a:r>
            <a:r>
              <a:rPr lang="en-ID" dirty="0"/>
              <a:t> </a:t>
            </a:r>
            <a:r>
              <a:rPr lang="en-ID" dirty="0" err="1"/>
              <a:t>interupsi</a:t>
            </a:r>
            <a:r>
              <a:rPr lang="en-ID" dirty="0"/>
              <a:t>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state </a:t>
            </a:r>
            <a:r>
              <a:rPr lang="en-ID" dirty="0" err="1"/>
              <a:t>terkini</a:t>
            </a:r>
            <a:r>
              <a:rPr lang="en-ID" dirty="0"/>
              <a:t> CPU.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827A74-8922-4753-AEB5-3D58418B6CFE}"/>
              </a:ext>
            </a:extLst>
          </p:cNvPr>
          <p:cNvSpPr txBox="1">
            <a:spLocks/>
          </p:cNvSpPr>
          <p:nvPr/>
        </p:nvSpPr>
        <p:spPr>
          <a:xfrm>
            <a:off x="581191" y="2737750"/>
            <a:ext cx="11029616" cy="69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Fitur </a:t>
            </a:r>
            <a:r>
              <a:rPr lang="en-US" dirty="0" err="1"/>
              <a:t>tambahan</a:t>
            </a:r>
            <a:r>
              <a:rPr lang="en-US" dirty="0"/>
              <a:t> pada </a:t>
            </a:r>
            <a:r>
              <a:rPr lang="en-US" dirty="0" err="1"/>
              <a:t>komputer</a:t>
            </a:r>
            <a:r>
              <a:rPr lang="en-US" dirty="0"/>
              <a:t> modern</a:t>
            </a:r>
            <a:endParaRPr lang="en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444E4E-989D-42EC-88DE-90B12D9794D6}"/>
              </a:ext>
            </a:extLst>
          </p:cNvPr>
          <p:cNvSpPr txBox="1">
            <a:spLocks/>
          </p:cNvSpPr>
          <p:nvPr/>
        </p:nvSpPr>
        <p:spPr>
          <a:xfrm>
            <a:off x="581191" y="3393285"/>
            <a:ext cx="11029615" cy="1311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ID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DF26FA-83BA-4109-8708-1FCC82E28C1D}"/>
              </a:ext>
            </a:extLst>
          </p:cNvPr>
          <p:cNvSpPr txBox="1">
            <a:spLocks/>
          </p:cNvSpPr>
          <p:nvPr/>
        </p:nvSpPr>
        <p:spPr>
          <a:xfrm>
            <a:off x="581191" y="3340074"/>
            <a:ext cx="11029615" cy="1311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dirty="0" err="1"/>
              <a:t>Kemamuan</a:t>
            </a:r>
            <a:r>
              <a:rPr lang="en-ID" dirty="0"/>
              <a:t> </a:t>
            </a:r>
            <a:r>
              <a:rPr lang="en-ID" dirty="0" err="1"/>
              <a:t>menghambat</a:t>
            </a:r>
            <a:r>
              <a:rPr lang="en-ID" dirty="0"/>
              <a:t> proses interrupt handling </a:t>
            </a:r>
            <a:r>
              <a:rPr lang="en-ID" dirty="0" err="1"/>
              <a:t>dalam</a:t>
            </a:r>
            <a:r>
              <a:rPr lang="en-ID" dirty="0"/>
              <a:t> critical state</a:t>
            </a:r>
          </a:p>
          <a:p>
            <a:pPr algn="just"/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penanganan</a:t>
            </a:r>
            <a:r>
              <a:rPr lang="en-ID" dirty="0"/>
              <a:t> </a:t>
            </a:r>
            <a:r>
              <a:rPr lang="en-ID" dirty="0" err="1"/>
              <a:t>interupsi</a:t>
            </a:r>
            <a:endParaRPr lang="en-ID" dirty="0"/>
          </a:p>
          <a:p>
            <a:pPr algn="just"/>
            <a:r>
              <a:rPr lang="en-ID" dirty="0"/>
              <a:t>Multilevel </a:t>
            </a:r>
            <a:r>
              <a:rPr lang="en-ID" dirty="0" err="1"/>
              <a:t>interupsi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952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3EEF-4C7A-4C96-AC5C-76E9386A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95618"/>
            <a:ext cx="11029616" cy="691250"/>
          </a:xfrm>
        </p:spPr>
        <p:txBody>
          <a:bodyPr/>
          <a:lstStyle/>
          <a:p>
            <a:r>
              <a:rPr lang="en-US" dirty="0"/>
              <a:t>Interrupt request 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C095-F202-4B4D-9484-30ADEAB8D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286868"/>
            <a:ext cx="11029615" cy="131107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Nonmaskable</a:t>
            </a:r>
            <a:r>
              <a:rPr lang="en-US" dirty="0"/>
              <a:t> Interrupt</a:t>
            </a:r>
          </a:p>
          <a:p>
            <a:pPr algn="just"/>
            <a:r>
              <a:rPr lang="en-US" dirty="0"/>
              <a:t>Maskable Interrupt</a:t>
            </a:r>
            <a:r>
              <a:rPr lang="en-ID" dirty="0"/>
              <a:t>: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dimatikan</a:t>
            </a:r>
            <a:r>
              <a:rPr lang="en-ID" dirty="0"/>
              <a:t>/ </a:t>
            </a:r>
            <a:r>
              <a:rPr lang="en-ID" dirty="0" err="1"/>
              <a:t>dihentikan</a:t>
            </a:r>
            <a:r>
              <a:rPr lang="en-ID" dirty="0"/>
              <a:t> oleh CPU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pengeksekusian</a:t>
            </a:r>
            <a:r>
              <a:rPr lang="en-ID" dirty="0"/>
              <a:t> </a:t>
            </a:r>
            <a:r>
              <a:rPr lang="en-ID" dirty="0" err="1"/>
              <a:t>deretan</a:t>
            </a:r>
            <a:r>
              <a:rPr lang="en-ID" dirty="0"/>
              <a:t> critical instruction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diinterupsi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827A74-8922-4753-AEB5-3D58418B6CFE}"/>
              </a:ext>
            </a:extLst>
          </p:cNvPr>
          <p:cNvSpPr txBox="1">
            <a:spLocks/>
          </p:cNvSpPr>
          <p:nvPr/>
        </p:nvSpPr>
        <p:spPr>
          <a:xfrm>
            <a:off x="581190" y="2595613"/>
            <a:ext cx="11029616" cy="69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Interrupt Vector dan Interrupt Chaining</a:t>
            </a:r>
            <a:endParaRPr lang="en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444E4E-989D-42EC-88DE-90B12D9794D6}"/>
              </a:ext>
            </a:extLst>
          </p:cNvPr>
          <p:cNvSpPr txBox="1">
            <a:spLocks/>
          </p:cNvSpPr>
          <p:nvPr/>
        </p:nvSpPr>
        <p:spPr>
          <a:xfrm>
            <a:off x="581190" y="3286863"/>
            <a:ext cx="11029615" cy="1097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ID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DF26FA-83BA-4109-8708-1FCC82E28C1D}"/>
              </a:ext>
            </a:extLst>
          </p:cNvPr>
          <p:cNvSpPr txBox="1">
            <a:spLocks/>
          </p:cNvSpPr>
          <p:nvPr/>
        </p:nvSpPr>
        <p:spPr>
          <a:xfrm>
            <a:off x="581191" y="3340074"/>
            <a:ext cx="11029615" cy="1311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pemakaian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interrupt handler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interupsi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pengirim</a:t>
            </a:r>
            <a:r>
              <a:rPr lang="en-ID" dirty="0"/>
              <a:t> </a:t>
            </a:r>
            <a:r>
              <a:rPr lang="en-ID" dirty="0" err="1"/>
              <a:t>interupsi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Teknik interrupt chaining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interrupt vector </a:t>
            </a:r>
            <a:r>
              <a:rPr lang="en-ID" dirty="0" err="1"/>
              <a:t>menunjuk</a:t>
            </a:r>
            <a:r>
              <a:rPr lang="en-ID" dirty="0"/>
              <a:t>/ </a:t>
            </a:r>
            <a:r>
              <a:rPr lang="en-ID" dirty="0" err="1"/>
              <a:t>merujuk</a:t>
            </a:r>
            <a:r>
              <a:rPr lang="en-ID" dirty="0"/>
              <a:t> pada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daftar interrupt handler.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EAE9C1-09D4-4680-86FD-CF45B46A945C}"/>
              </a:ext>
            </a:extLst>
          </p:cNvPr>
          <p:cNvSpPr txBox="1">
            <a:spLocks/>
          </p:cNvSpPr>
          <p:nvPr/>
        </p:nvSpPr>
        <p:spPr>
          <a:xfrm>
            <a:off x="666478" y="4381627"/>
            <a:ext cx="11029616" cy="69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5FD4B9-2DC0-4455-AB48-1ABFDA056523}"/>
              </a:ext>
            </a:extLst>
          </p:cNvPr>
          <p:cNvSpPr txBox="1">
            <a:spLocks/>
          </p:cNvSpPr>
          <p:nvPr/>
        </p:nvSpPr>
        <p:spPr>
          <a:xfrm>
            <a:off x="666478" y="4651145"/>
            <a:ext cx="11029616" cy="69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interupsi</a:t>
            </a:r>
            <a:endParaRPr lang="en-ID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4523AC-9CFF-4095-B09B-BB10A771445A}"/>
              </a:ext>
            </a:extLst>
          </p:cNvPr>
          <p:cNvSpPr txBox="1">
            <a:spLocks/>
          </p:cNvSpPr>
          <p:nvPr/>
        </p:nvSpPr>
        <p:spPr>
          <a:xfrm>
            <a:off x="581190" y="5220606"/>
            <a:ext cx="11029615" cy="1311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dirty="0" err="1"/>
              <a:t>Interupsi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disebabkan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, </a:t>
            </a:r>
            <a:r>
              <a:rPr lang="en-ID" dirty="0" err="1"/>
              <a:t>antara</a:t>
            </a:r>
            <a:r>
              <a:rPr lang="en-ID" dirty="0"/>
              <a:t> lain exception, page fault, </a:t>
            </a:r>
            <a:r>
              <a:rPr lang="en-ID" dirty="0" err="1"/>
              <a:t>interupsi</a:t>
            </a:r>
            <a:r>
              <a:rPr lang="en-ID" dirty="0"/>
              <a:t> yang </a:t>
            </a:r>
            <a:r>
              <a:rPr lang="en-ID" dirty="0" err="1"/>
              <a:t>dikirimkan</a:t>
            </a:r>
            <a:r>
              <a:rPr lang="en-ID" dirty="0"/>
              <a:t> oleh device controllers, dan system call Exception.</a:t>
            </a:r>
          </a:p>
        </p:txBody>
      </p:sp>
    </p:spTree>
    <p:extLst>
      <p:ext uri="{BB962C8B-B14F-4D97-AF65-F5344CB8AC3E}">
        <p14:creationId xmlns:p14="http://schemas.microsoft.com/office/powerpoint/2010/main" val="229805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40BC-95BB-43F3-861B-D5989901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6" cy="988332"/>
          </a:xfrm>
        </p:spPr>
        <p:txBody>
          <a:bodyPr/>
          <a:lstStyle/>
          <a:p>
            <a:r>
              <a:rPr lang="en-US" dirty="0"/>
              <a:t>DMA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242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3EEF-4C7A-4C96-AC5C-76E9386A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95618"/>
            <a:ext cx="11029616" cy="691250"/>
          </a:xfrm>
        </p:spPr>
        <p:txBody>
          <a:bodyPr/>
          <a:lstStyle/>
          <a:p>
            <a:r>
              <a:rPr lang="en-US" dirty="0" err="1"/>
              <a:t>definisi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C095-F202-4B4D-9484-30ADEAB8D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286868"/>
            <a:ext cx="11029615" cy="13110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Prosesor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(special purpose processor)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pembebanan</a:t>
            </a:r>
            <a:r>
              <a:rPr lang="en-US" dirty="0"/>
              <a:t> CPU </a:t>
            </a:r>
            <a:r>
              <a:rPr lang="en-US" dirty="0" err="1"/>
              <a:t>utama</a:t>
            </a:r>
            <a:r>
              <a:rPr lang="en-US" dirty="0"/>
              <a:t> oleh program I/O 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827A74-8922-4753-AEB5-3D58418B6CFE}"/>
              </a:ext>
            </a:extLst>
          </p:cNvPr>
          <p:cNvSpPr txBox="1">
            <a:spLocks/>
          </p:cNvSpPr>
          <p:nvPr/>
        </p:nvSpPr>
        <p:spPr>
          <a:xfrm>
            <a:off x="666478" y="2610942"/>
            <a:ext cx="11029616" cy="69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Langkah transfer DMA</a:t>
            </a:r>
            <a:endParaRPr lang="en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444E4E-989D-42EC-88DE-90B12D9794D6}"/>
              </a:ext>
            </a:extLst>
          </p:cNvPr>
          <p:cNvSpPr txBox="1">
            <a:spLocks/>
          </p:cNvSpPr>
          <p:nvPr/>
        </p:nvSpPr>
        <p:spPr>
          <a:xfrm>
            <a:off x="581190" y="3286863"/>
            <a:ext cx="11029615" cy="1097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ID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DF26FA-83BA-4109-8708-1FCC82E28C1D}"/>
              </a:ext>
            </a:extLst>
          </p:cNvPr>
          <p:cNvSpPr txBox="1">
            <a:spLocks/>
          </p:cNvSpPr>
          <p:nvPr/>
        </p:nvSpPr>
        <p:spPr>
          <a:xfrm>
            <a:off x="581190" y="3584714"/>
            <a:ext cx="11029615" cy="1516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dirty="0" err="1"/>
              <a:t>Prosesor</a:t>
            </a:r>
            <a:r>
              <a:rPr lang="en-ID" dirty="0"/>
              <a:t> </a:t>
            </a:r>
            <a:r>
              <a:rPr lang="en-ID" dirty="0" err="1"/>
              <a:t>menyiapkan</a:t>
            </a:r>
            <a:r>
              <a:rPr lang="en-ID" dirty="0"/>
              <a:t> DMA transfer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menyedia</a:t>
            </a:r>
            <a:r>
              <a:rPr lang="en-ID" dirty="0"/>
              <a:t> </a:t>
            </a:r>
            <a:r>
              <a:rPr lang="en-ID" dirty="0" err="1"/>
              <a:t>kan</a:t>
            </a:r>
            <a:r>
              <a:rPr lang="en-ID" dirty="0"/>
              <a:t> data-data </a:t>
            </a:r>
            <a:r>
              <a:rPr lang="en-ID" dirty="0" err="1"/>
              <a:t>dari</a:t>
            </a:r>
            <a:r>
              <a:rPr lang="en-ID" dirty="0"/>
              <a:t> device, </a:t>
            </a:r>
            <a:r>
              <a:rPr lang="en-ID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,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dan </a:t>
            </a:r>
            <a:r>
              <a:rPr lang="en-ID" dirty="0" err="1"/>
              <a:t>tujuan</a:t>
            </a:r>
            <a:r>
              <a:rPr lang="en-ID" dirty="0"/>
              <a:t> data, dan </a:t>
            </a:r>
            <a:r>
              <a:rPr lang="en-ID" dirty="0" err="1"/>
              <a:t>banyaknya</a:t>
            </a:r>
            <a:r>
              <a:rPr lang="en-ID" dirty="0"/>
              <a:t> byte yang di transfer.</a:t>
            </a:r>
          </a:p>
          <a:p>
            <a:pPr algn="just"/>
            <a:r>
              <a:rPr lang="en-ID" dirty="0"/>
              <a:t>DMA controller </a:t>
            </a:r>
            <a:r>
              <a:rPr lang="en-ID" dirty="0" err="1"/>
              <a:t>memulai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(</a:t>
            </a:r>
            <a:r>
              <a:rPr lang="en-ID" dirty="0" err="1"/>
              <a:t>menyiapkan</a:t>
            </a:r>
            <a:r>
              <a:rPr lang="en-ID" dirty="0"/>
              <a:t> bus,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, </a:t>
            </a:r>
            <a:r>
              <a:rPr lang="en-ID" dirty="0" err="1"/>
              <a:t>menulis</a:t>
            </a:r>
            <a:r>
              <a:rPr lang="en-ID" dirty="0"/>
              <a:t> dan </a:t>
            </a:r>
            <a:r>
              <a:rPr lang="en-ID" dirty="0" err="1"/>
              <a:t>membaca</a:t>
            </a:r>
            <a:r>
              <a:rPr lang="en-ID" dirty="0"/>
              <a:t> data),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di transfer.</a:t>
            </a:r>
          </a:p>
          <a:p>
            <a:pPr algn="just"/>
            <a:r>
              <a:rPr lang="en-ID" dirty="0"/>
              <a:t>DMA controller meng-</a:t>
            </a:r>
            <a:r>
              <a:rPr lang="en-ID" dirty="0" err="1"/>
              <a:t>interupsi</a:t>
            </a:r>
            <a:r>
              <a:rPr lang="en-ID" dirty="0"/>
              <a:t> </a:t>
            </a:r>
            <a:r>
              <a:rPr lang="en-ID" dirty="0" err="1"/>
              <a:t>prosesor</a:t>
            </a:r>
            <a:r>
              <a:rPr lang="en-ID" dirty="0"/>
              <a:t>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EAE9C1-09D4-4680-86FD-CF45B46A945C}"/>
              </a:ext>
            </a:extLst>
          </p:cNvPr>
          <p:cNvSpPr txBox="1">
            <a:spLocks/>
          </p:cNvSpPr>
          <p:nvPr/>
        </p:nvSpPr>
        <p:spPr>
          <a:xfrm>
            <a:off x="666478" y="4381627"/>
            <a:ext cx="11029616" cy="69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5FD4B9-2DC0-4455-AB48-1ABFDA056523}"/>
              </a:ext>
            </a:extLst>
          </p:cNvPr>
          <p:cNvSpPr txBox="1">
            <a:spLocks/>
          </p:cNvSpPr>
          <p:nvPr/>
        </p:nvSpPr>
        <p:spPr>
          <a:xfrm>
            <a:off x="751766" y="4454328"/>
            <a:ext cx="11029616" cy="69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450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F623-567C-404E-8654-532E6B68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2361"/>
          </a:xfrm>
        </p:spPr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/o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EC37-5892-4F51-8DBF-E04C7741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4241"/>
            <a:ext cx="11029615" cy="1367406"/>
          </a:xfrm>
        </p:spPr>
        <p:txBody>
          <a:bodyPr/>
          <a:lstStyle/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Ketika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aplikasi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ingin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membuka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data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ada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suatu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disk,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sebenarnya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aplikasi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tersebut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harus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membedakan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jenis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disk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apa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diaksesnya</a:t>
            </a:r>
            <a:endParaRPr lang="en-US" sz="1800" dirty="0">
              <a:effectLst/>
              <a:latin typeface="Calibri" panose="020F0502020204030204" pitchFamily="34" charset="0"/>
              <a:ea typeface=""/>
              <a:cs typeface=""/>
            </a:endParaRPr>
          </a:p>
          <a:p>
            <a:pPr algn="just"/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mempermudah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pengaksesan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sistemoperasi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melakukan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standarisasi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cara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pengaksesan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peralatan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I/O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B858DE-4F8A-48BC-AAFA-DC99C1DA57C2}"/>
              </a:ext>
            </a:extLst>
          </p:cNvPr>
          <p:cNvSpPr txBox="1">
            <a:spLocks/>
          </p:cNvSpPr>
          <p:nvPr/>
        </p:nvSpPr>
        <p:spPr>
          <a:xfrm>
            <a:off x="581191" y="3062819"/>
            <a:ext cx="11029616" cy="73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Blocking dan nonblocking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735B6-0E3C-4CD2-A642-E104452779FF}"/>
              </a:ext>
            </a:extLst>
          </p:cNvPr>
          <p:cNvSpPr txBox="1">
            <a:spLocks/>
          </p:cNvSpPr>
          <p:nvPr/>
        </p:nvSpPr>
        <p:spPr>
          <a:xfrm>
            <a:off x="581191" y="3846352"/>
            <a:ext cx="11029615" cy="1626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Ketika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suatu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aplikasi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menggunakan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sebuah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blocking system call,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eksekusi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aplikasi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itu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akan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diberhentikan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untuk</a:t>
            </a:r>
            <a:r>
              <a:rPr lang="en-US" sz="1800" dirty="0"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"/>
                <a:cs typeface=""/>
              </a:rPr>
              <a:t>sementara</a:t>
            </a:r>
            <a:endParaRPr lang="en-US" sz="1800" dirty="0">
              <a:latin typeface="Calibri" panose="020F0502020204030204" pitchFamily="34" charset="0"/>
              <a:ea typeface=""/>
              <a:cs typeface=""/>
            </a:endParaRPr>
          </a:p>
          <a:p>
            <a:pPr algn="just"/>
            <a:r>
              <a:rPr lang="en-US" sz="1800" dirty="0" err="1">
                <a:latin typeface="Calibri" panose="020F0502020204030204" pitchFamily="34" charset="0"/>
              </a:rPr>
              <a:t>Aplikasi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akan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dipindahkan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ke</a:t>
            </a:r>
            <a:r>
              <a:rPr lang="en-US" sz="1800" dirty="0">
                <a:latin typeface="Calibri" panose="020F0502020204030204" pitchFamily="34" charset="0"/>
              </a:rPr>
              <a:t> wait queue</a:t>
            </a:r>
          </a:p>
          <a:p>
            <a:pPr algn="just"/>
            <a:r>
              <a:rPr lang="en-ID" dirty="0"/>
              <a:t>Setelah system call </a:t>
            </a:r>
            <a:r>
              <a:rPr lang="en-ID" dirty="0" err="1"/>
              <a:t>selesai</a:t>
            </a:r>
            <a:r>
              <a:rPr lang="en-ID" dirty="0"/>
              <a:t>,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dikembalikan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run queue</a:t>
            </a:r>
          </a:p>
        </p:txBody>
      </p:sp>
    </p:spTree>
    <p:extLst>
      <p:ext uri="{BB962C8B-B14F-4D97-AF65-F5344CB8AC3E}">
        <p14:creationId xmlns:p14="http://schemas.microsoft.com/office/powerpoint/2010/main" val="377507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F623-567C-404E-8654-532E6B68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2361"/>
          </a:xfrm>
        </p:spPr>
        <p:txBody>
          <a:bodyPr/>
          <a:lstStyle/>
          <a:p>
            <a:r>
              <a:rPr lang="en-US" dirty="0"/>
              <a:t>Kernel </a:t>
            </a:r>
            <a:r>
              <a:rPr lang="en-US" dirty="0" err="1"/>
              <a:t>i</a:t>
            </a:r>
            <a:r>
              <a:rPr lang="en-US" dirty="0"/>
              <a:t>/o subsystem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EC37-5892-4F51-8DBF-E04C7741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4241"/>
            <a:ext cx="11029615" cy="34982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Beberapa</a:t>
            </a:r>
            <a:r>
              <a:rPr lang="en-US" dirty="0"/>
              <a:t> service yang </a:t>
            </a:r>
            <a:r>
              <a:rPr lang="en-US" dirty="0" err="1"/>
              <a:t>disediakan</a:t>
            </a:r>
            <a:r>
              <a:rPr lang="en-US" dirty="0"/>
              <a:t> kernel I/O subsystem:</a:t>
            </a:r>
          </a:p>
          <a:p>
            <a:pPr algn="just"/>
            <a:r>
              <a:rPr lang="en-US" dirty="0"/>
              <a:t>Scheduling (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mengatur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urutan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antrian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meningkatkan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efisiensi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sistem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waktu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respon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rata-rata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harus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dialami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 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"/>
                <a:cs typeface=""/>
              </a:rPr>
              <a:t>aplikasi</a:t>
            </a:r>
            <a:r>
              <a:rPr lang="en-US" sz="1800" dirty="0">
                <a:effectLst/>
                <a:latin typeface="Calibri" panose="020F0502020204030204" pitchFamily="34" charset="0"/>
                <a:ea typeface=""/>
                <a:cs typeface=""/>
              </a:rPr>
              <a:t>)</a:t>
            </a:r>
          </a:p>
          <a:p>
            <a:pPr algn="just"/>
            <a:r>
              <a:rPr lang="en-ID" dirty="0"/>
              <a:t>Buffering (area </a:t>
            </a:r>
            <a:r>
              <a:rPr lang="en-ID" dirty="0" err="1"/>
              <a:t>memori</a:t>
            </a:r>
            <a:r>
              <a:rPr lang="en-ID" dirty="0"/>
              <a:t> yang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dipindahkan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device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device dan </a:t>
            </a:r>
            <a:r>
              <a:rPr lang="en-ID" dirty="0" err="1"/>
              <a:t>aplikasi</a:t>
            </a:r>
            <a:r>
              <a:rPr lang="en-ID" dirty="0"/>
              <a:t>)</a:t>
            </a:r>
          </a:p>
          <a:p>
            <a:pPr algn="just"/>
            <a:r>
              <a:rPr lang="en-ID" dirty="0"/>
              <a:t>Caching</a:t>
            </a:r>
          </a:p>
          <a:p>
            <a:pPr algn="just"/>
            <a:r>
              <a:rPr lang="en-ID" dirty="0"/>
              <a:t>Spooling (</a:t>
            </a:r>
            <a:r>
              <a:rPr lang="en-ID" dirty="0" err="1"/>
              <a:t>sebuah</a:t>
            </a:r>
            <a:r>
              <a:rPr lang="en-ID" dirty="0"/>
              <a:t> buffer yang </a:t>
            </a:r>
            <a:r>
              <a:rPr lang="en-ID" dirty="0" err="1"/>
              <a:t>menyimpan</a:t>
            </a:r>
            <a:r>
              <a:rPr lang="en-ID" dirty="0"/>
              <a:t> output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device, </a:t>
            </a:r>
            <a:r>
              <a:rPr lang="en-ID" dirty="0" err="1"/>
              <a:t>seperti</a:t>
            </a:r>
            <a:r>
              <a:rPr lang="en-ID" dirty="0"/>
              <a:t> printer,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interleaved data streams</a:t>
            </a:r>
          </a:p>
          <a:p>
            <a:pPr algn="just"/>
            <a:r>
              <a:rPr lang="en-ID" dirty="0"/>
              <a:t>Error Handling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22097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{5F573493-D80B-4B64-B467-DFAAA9B74A37}tf33552983_win32</Template>
  <TotalTime>237</TotalTime>
  <Words>1337</Words>
  <Application>Microsoft Office PowerPoint</Application>
  <PresentationFormat>Widescreen</PresentationFormat>
  <Paragraphs>148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Input dan output</vt:lpstr>
      <vt:lpstr>Struktur i/o</vt:lpstr>
      <vt:lpstr>interupsi</vt:lpstr>
      <vt:lpstr>Mekanisme dasar interupsi</vt:lpstr>
      <vt:lpstr>Interrupt request line</vt:lpstr>
      <vt:lpstr>DMA</vt:lpstr>
      <vt:lpstr>definisi</vt:lpstr>
      <vt:lpstr>Interface aplikasi i/o</vt:lpstr>
      <vt:lpstr>Kernel i/o subsystem</vt:lpstr>
      <vt:lpstr>Kinerja i/o</vt:lpstr>
      <vt:lpstr>Struktur disk</vt:lpstr>
      <vt:lpstr>Penjadwalan fcfs</vt:lpstr>
      <vt:lpstr>Penjadwalan scan</vt:lpstr>
      <vt:lpstr>Pemilihan algoritma penjadwalan disk</vt:lpstr>
      <vt:lpstr>Managemen disk</vt:lpstr>
      <vt:lpstr>Memformat disk</vt:lpstr>
      <vt:lpstr>Bad blocks</vt:lpstr>
      <vt:lpstr>Penggunaan swap space</vt:lpstr>
      <vt:lpstr>pengelolaan swap space</vt:lpstr>
      <vt:lpstr>PowerPoint Presentation</vt:lpstr>
      <vt:lpstr>PowerPoint Presentation</vt:lpstr>
      <vt:lpstr>Macam tertiary-storage structure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dan output</dc:title>
  <dc:creator>Bramasta Wikrama</dc:creator>
  <cp:lastModifiedBy>Bramasta Wikrama</cp:lastModifiedBy>
  <cp:revision>26</cp:revision>
  <dcterms:created xsi:type="dcterms:W3CDTF">2020-12-07T12:50:16Z</dcterms:created>
  <dcterms:modified xsi:type="dcterms:W3CDTF">2020-12-08T13:37:54Z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