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34" r:id="rId2"/>
    <p:sldId id="290" r:id="rId3"/>
    <p:sldId id="435" r:id="rId4"/>
    <p:sldId id="439" r:id="rId5"/>
    <p:sldId id="443" r:id="rId6"/>
    <p:sldId id="450" r:id="rId7"/>
    <p:sldId id="451" r:id="rId8"/>
    <p:sldId id="452" r:id="rId9"/>
    <p:sldId id="453" r:id="rId10"/>
    <p:sldId id="454" r:id="rId11"/>
    <p:sldId id="276" r:id="rId12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888"/>
    <a:srgbClr val="8F5C57"/>
    <a:srgbClr val="668C9A"/>
    <a:srgbClr val="8F8B57"/>
    <a:srgbClr val="5423DD"/>
    <a:srgbClr val="0A9BDC"/>
    <a:srgbClr val="E36803"/>
    <a:srgbClr val="F8F8F8"/>
    <a:srgbClr val="FFFF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6" autoAdjust="0"/>
  </p:normalViewPr>
  <p:slideViewPr>
    <p:cSldViewPr snapToGrid="0">
      <p:cViewPr varScale="1">
        <p:scale>
          <a:sx n="49" d="100"/>
          <a:sy n="4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03ABD6B-43F9-40A4-B5BB-74EBB7E74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8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72D66FE-EFE1-4EF4-ABD9-0AF6051FB6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CF641-F929-44B8-92E5-06B6D6D668B8}" type="slidenum">
              <a:rPr lang="en-US"/>
              <a:pPr/>
              <a:t>4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13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436812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6124ECE4-7B53-43E9-8465-94F8472A4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B5C6B-41B6-495A-B2CE-F013D680F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8D383-C871-4326-B683-4D51BE6E1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D2C6994B-8F11-4E33-B95C-E73C873A96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DEA50-6A71-41B5-9F86-F2DC93D01E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BB826-2349-4CBE-B2A8-EDC186FEF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5B509-2BD3-4595-A13C-7618570F3D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F5C9E-9E6B-43AF-B763-520895DE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5C486-4466-4BD7-B133-F931B28D87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5FE97-F963-4F1D-96FD-E5AC0FF73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4DE6-1361-4410-8CE1-2609C60AFE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79E10-63FD-4333-BF3E-1858988FA6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55F2236-0961-4883-812C-81183D2BD9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230216"/>
            <a:ext cx="5526088" cy="793142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5400" dirty="0" smtClean="0"/>
              <a:t>RPL</a:t>
            </a:r>
            <a:endParaRPr lang="en-US" sz="5400" dirty="0"/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800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0" name="Picture 52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3" name="Picture 55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428625" y="5715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851025" y="35052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1"/>
          <p:cNvSpPr txBox="1">
            <a:spLocks noChangeArrowheads="1"/>
          </p:cNvSpPr>
          <p:nvPr/>
        </p:nvSpPr>
        <p:spPr bwMode="gray">
          <a:xfrm>
            <a:off x="3400360" y="1985720"/>
            <a:ext cx="5526088" cy="1470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8F8F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Rekayasa</a:t>
            </a:r>
            <a:r>
              <a:rPr lang="en-US" sz="40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4000" b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Perangkat</a:t>
            </a:r>
            <a:r>
              <a:rPr lang="en-US" sz="4000" b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4000" b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Lunak</a:t>
            </a:r>
            <a:endParaRPr lang="en-US" sz="4000" b="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ectangle 41"/>
          <p:cNvSpPr txBox="1">
            <a:spLocks noChangeArrowheads="1"/>
          </p:cNvSpPr>
          <p:nvPr/>
        </p:nvSpPr>
        <p:spPr bwMode="gray">
          <a:xfrm>
            <a:off x="3416575" y="3385230"/>
            <a:ext cx="5526088" cy="77429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8F8F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0" dirty="0" err="1" smtClean="0">
                <a:solidFill>
                  <a:schemeClr val="bg2">
                    <a:lumMod val="10000"/>
                  </a:schemeClr>
                </a:solidFill>
              </a:rPr>
              <a:t>Betha</a:t>
            </a:r>
            <a:r>
              <a:rPr lang="en-US" sz="3000" b="0" dirty="0" smtClean="0">
                <a:solidFill>
                  <a:schemeClr val="bg2">
                    <a:lumMod val="10000"/>
                  </a:schemeClr>
                </a:solidFill>
              </a:rPr>
              <a:t> Yoga A.A.P – MI7 - 06</a:t>
            </a:r>
            <a:endParaRPr lang="en-US" sz="3000" b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24" grpId="0" animBg="1"/>
      <p:bldP spid="442425" grpId="0" animBg="1"/>
      <p:bldP spid="4424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3 - </a:t>
            </a:r>
            <a:r>
              <a:rPr lang="en-US" dirty="0" err="1" smtClean="0"/>
              <a:t>Pengembang</a:t>
            </a:r>
            <a:endParaRPr lang="en-US" dirty="0"/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1288613" y="1391688"/>
            <a:ext cx="4927430" cy="1889901"/>
          </a:xfrm>
          <a:prstGeom prst="roundRect">
            <a:avLst>
              <a:gd name="adj" fmla="val 11921"/>
            </a:avLst>
          </a:prstGeom>
          <a:solidFill>
            <a:srgbClr val="8F5C57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4358" name="Picture 6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65" y="1397020"/>
            <a:ext cx="1867879" cy="158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3597197" y="4278733"/>
            <a:ext cx="5420172" cy="2286780"/>
          </a:xfrm>
          <a:prstGeom prst="roundRect">
            <a:avLst>
              <a:gd name="adj" fmla="val 11921"/>
            </a:avLst>
          </a:prstGeom>
          <a:solidFill>
            <a:srgbClr val="7D7888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27" y="4216659"/>
            <a:ext cx="2486149" cy="21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1469265" y="1636772"/>
            <a:ext cx="455977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FEFFFF"/>
                </a:solidFill>
              </a:rPr>
              <a:t>Faktor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penentu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suksesnya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proyek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adalah</a:t>
            </a:r>
            <a:r>
              <a:rPr lang="en-US" dirty="0" smtClean="0">
                <a:solidFill>
                  <a:srgbClr val="FEFFFF"/>
                </a:solidFill>
              </a:rPr>
              <a:t> program </a:t>
            </a:r>
            <a:r>
              <a:rPr lang="en-US" dirty="0" err="1" smtClean="0">
                <a:solidFill>
                  <a:srgbClr val="FEFFFF"/>
                </a:solidFill>
              </a:rPr>
              <a:t>berjalan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tanpa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i="1" dirty="0" smtClean="0">
                <a:solidFill>
                  <a:srgbClr val="FEFFFF"/>
                </a:solidFill>
              </a:rPr>
              <a:t>error</a:t>
            </a:r>
            <a:r>
              <a:rPr lang="en-US" dirty="0" smtClean="0">
                <a:solidFill>
                  <a:srgbClr val="FEFFFF"/>
                </a:solidFill>
              </a:rPr>
              <a:t>.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3789882" y="4572761"/>
            <a:ext cx="50157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hanyalah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salah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satu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komponen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lunak.Dokumentasi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penting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dasar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pengembangan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sukses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serta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penunjuk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pemeliharaan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lunak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9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sz="3600" kern="10" dirty="0" smtClean="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Arial"/>
                <a:cs typeface="Arial"/>
              </a:rPr>
              <a:t>Thank You!</a:t>
            </a:r>
            <a:endParaRPr lang="en-US" sz="3600" kern="10" dirty="0">
              <a:ln w="254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latin typeface="Arial"/>
              <a:cs typeface="Arial"/>
            </a:endParaRP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4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7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" grpId="0" animBg="1"/>
      <p:bldP spid="26118" grpId="0" animBg="1"/>
      <p:bldP spid="26119" grpId="0" animBg="1"/>
      <p:bldP spid="261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2406650" y="5062538"/>
            <a:ext cx="625157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0"/>
              <a:t>[ Image information in product ]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b="0"/>
              <a:t> Image :www.photosclub.co.kr / CD_Global Business&amp;communication(ImageStates)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b="0"/>
              <a:t> Note to customers : This image has been licensed to be used within this PowerPoint template only. </a:t>
            </a:r>
          </a:p>
          <a:p>
            <a:pPr algn="l"/>
            <a:r>
              <a:rPr lang="en-US" sz="1000" b="0"/>
              <a:t>                                   You may not extract the image for any other use. </a:t>
            </a: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17650" y="1152525"/>
            <a:ext cx="7178675" cy="2505075"/>
          </a:xfrm>
        </p:spPr>
        <p:txBody>
          <a:bodyPr/>
          <a:lstStyle/>
          <a:p>
            <a:pPr marL="0" indent="0">
              <a:buNone/>
            </a:pPr>
            <a:r>
              <a:rPr lang="id-ID" sz="2800" b="0" dirty="0" smtClean="0">
                <a:solidFill>
                  <a:schemeClr val="tx1"/>
                </a:solidFill>
                <a:latin typeface="+mj-lt"/>
              </a:rPr>
              <a:t>Sebuah Sistem Operasi dibuat dengan menggunakan bahasa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 assembly</a:t>
            </a:r>
            <a:r>
              <a:rPr lang="id-ID" sz="2800" b="0" dirty="0" smtClean="0">
                <a:solidFill>
                  <a:schemeClr val="tx1"/>
                </a:solidFill>
                <a:latin typeface="+mj-lt"/>
              </a:rPr>
              <a:t> dengan mengkombinasikan berbagai algoritma pemrograman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, yang </a:t>
            </a:r>
            <a:r>
              <a:rPr lang="en-US" sz="2800" b="0" dirty="0" err="1" smtClean="0">
                <a:solidFill>
                  <a:schemeClr val="tx1"/>
                </a:solidFill>
                <a:latin typeface="+mj-lt"/>
              </a:rPr>
              <a:t>langsung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+mj-lt"/>
              </a:rPr>
              <a:t>dijalankan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2800" b="0" dirty="0" err="1" smtClean="0">
                <a:solidFill>
                  <a:schemeClr val="tx1"/>
                </a:solidFill>
                <a:latin typeface="+mj-lt"/>
              </a:rPr>
              <a:t>sebuah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 kernel </a:t>
            </a:r>
            <a:r>
              <a:rPr lang="en-US" sz="2800" b="0" dirty="0" err="1" smtClean="0">
                <a:solidFill>
                  <a:schemeClr val="tx1"/>
                </a:solidFill>
                <a:latin typeface="+mj-lt"/>
              </a:rPr>
              <a:t>disebuah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+mj-lt"/>
              </a:rPr>
              <a:t>komputer</a:t>
            </a:r>
            <a:r>
              <a:rPr lang="en-US" sz="2800" dirty="0" smtClean="0">
                <a:latin typeface="Agency FB" pitchFamily="34" charset="0"/>
              </a:rPr>
              <a:t>.</a:t>
            </a:r>
            <a:endParaRPr lang="id-ID" sz="2800" dirty="0" smtClean="0">
              <a:latin typeface="Agency FB" pitchFamily="34" charset="0"/>
            </a:endParaRPr>
          </a:p>
          <a:p>
            <a:pPr marL="0" indent="0">
              <a:buNone/>
            </a:pPr>
            <a:endParaRPr lang="en-US" sz="2800" dirty="0">
              <a:latin typeface="Agency FB" pitchFamily="34" charset="0"/>
            </a:endParaRPr>
          </a:p>
          <a:p>
            <a:pPr>
              <a:buClr>
                <a:schemeClr val="accent2"/>
              </a:buClr>
            </a:pPr>
            <a:endParaRPr lang="en-US" sz="28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089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 smtClean="0"/>
              <a:t>Sistem</a:t>
            </a:r>
            <a:r>
              <a:rPr lang="en-US" sz="3500" dirty="0" smtClean="0"/>
              <a:t> </a:t>
            </a:r>
            <a:r>
              <a:rPr lang="en-US" sz="3500" dirty="0" err="1" smtClean="0"/>
              <a:t>Operasi</a:t>
            </a:r>
            <a:r>
              <a:rPr lang="en-US" sz="3500" dirty="0" smtClean="0"/>
              <a:t> </a:t>
            </a:r>
            <a:r>
              <a:rPr lang="en-US" sz="3500" dirty="0" err="1" smtClean="0"/>
              <a:t>Dibuat</a:t>
            </a:r>
            <a:r>
              <a:rPr lang="en-US" sz="3500" dirty="0" smtClean="0"/>
              <a:t> </a:t>
            </a:r>
            <a:r>
              <a:rPr lang="en-US" sz="3500" dirty="0" err="1" smtClean="0"/>
              <a:t>Dengan</a:t>
            </a:r>
            <a:r>
              <a:rPr lang="en-US" sz="3500" dirty="0" smtClean="0"/>
              <a:t> </a:t>
            </a:r>
            <a:r>
              <a:rPr lang="en-US" sz="3500" dirty="0" err="1" smtClean="0"/>
              <a:t>Apa</a:t>
            </a:r>
            <a:r>
              <a:rPr lang="en-US" sz="3500" dirty="0" smtClean="0"/>
              <a:t>?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Mitos</a:t>
            </a:r>
            <a:r>
              <a:rPr lang="en-US" sz="4100" dirty="0" smtClean="0"/>
              <a:t> </a:t>
            </a:r>
            <a:r>
              <a:rPr lang="en-US" sz="4100" dirty="0" err="1" smtClean="0"/>
              <a:t>Dalam</a:t>
            </a:r>
            <a:r>
              <a:rPr lang="en-US" sz="4100" dirty="0" smtClean="0"/>
              <a:t> RPL</a:t>
            </a:r>
            <a:endParaRPr lang="en-US" sz="4100" dirty="0"/>
          </a:p>
        </p:txBody>
      </p:sp>
      <p:sp>
        <p:nvSpPr>
          <p:cNvPr id="474149" name="Line 37"/>
          <p:cNvSpPr>
            <a:spLocks noChangeShapeType="1"/>
          </p:cNvSpPr>
          <p:nvPr/>
        </p:nvSpPr>
        <p:spPr bwMode="auto">
          <a:xfrm>
            <a:off x="3455988" y="37734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4151" name="Group 39"/>
          <p:cNvGrpSpPr>
            <a:grpSpLocks/>
          </p:cNvGrpSpPr>
          <p:nvPr/>
        </p:nvGrpSpPr>
        <p:grpSpPr bwMode="auto">
          <a:xfrm>
            <a:off x="3117850" y="2420938"/>
            <a:ext cx="879475" cy="338137"/>
            <a:chOff x="1492" y="1538"/>
            <a:chExt cx="624" cy="240"/>
          </a:xfrm>
        </p:grpSpPr>
        <p:sp>
          <p:nvSpPr>
            <p:cNvPr id="474152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53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4154" name="Group 42"/>
          <p:cNvGrpSpPr>
            <a:grpSpLocks/>
          </p:cNvGrpSpPr>
          <p:nvPr/>
        </p:nvGrpSpPr>
        <p:grpSpPr bwMode="auto">
          <a:xfrm>
            <a:off x="3051175" y="4787900"/>
            <a:ext cx="946150" cy="269875"/>
            <a:chOff x="1444" y="3218"/>
            <a:chExt cx="672" cy="192"/>
          </a:xfrm>
        </p:grpSpPr>
        <p:sp>
          <p:nvSpPr>
            <p:cNvPr id="474155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156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4157" name="AutoShape 45"/>
          <p:cNvSpPr>
            <a:spLocks noChangeArrowheads="1"/>
          </p:cNvSpPr>
          <p:nvPr/>
        </p:nvSpPr>
        <p:spPr bwMode="gray">
          <a:xfrm>
            <a:off x="3992563" y="2217738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5238750" y="2286000"/>
            <a:ext cx="2416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err="1" smtClean="0">
                <a:solidFill>
                  <a:srgbClr val="000000"/>
                </a:solidFill>
              </a:rPr>
              <a:t>Mitos</a:t>
            </a:r>
            <a:r>
              <a:rPr lang="en-US" b="0" dirty="0" smtClean="0">
                <a:solidFill>
                  <a:srgbClr val="000000"/>
                </a:solidFill>
              </a:rPr>
              <a:t> 1 - </a:t>
            </a:r>
            <a:r>
              <a:rPr lang="en-US" b="0" dirty="0" err="1" smtClean="0">
                <a:solidFill>
                  <a:srgbClr val="000000"/>
                </a:solidFill>
              </a:rPr>
              <a:t>Managemen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61" name="AutoShape 49"/>
          <p:cNvSpPr>
            <a:spLocks noChangeArrowheads="1"/>
          </p:cNvSpPr>
          <p:nvPr/>
        </p:nvSpPr>
        <p:spPr bwMode="gray">
          <a:xfrm>
            <a:off x="3989388" y="3541713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2" name="Rectangle 50"/>
          <p:cNvSpPr>
            <a:spLocks noChangeArrowheads="1"/>
          </p:cNvSpPr>
          <p:nvPr/>
        </p:nvSpPr>
        <p:spPr bwMode="auto">
          <a:xfrm>
            <a:off x="5235575" y="3609975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err="1" smtClean="0">
                <a:solidFill>
                  <a:srgbClr val="000000"/>
                </a:solidFill>
              </a:rPr>
              <a:t>Mitos</a:t>
            </a:r>
            <a:r>
              <a:rPr lang="en-US" b="0" dirty="0" smtClean="0">
                <a:solidFill>
                  <a:srgbClr val="000000"/>
                </a:solidFill>
              </a:rPr>
              <a:t> 2 - </a:t>
            </a:r>
            <a:r>
              <a:rPr lang="en-US" b="0" dirty="0" err="1" smtClean="0">
                <a:solidFill>
                  <a:srgbClr val="000000"/>
                </a:solidFill>
              </a:rPr>
              <a:t>Klien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913188" y="23225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3924300" y="36718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69" name="AutoShape 57"/>
          <p:cNvSpPr>
            <a:spLocks noChangeArrowheads="1"/>
          </p:cNvSpPr>
          <p:nvPr/>
        </p:nvSpPr>
        <p:spPr bwMode="gray">
          <a:xfrm>
            <a:off x="3992563" y="4892675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70" name="Rectangle 58"/>
          <p:cNvSpPr>
            <a:spLocks noChangeArrowheads="1"/>
          </p:cNvSpPr>
          <p:nvPr/>
        </p:nvSpPr>
        <p:spPr bwMode="auto">
          <a:xfrm>
            <a:off x="5238750" y="4959350"/>
            <a:ext cx="2505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err="1" smtClean="0">
                <a:solidFill>
                  <a:srgbClr val="000000"/>
                </a:solidFill>
              </a:rPr>
              <a:t>Mitos</a:t>
            </a:r>
            <a:r>
              <a:rPr lang="en-US" b="0" dirty="0" smtClean="0">
                <a:solidFill>
                  <a:srgbClr val="000000"/>
                </a:solidFill>
              </a:rPr>
              <a:t> 3 - </a:t>
            </a:r>
            <a:r>
              <a:rPr lang="en-US" b="0" dirty="0" err="1" smtClean="0">
                <a:solidFill>
                  <a:srgbClr val="000000"/>
                </a:solidFill>
              </a:rPr>
              <a:t>Pengembang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924300" y="501015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172" name="Group 60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6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7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8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9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0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97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500" i="1" dirty="0" err="1" smtClean="0">
                  <a:solidFill>
                    <a:srgbClr val="000000"/>
                  </a:solidFill>
                </a:rPr>
                <a:t>Mitos</a:t>
              </a:r>
              <a:r>
                <a:rPr lang="en-US" sz="2500" i="1" dirty="0" smtClean="0">
                  <a:solidFill>
                    <a:srgbClr val="000000"/>
                  </a:solidFill>
                </a:rPr>
                <a:t> </a:t>
              </a:r>
              <a:r>
                <a:rPr lang="en-US" sz="2500" i="1" dirty="0" err="1" smtClean="0">
                  <a:solidFill>
                    <a:srgbClr val="000000"/>
                  </a:solidFill>
                </a:rPr>
                <a:t>dalam</a:t>
              </a:r>
              <a:r>
                <a:rPr lang="en-US" sz="2500" i="1" dirty="0" smtClean="0">
                  <a:solidFill>
                    <a:srgbClr val="000000"/>
                  </a:solidFill>
                </a:rPr>
                <a:t> RPL</a:t>
              </a:r>
              <a:endParaRPr lang="en-US" sz="2500" i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RPL</a:t>
            </a:r>
            <a:endParaRPr lang="en-US" dirty="0"/>
          </a:p>
        </p:txBody>
      </p:sp>
      <p:sp>
        <p:nvSpPr>
          <p:cNvPr id="479283" name="AutoShape 51"/>
          <p:cNvSpPr>
            <a:spLocks noChangeArrowheads="1"/>
          </p:cNvSpPr>
          <p:nvPr/>
        </p:nvSpPr>
        <p:spPr bwMode="gray">
          <a:xfrm>
            <a:off x="1344613" y="4465638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284" name="AutoShape 52"/>
          <p:cNvSpPr>
            <a:spLocks noChangeArrowheads="1"/>
          </p:cNvSpPr>
          <p:nvPr/>
        </p:nvSpPr>
        <p:spPr bwMode="gray">
          <a:xfrm>
            <a:off x="1344613" y="3017838"/>
            <a:ext cx="6572250" cy="1076325"/>
          </a:xfrm>
          <a:prstGeom prst="roundRect">
            <a:avLst>
              <a:gd name="adj" fmla="val 16667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285" name="AutoShape 53"/>
          <p:cNvSpPr>
            <a:spLocks noChangeArrowheads="1"/>
          </p:cNvSpPr>
          <p:nvPr/>
        </p:nvSpPr>
        <p:spPr bwMode="gray">
          <a:xfrm>
            <a:off x="1344613" y="1547813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286" name="AutoShape 54"/>
          <p:cNvSpPr>
            <a:spLocks noChangeArrowheads="1"/>
          </p:cNvSpPr>
          <p:nvPr/>
        </p:nvSpPr>
        <p:spPr bwMode="gray">
          <a:xfrm>
            <a:off x="1235075" y="4541838"/>
            <a:ext cx="6689725" cy="1076325"/>
          </a:xfrm>
          <a:prstGeom prst="roundRect">
            <a:avLst>
              <a:gd name="adj" fmla="val 16667"/>
            </a:avLst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287" name="AutoShape 55"/>
          <p:cNvSpPr>
            <a:spLocks noChangeArrowheads="1"/>
          </p:cNvSpPr>
          <p:nvPr/>
        </p:nvSpPr>
        <p:spPr bwMode="gray">
          <a:xfrm>
            <a:off x="1235075" y="1636713"/>
            <a:ext cx="6646863" cy="1076325"/>
          </a:xfrm>
          <a:prstGeom prst="roundRect">
            <a:avLst>
              <a:gd name="adj" fmla="val 16667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9288" name="Group 56"/>
          <p:cNvGrpSpPr>
            <a:grpSpLocks/>
          </p:cNvGrpSpPr>
          <p:nvPr/>
        </p:nvGrpSpPr>
        <p:grpSpPr bwMode="auto">
          <a:xfrm>
            <a:off x="1225550" y="2886075"/>
            <a:ext cx="3319463" cy="401638"/>
            <a:chOff x="720" y="1392"/>
            <a:chExt cx="4058" cy="480"/>
          </a:xfrm>
        </p:grpSpPr>
        <p:sp>
          <p:nvSpPr>
            <p:cNvPr id="479289" name="AutoShape 5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9290" name="Group 5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79291" name="AutoShape 5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2" name="AutoShape 6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9293" name="Group 61"/>
          <p:cNvGrpSpPr>
            <a:grpSpLocks/>
          </p:cNvGrpSpPr>
          <p:nvPr/>
        </p:nvGrpSpPr>
        <p:grpSpPr bwMode="auto">
          <a:xfrm>
            <a:off x="1198563" y="4354513"/>
            <a:ext cx="3319462" cy="401637"/>
            <a:chOff x="720" y="1392"/>
            <a:chExt cx="4058" cy="480"/>
          </a:xfrm>
        </p:grpSpPr>
        <p:sp>
          <p:nvSpPr>
            <p:cNvPr id="479294" name="AutoShape 62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9295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79296" name="AutoShape 64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7" name="AutoShape 65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9298" name="Group 66"/>
          <p:cNvGrpSpPr>
            <a:grpSpLocks/>
          </p:cNvGrpSpPr>
          <p:nvPr/>
        </p:nvGrpSpPr>
        <p:grpSpPr bwMode="auto">
          <a:xfrm>
            <a:off x="1228725" y="1433513"/>
            <a:ext cx="3319463" cy="401637"/>
            <a:chOff x="720" y="1392"/>
            <a:chExt cx="4058" cy="480"/>
          </a:xfrm>
        </p:grpSpPr>
        <p:sp>
          <p:nvSpPr>
            <p:cNvPr id="479299" name="AutoShape 6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9300" name="Group 6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79301" name="AutoShape 6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2" name="AutoShape 7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79303" name="Rectangle 71"/>
          <p:cNvSpPr>
            <a:spLocks noChangeArrowheads="1"/>
          </p:cNvSpPr>
          <p:nvPr/>
        </p:nvSpPr>
        <p:spPr bwMode="gray">
          <a:xfrm>
            <a:off x="1707377" y="1446213"/>
            <a:ext cx="22621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1600" dirty="0" err="1" smtClean="0">
                <a:solidFill>
                  <a:srgbClr val="FFFFFF"/>
                </a:solidFill>
              </a:rPr>
              <a:t>Mitos</a:t>
            </a:r>
            <a:r>
              <a:rPr lang="en-US" sz="1600" dirty="0" smtClean="0">
                <a:solidFill>
                  <a:srgbClr val="FFFFFF"/>
                </a:solidFill>
              </a:rPr>
              <a:t> 1 - </a:t>
            </a:r>
            <a:r>
              <a:rPr lang="en-US" sz="1600" dirty="0" err="1" smtClean="0">
                <a:solidFill>
                  <a:srgbClr val="FFFFFF"/>
                </a:solidFill>
              </a:rPr>
              <a:t>Managemen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79304" name="Rectangle 72"/>
          <p:cNvSpPr>
            <a:spLocks noChangeArrowheads="1"/>
          </p:cNvSpPr>
          <p:nvPr/>
        </p:nvSpPr>
        <p:spPr bwMode="gray">
          <a:xfrm>
            <a:off x="2019961" y="2913063"/>
            <a:ext cx="16369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1600" dirty="0" err="1" smtClean="0">
                <a:solidFill>
                  <a:srgbClr val="FFFFFF"/>
                </a:solidFill>
              </a:rPr>
              <a:t>Mitos</a:t>
            </a:r>
            <a:r>
              <a:rPr lang="en-US" sz="1600" dirty="0" smtClean="0">
                <a:solidFill>
                  <a:srgbClr val="FFFFFF"/>
                </a:solidFill>
              </a:rPr>
              <a:t> 2 - </a:t>
            </a:r>
            <a:r>
              <a:rPr lang="en-US" sz="1600" dirty="0" err="1" smtClean="0">
                <a:solidFill>
                  <a:srgbClr val="FFFFFF"/>
                </a:solidFill>
              </a:rPr>
              <a:t>Klien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79305" name="Rectangle 73"/>
          <p:cNvSpPr>
            <a:spLocks noChangeArrowheads="1"/>
          </p:cNvSpPr>
          <p:nvPr/>
        </p:nvSpPr>
        <p:spPr bwMode="gray">
          <a:xfrm>
            <a:off x="1656882" y="4378325"/>
            <a:ext cx="23631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1600" dirty="0" err="1" smtClean="0">
                <a:solidFill>
                  <a:srgbClr val="FFFFFF"/>
                </a:solidFill>
              </a:rPr>
              <a:t>Mitos</a:t>
            </a:r>
            <a:r>
              <a:rPr lang="en-US" sz="1600" dirty="0" smtClean="0">
                <a:solidFill>
                  <a:srgbClr val="FFFFFF"/>
                </a:solidFill>
              </a:rPr>
              <a:t> 3 - </a:t>
            </a:r>
            <a:r>
              <a:rPr lang="en-US" sz="1600" dirty="0" err="1" smtClean="0">
                <a:solidFill>
                  <a:srgbClr val="FFFFFF"/>
                </a:solidFill>
              </a:rPr>
              <a:t>Pengembang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79306" name="Rectangle 74"/>
          <p:cNvSpPr>
            <a:spLocks noChangeArrowheads="1"/>
          </p:cNvSpPr>
          <p:nvPr/>
        </p:nvSpPr>
        <p:spPr bwMode="auto">
          <a:xfrm>
            <a:off x="1423988" y="1919288"/>
            <a:ext cx="578167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“Project Manager (PM) </a:t>
            </a:r>
            <a:r>
              <a:rPr lang="en-US" sz="1400" dirty="0" err="1" smtClean="0">
                <a:solidFill>
                  <a:srgbClr val="000000"/>
                </a:solidFill>
              </a:rPr>
              <a:t>Sebagai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Penanggung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Jawab</a:t>
            </a:r>
            <a:r>
              <a:rPr lang="en-US" sz="1400" dirty="0" smtClean="0">
                <a:solidFill>
                  <a:srgbClr val="000000"/>
                </a:solidFill>
              </a:rPr>
              <a:t> PL </a:t>
            </a:r>
            <a:r>
              <a:rPr lang="en-US" sz="1400" dirty="0" err="1" smtClean="0">
                <a:solidFill>
                  <a:srgbClr val="000000"/>
                </a:solidFill>
              </a:rPr>
              <a:t>Dituntut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Menjaga</a:t>
            </a:r>
            <a:r>
              <a:rPr lang="en-US" sz="1400" dirty="0" smtClean="0">
                <a:solidFill>
                  <a:srgbClr val="000000"/>
                </a:solidFill>
              </a:rPr>
              <a:t> Budget, </a:t>
            </a:r>
            <a:r>
              <a:rPr lang="en-US" sz="1400" dirty="0" err="1" smtClean="0">
                <a:solidFill>
                  <a:srgbClr val="000000"/>
                </a:solidFill>
              </a:rPr>
              <a:t>Jadwal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Kualitas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79307" name="Rectangle 75"/>
          <p:cNvSpPr>
            <a:spLocks noChangeArrowheads="1"/>
          </p:cNvSpPr>
          <p:nvPr/>
        </p:nvSpPr>
        <p:spPr bwMode="auto">
          <a:xfrm>
            <a:off x="1489075" y="4833938"/>
            <a:ext cx="5781675" cy="31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“PL </a:t>
            </a:r>
            <a:r>
              <a:rPr lang="en-US" sz="1400" dirty="0" err="1" smtClean="0">
                <a:solidFill>
                  <a:srgbClr val="000000"/>
                </a:solidFill>
              </a:rPr>
              <a:t>itu</a:t>
            </a:r>
            <a:r>
              <a:rPr lang="en-US" sz="1400" dirty="0" smtClean="0">
                <a:solidFill>
                  <a:srgbClr val="000000"/>
                </a:solidFill>
              </a:rPr>
              <a:t> Program”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79309" name="Rectangle 77"/>
          <p:cNvSpPr>
            <a:spLocks noChangeArrowheads="1"/>
          </p:cNvSpPr>
          <p:nvPr/>
        </p:nvSpPr>
        <p:spPr bwMode="auto">
          <a:xfrm>
            <a:off x="1495425" y="3371850"/>
            <a:ext cx="5781675" cy="31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“Ada </a:t>
            </a:r>
            <a:r>
              <a:rPr lang="en-US" sz="1400" dirty="0" err="1" smtClean="0">
                <a:solidFill>
                  <a:srgbClr val="000000"/>
                </a:solidFill>
              </a:rPr>
              <a:t>Anggapan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Bahwa</a:t>
            </a:r>
            <a:r>
              <a:rPr lang="en-US" sz="1400" dirty="0" smtClean="0">
                <a:solidFill>
                  <a:srgbClr val="000000"/>
                </a:solidFill>
              </a:rPr>
              <a:t> Developer </a:t>
            </a:r>
            <a:r>
              <a:rPr lang="en-US" sz="1400" dirty="0" err="1" smtClean="0">
                <a:solidFill>
                  <a:srgbClr val="000000"/>
                </a:solidFill>
              </a:rPr>
              <a:t>Kurang</a:t>
            </a: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</a:rPr>
              <a:t>Menguasai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Berusaha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1 - </a:t>
            </a:r>
            <a:r>
              <a:rPr lang="en-US" dirty="0" err="1" smtClean="0"/>
              <a:t>Managemen</a:t>
            </a:r>
            <a:endParaRPr lang="en-US" dirty="0"/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1288613" y="1391688"/>
            <a:ext cx="4927430" cy="1889901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58" name="Picture 6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20" y="1397020"/>
            <a:ext cx="1867879" cy="158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2878724" y="3902436"/>
            <a:ext cx="5962189" cy="2767004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95" y="4026188"/>
            <a:ext cx="1698073" cy="144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1469265" y="1636772"/>
            <a:ext cx="4559774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EFFFF"/>
                </a:solidFill>
              </a:rPr>
              <a:t>PM </a:t>
            </a:r>
            <a:r>
              <a:rPr lang="en-US" dirty="0" err="1" smtClean="0">
                <a:solidFill>
                  <a:srgbClr val="FEFFFF"/>
                </a:solidFill>
              </a:rPr>
              <a:t>Membelikan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alat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batu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pengembang</a:t>
            </a:r>
            <a:r>
              <a:rPr lang="en-US" dirty="0" smtClean="0">
                <a:solidFill>
                  <a:srgbClr val="FEFFFF"/>
                </a:solidFill>
              </a:rPr>
              <a:t> yang super </a:t>
            </a:r>
            <a:r>
              <a:rPr lang="en-US" dirty="0" err="1" smtClean="0">
                <a:solidFill>
                  <a:srgbClr val="FEFFFF"/>
                </a:solidFill>
              </a:rPr>
              <a:t>canggih</a:t>
            </a:r>
            <a:r>
              <a:rPr lang="en-US" dirty="0" smtClean="0">
                <a:solidFill>
                  <a:srgbClr val="FEFFFF"/>
                </a:solidFill>
              </a:rPr>
              <a:t>, </a:t>
            </a:r>
            <a:r>
              <a:rPr lang="en-US" dirty="0" err="1" smtClean="0">
                <a:solidFill>
                  <a:srgbClr val="FEFFFF"/>
                </a:solidFill>
              </a:rPr>
              <a:t>bahkan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Komputer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Generasi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Terbaru</a:t>
            </a:r>
            <a:r>
              <a:rPr lang="en-US" dirty="0" smtClean="0">
                <a:solidFill>
                  <a:srgbClr val="FEFFFF"/>
                </a:solidFill>
              </a:rPr>
              <a:t>.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3161850" y="4286950"/>
            <a:ext cx="54179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 err="1">
                <a:latin typeface="+mj-lt"/>
                <a:cs typeface="Arial" charset="0"/>
              </a:rPr>
              <a:t>Masalah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pengembangan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perangkat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lunak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berkualitas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lebih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penting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dari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sekedar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komputer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terbaru</a:t>
            </a:r>
            <a:r>
              <a:rPr lang="en-US" dirty="0">
                <a:latin typeface="+mj-lt"/>
                <a:cs typeface="Arial" charset="0"/>
              </a:rPr>
              <a:t>. CASE (Computer Aided </a:t>
            </a:r>
            <a:r>
              <a:rPr lang="en-US" dirty="0" err="1">
                <a:latin typeface="+mj-lt"/>
                <a:cs typeface="Arial" charset="0"/>
              </a:rPr>
              <a:t>Sofware</a:t>
            </a:r>
            <a:r>
              <a:rPr lang="en-US" dirty="0">
                <a:latin typeface="+mj-lt"/>
                <a:cs typeface="Arial" charset="0"/>
              </a:rPr>
              <a:t> Engineering) tools </a:t>
            </a:r>
            <a:r>
              <a:rPr lang="en-US" dirty="0" err="1">
                <a:latin typeface="+mj-lt"/>
                <a:cs typeface="Arial" charset="0"/>
              </a:rPr>
              <a:t>lebih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penting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daripada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perangkat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keras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untuk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mendapatkan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kualitas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dan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produktifitas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baik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tapi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banyak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pengembangperangkat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lunak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tidak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menyadarinya</a:t>
            </a:r>
            <a:endParaRPr lang="en-US" dirty="0"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1 - </a:t>
            </a:r>
            <a:r>
              <a:rPr lang="en-US" dirty="0" err="1" smtClean="0"/>
              <a:t>Managemen</a:t>
            </a:r>
            <a:endParaRPr lang="en-US" dirty="0"/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1288613" y="1391688"/>
            <a:ext cx="4927430" cy="1889901"/>
          </a:xfrm>
          <a:prstGeom prst="roundRect">
            <a:avLst>
              <a:gd name="adj" fmla="val 11921"/>
            </a:avLst>
          </a:prstGeom>
          <a:solidFill>
            <a:srgbClr val="00B050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4358" name="Picture 6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3" y="1469163"/>
            <a:ext cx="1698072" cy="144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2859269" y="4086574"/>
            <a:ext cx="5962189" cy="2515458"/>
          </a:xfrm>
          <a:prstGeom prst="roundRect">
            <a:avLst>
              <a:gd name="adj" fmla="val 11921"/>
            </a:avLst>
          </a:prstGeom>
          <a:solidFill>
            <a:srgbClr val="92D050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34" y="4195951"/>
            <a:ext cx="2260135" cy="19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1469265" y="1636772"/>
            <a:ext cx="4559774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FEFFFF"/>
                </a:solidFill>
              </a:rPr>
              <a:t>Jika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Dikejar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Jadwal</a:t>
            </a:r>
            <a:r>
              <a:rPr lang="en-US" dirty="0" smtClean="0">
                <a:solidFill>
                  <a:srgbClr val="FEFFFF"/>
                </a:solidFill>
              </a:rPr>
              <a:t>, </a:t>
            </a:r>
            <a:r>
              <a:rPr lang="en-US" dirty="0" err="1" smtClean="0">
                <a:solidFill>
                  <a:srgbClr val="FEFFFF"/>
                </a:solidFill>
              </a:rPr>
              <a:t>apakah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solusinya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menambah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i="1" dirty="0" smtClean="0">
                <a:solidFill>
                  <a:srgbClr val="FEFFFF"/>
                </a:solidFill>
              </a:rPr>
              <a:t>Programmer</a:t>
            </a:r>
            <a:r>
              <a:rPr lang="en-US" dirty="0" smtClean="0">
                <a:solidFill>
                  <a:srgbClr val="FEFFFF"/>
                </a:solidFill>
              </a:rPr>
              <a:t> yang </a:t>
            </a:r>
            <a:r>
              <a:rPr lang="en-US" dirty="0" err="1" smtClean="0">
                <a:solidFill>
                  <a:srgbClr val="FEFFFF"/>
                </a:solidFill>
              </a:rPr>
              <a:t>mengerjakan</a:t>
            </a:r>
            <a:r>
              <a:rPr lang="en-US" dirty="0" smtClean="0">
                <a:solidFill>
                  <a:srgbClr val="FEFFFF"/>
                </a:solidFill>
              </a:rPr>
              <a:t>?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3093396" y="4267495"/>
            <a:ext cx="55620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 err="1">
                <a:latin typeface="+mj-lt"/>
                <a:cs typeface="Arial" charset="0"/>
              </a:rPr>
              <a:t>Masalah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pengembangan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perangkat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lunak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berkualitas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lebih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penting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dari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sekedar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komputer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terbaru</a:t>
            </a:r>
            <a:r>
              <a:rPr lang="en-US" dirty="0">
                <a:latin typeface="+mj-lt"/>
                <a:cs typeface="Arial" charset="0"/>
              </a:rPr>
              <a:t>. CASE (Computer Aided </a:t>
            </a:r>
            <a:r>
              <a:rPr lang="en-US" dirty="0" err="1">
                <a:latin typeface="+mj-lt"/>
                <a:cs typeface="Arial" charset="0"/>
              </a:rPr>
              <a:t>Sofware</a:t>
            </a:r>
            <a:r>
              <a:rPr lang="en-US" dirty="0">
                <a:latin typeface="+mj-lt"/>
                <a:cs typeface="Arial" charset="0"/>
              </a:rPr>
              <a:t> Engineering) tools </a:t>
            </a:r>
            <a:r>
              <a:rPr lang="en-US" dirty="0" err="1">
                <a:latin typeface="+mj-lt"/>
                <a:cs typeface="Arial" charset="0"/>
              </a:rPr>
              <a:t>lebih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penting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daripada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perangkat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keras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untuk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mendapatkan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kualitas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dan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produktifitas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baik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tapi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banyak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pengembangperangkat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lunak</a:t>
            </a:r>
            <a:r>
              <a:rPr lang="en-US" dirty="0">
                <a:latin typeface="+mj-lt"/>
                <a:cs typeface="Arial" charset="0"/>
              </a:rPr>
              <a:t> yang </a:t>
            </a:r>
            <a:r>
              <a:rPr lang="en-US" dirty="0" err="1">
                <a:latin typeface="+mj-lt"/>
                <a:cs typeface="Arial" charset="0"/>
              </a:rPr>
              <a:t>tidak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menyadarinya</a:t>
            </a:r>
            <a:endParaRPr lang="en-US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2 - </a:t>
            </a:r>
            <a:r>
              <a:rPr lang="en-US" dirty="0" err="1" smtClean="0"/>
              <a:t>Klien</a:t>
            </a:r>
            <a:endParaRPr lang="en-US" dirty="0"/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1288613" y="1391688"/>
            <a:ext cx="4927430" cy="1889901"/>
          </a:xfrm>
          <a:prstGeom prst="roundRect">
            <a:avLst>
              <a:gd name="adj" fmla="val 11921"/>
            </a:avLst>
          </a:prstGeom>
          <a:solidFill>
            <a:srgbClr val="E36803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4358" name="Picture 6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58" y="1476382"/>
            <a:ext cx="1543702" cy="13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2995454" y="4106029"/>
            <a:ext cx="5962189" cy="2515458"/>
          </a:xfrm>
          <a:prstGeom prst="roundRect">
            <a:avLst>
              <a:gd name="adj" fmla="val 11921"/>
            </a:avLst>
          </a:prstGeom>
          <a:solidFill>
            <a:srgbClr val="FFC000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87" y="4158294"/>
            <a:ext cx="2486149" cy="21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1469265" y="1636772"/>
            <a:ext cx="4559774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FEFFFF"/>
                </a:solidFill>
              </a:rPr>
              <a:t>Kalimat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Umum</a:t>
            </a:r>
            <a:r>
              <a:rPr lang="en-US" dirty="0" smtClean="0">
                <a:solidFill>
                  <a:srgbClr val="FEFFFF"/>
                </a:solidFill>
              </a:rPr>
              <a:t> yang </a:t>
            </a:r>
            <a:r>
              <a:rPr lang="en-US" dirty="0" err="1" smtClean="0">
                <a:solidFill>
                  <a:srgbClr val="FEFFFF"/>
                </a:solidFill>
              </a:rPr>
              <a:t>menyatakan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objektif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sudah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cukup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untuk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i="1" dirty="0" smtClean="0">
                <a:solidFill>
                  <a:srgbClr val="FEFFFF"/>
                </a:solidFill>
              </a:rPr>
              <a:t>coding</a:t>
            </a:r>
            <a:r>
              <a:rPr lang="en-US" dirty="0" smtClean="0">
                <a:solidFill>
                  <a:srgbClr val="FEFFFF"/>
                </a:solidFill>
              </a:rPr>
              <a:t>. </a:t>
            </a:r>
            <a:r>
              <a:rPr lang="en-US" i="1" dirty="0" smtClean="0">
                <a:solidFill>
                  <a:srgbClr val="FEFFFF"/>
                </a:solidFill>
              </a:rPr>
              <a:t>“Lain </a:t>
            </a:r>
            <a:r>
              <a:rPr lang="en-US" i="1" dirty="0" err="1" smtClean="0">
                <a:solidFill>
                  <a:srgbClr val="FEFFFF"/>
                </a:solidFill>
              </a:rPr>
              <a:t>Waktu</a:t>
            </a:r>
            <a:r>
              <a:rPr lang="en-US" i="1" dirty="0" smtClean="0">
                <a:solidFill>
                  <a:srgbClr val="FEFFFF"/>
                </a:solidFill>
              </a:rPr>
              <a:t> </a:t>
            </a:r>
            <a:r>
              <a:rPr lang="en-US" i="1" dirty="0" err="1" smtClean="0">
                <a:solidFill>
                  <a:srgbClr val="FEFFFF"/>
                </a:solidFill>
              </a:rPr>
              <a:t>nanti</a:t>
            </a:r>
            <a:r>
              <a:rPr lang="en-US" i="1" dirty="0" smtClean="0">
                <a:solidFill>
                  <a:srgbClr val="FEFFFF"/>
                </a:solidFill>
              </a:rPr>
              <a:t> </a:t>
            </a:r>
            <a:r>
              <a:rPr lang="en-US" i="1" dirty="0" err="1" smtClean="0">
                <a:solidFill>
                  <a:srgbClr val="FEFFFF"/>
                </a:solidFill>
              </a:rPr>
              <a:t>kita</a:t>
            </a:r>
            <a:r>
              <a:rPr lang="en-US" i="1" dirty="0" smtClean="0">
                <a:solidFill>
                  <a:srgbClr val="FEFFFF"/>
                </a:solidFill>
              </a:rPr>
              <a:t> </a:t>
            </a:r>
            <a:r>
              <a:rPr lang="en-US" i="1" dirty="0" err="1" smtClean="0">
                <a:solidFill>
                  <a:srgbClr val="FEFFFF"/>
                </a:solidFill>
              </a:rPr>
              <a:t>perinci</a:t>
            </a:r>
            <a:r>
              <a:rPr lang="en-US" i="1" dirty="0" smtClean="0">
                <a:solidFill>
                  <a:srgbClr val="FEFFFF"/>
                </a:solidFill>
              </a:rPr>
              <a:t> </a:t>
            </a:r>
            <a:r>
              <a:rPr lang="en-US" i="1" dirty="0" err="1" smtClean="0">
                <a:solidFill>
                  <a:srgbClr val="FEFFFF"/>
                </a:solidFill>
              </a:rPr>
              <a:t>lagi</a:t>
            </a:r>
            <a:r>
              <a:rPr lang="en-US" i="1" dirty="0" smtClean="0">
                <a:solidFill>
                  <a:srgbClr val="FEFFFF"/>
                </a:solidFill>
              </a:rPr>
              <a:t>”</a:t>
            </a:r>
            <a:r>
              <a:rPr lang="en-US" dirty="0" smtClean="0">
                <a:solidFill>
                  <a:srgbClr val="FEFFFF"/>
                </a:solidFill>
              </a:rPr>
              <a:t>.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3208359" y="4239196"/>
            <a:ext cx="55173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+mj-lt"/>
              </a:rPr>
              <a:t>Definisi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jelas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justru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menggagalkan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usaha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pengembangan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perangkat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lunak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Justru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diperlukan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deskripsi</a:t>
            </a:r>
            <a:r>
              <a:rPr lang="en-US" dirty="0">
                <a:latin typeface="+mj-lt"/>
              </a:rPr>
              <a:t> formal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detil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domain </a:t>
            </a:r>
            <a:r>
              <a:rPr lang="en-US" dirty="0" err="1">
                <a:latin typeface="+mj-lt"/>
              </a:rPr>
              <a:t>informasi,fungsi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performansi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antarmuka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batasan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desain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kriteria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validasi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Karakteristik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inihanya</a:t>
            </a:r>
            <a:r>
              <a:rPr lang="en-US" dirty="0">
                <a:latin typeface="+mj-lt"/>
              </a:rPr>
              <a:t> bias </a:t>
            </a:r>
            <a:r>
              <a:rPr lang="en-US" dirty="0" err="1">
                <a:latin typeface="+mj-lt"/>
              </a:rPr>
              <a:t>didapat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melalui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komunikasi</a:t>
            </a:r>
            <a:r>
              <a:rPr lang="en-US" dirty="0">
                <a:latin typeface="+mj-lt"/>
              </a:rPr>
              <a:t> total </a:t>
            </a:r>
            <a:r>
              <a:rPr lang="en-US" dirty="0" err="1">
                <a:latin typeface="+mj-lt"/>
              </a:rPr>
              <a:t>antara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pelanggan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pengembang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2 - </a:t>
            </a:r>
            <a:r>
              <a:rPr lang="en-US" dirty="0" err="1" smtClean="0"/>
              <a:t>Klien</a:t>
            </a:r>
            <a:endParaRPr lang="en-US" dirty="0"/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1288613" y="1391688"/>
            <a:ext cx="4927430" cy="1889901"/>
          </a:xfrm>
          <a:prstGeom prst="roundRect">
            <a:avLst>
              <a:gd name="adj" fmla="val 11921"/>
            </a:avLst>
          </a:prstGeom>
          <a:solidFill>
            <a:srgbClr val="0A9BDC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4358" name="Picture 6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48" y="1476382"/>
            <a:ext cx="1543702" cy="13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2956544" y="4220368"/>
            <a:ext cx="5962189" cy="2286780"/>
          </a:xfrm>
          <a:prstGeom prst="roundRect">
            <a:avLst>
              <a:gd name="adj" fmla="val 11921"/>
            </a:avLst>
          </a:prstGeom>
          <a:solidFill>
            <a:srgbClr val="5423DD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02" y="4283243"/>
            <a:ext cx="2054668" cy="174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1469265" y="1636772"/>
            <a:ext cx="4559774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FEFFFF"/>
                </a:solidFill>
              </a:rPr>
              <a:t>Kebutuhan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Proyek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akan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Terus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Bertambah</a:t>
            </a:r>
            <a:r>
              <a:rPr lang="en-US" dirty="0" smtClean="0">
                <a:solidFill>
                  <a:srgbClr val="FEFFFF"/>
                </a:solidFill>
              </a:rPr>
              <a:t>, </a:t>
            </a:r>
            <a:r>
              <a:rPr lang="en-US" dirty="0" err="1" smtClean="0">
                <a:solidFill>
                  <a:srgbClr val="FEFFFF"/>
                </a:solidFill>
              </a:rPr>
              <a:t>tapi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perubahan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ini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akan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dapat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ditanggapi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dengan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mudah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karena</a:t>
            </a:r>
            <a:r>
              <a:rPr lang="en-US" dirty="0" smtClean="0">
                <a:solidFill>
                  <a:srgbClr val="FEFFFF"/>
                </a:solidFill>
              </a:rPr>
              <a:t> PL </a:t>
            </a:r>
            <a:r>
              <a:rPr lang="en-US" dirty="0" err="1" smtClean="0">
                <a:solidFill>
                  <a:srgbClr val="FEFFFF"/>
                </a:solidFill>
              </a:rPr>
              <a:t>itu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bersifat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fleksibel</a:t>
            </a:r>
            <a:r>
              <a:rPr lang="en-US" dirty="0" smtClean="0">
                <a:solidFill>
                  <a:srgbClr val="FEFFFF"/>
                </a:solidFill>
              </a:rPr>
              <a:t>.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3169449" y="4667779"/>
            <a:ext cx="5517326" cy="12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memang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betul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kebutuhan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lunak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akan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berubah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namundampaknya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tergantung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waktu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pemunculannya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Jika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muncul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tahap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definisi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 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pengaruhnya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tidak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lebih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kebelakang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dampaknya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akan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lebih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besar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2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3 - </a:t>
            </a:r>
            <a:r>
              <a:rPr lang="en-US" dirty="0" err="1" smtClean="0"/>
              <a:t>Pengembang</a:t>
            </a:r>
            <a:endParaRPr lang="en-US" dirty="0"/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1288613" y="1391688"/>
            <a:ext cx="4927430" cy="1889901"/>
          </a:xfrm>
          <a:prstGeom prst="roundRect">
            <a:avLst>
              <a:gd name="adj" fmla="val 11921"/>
            </a:avLst>
          </a:prstGeom>
          <a:solidFill>
            <a:srgbClr val="8F8B57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4358" name="Picture 6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65" y="1397020"/>
            <a:ext cx="1867879" cy="158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3597197" y="4220368"/>
            <a:ext cx="5420172" cy="2286780"/>
          </a:xfrm>
          <a:prstGeom prst="roundRect">
            <a:avLst>
              <a:gd name="adj" fmla="val 11921"/>
            </a:avLst>
          </a:prstGeom>
          <a:solidFill>
            <a:srgbClr val="668C9A"/>
          </a:soli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27" y="4158294"/>
            <a:ext cx="2486149" cy="21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1469265" y="1636772"/>
            <a:ext cx="455977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FEFFFF"/>
                </a:solidFill>
              </a:rPr>
              <a:t>Selama</a:t>
            </a:r>
            <a:r>
              <a:rPr lang="en-US" dirty="0" smtClean="0">
                <a:solidFill>
                  <a:srgbClr val="FEFFFF"/>
                </a:solidFill>
              </a:rPr>
              <a:t> Program </a:t>
            </a:r>
            <a:r>
              <a:rPr lang="en-US" dirty="0" err="1" smtClean="0">
                <a:solidFill>
                  <a:srgbClr val="FEFFFF"/>
                </a:solidFill>
              </a:rPr>
              <a:t>Belum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Berjalan</a:t>
            </a:r>
            <a:r>
              <a:rPr lang="en-US" dirty="0" smtClean="0">
                <a:solidFill>
                  <a:srgbClr val="FEFFFF"/>
                </a:solidFill>
              </a:rPr>
              <a:t>, </a:t>
            </a:r>
            <a:r>
              <a:rPr lang="en-US" dirty="0" err="1" smtClean="0">
                <a:solidFill>
                  <a:srgbClr val="FEFFFF"/>
                </a:solidFill>
              </a:rPr>
              <a:t>Sulit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untuk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mengetahui</a:t>
            </a:r>
            <a:r>
              <a:rPr lang="en-US" dirty="0" smtClean="0">
                <a:solidFill>
                  <a:srgbClr val="FEFFFF"/>
                </a:solidFill>
              </a:rPr>
              <a:t> </a:t>
            </a:r>
            <a:r>
              <a:rPr lang="en-US" dirty="0" err="1" smtClean="0">
                <a:solidFill>
                  <a:srgbClr val="FEFFFF"/>
                </a:solidFill>
              </a:rPr>
              <a:t>kualitasnya</a:t>
            </a:r>
            <a:r>
              <a:rPr lang="en-US" dirty="0" smtClean="0">
                <a:solidFill>
                  <a:srgbClr val="FEFFFF"/>
                </a:solidFill>
              </a:rPr>
              <a:t>.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3789882" y="4514396"/>
            <a:ext cx="50157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+mj-lt"/>
              </a:rPr>
              <a:t>Salah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satu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mekanisme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jaminan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kualitas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peranglat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lunak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yang paling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efektif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diperkirakan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awal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proyek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Tinjauan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lunak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“filter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kualitas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” yang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lebih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efektif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pengujian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menemukan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kesalahan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khusus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.</a:t>
            </a:r>
            <a:endParaRPr lang="en-US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878</TotalTime>
  <Words>428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437TGp_bizpeople_light_ani</vt:lpstr>
      <vt:lpstr>RPL</vt:lpstr>
      <vt:lpstr>Sistem Operasi Dibuat Dengan Apa?</vt:lpstr>
      <vt:lpstr>Mitos Dalam RPL</vt:lpstr>
      <vt:lpstr>Mitos Dalam RPL</vt:lpstr>
      <vt:lpstr>Mitos 1 - Managemen</vt:lpstr>
      <vt:lpstr>Mitos 1 - Managemen</vt:lpstr>
      <vt:lpstr>Mitos 2 - Klien</vt:lpstr>
      <vt:lpstr>Mitos 2 - Klien</vt:lpstr>
      <vt:lpstr>Mitos 3 - Pengembang</vt:lpstr>
      <vt:lpstr>Mitos 3 - Pengembang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</dc:title>
  <dc:creator>BetaSonde151</dc:creator>
  <cp:lastModifiedBy>BetaSonde151</cp:lastModifiedBy>
  <cp:revision>17</cp:revision>
  <dcterms:created xsi:type="dcterms:W3CDTF">2015-09-28T07:59:28Z</dcterms:created>
  <dcterms:modified xsi:type="dcterms:W3CDTF">2015-10-02T21:48:50Z</dcterms:modified>
</cp:coreProperties>
</file>