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6" r:id="rId7"/>
    <p:sldId id="267" r:id="rId8"/>
    <p:sldId id="265" r:id="rId9"/>
    <p:sldId id="260" r:id="rId10"/>
    <p:sldId id="264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87E354-76F1-4931-9E8B-298DCB41205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5C027F6-347F-42A3-93B3-7F272C6C99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28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E354-76F1-4931-9E8B-298DCB41205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27F6-347F-42A3-93B3-7F272C6C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5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E354-76F1-4931-9E8B-298DCB41205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27F6-347F-42A3-93B3-7F272C6C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2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E354-76F1-4931-9E8B-298DCB41205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27F6-347F-42A3-93B3-7F272C6C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87E354-76F1-4931-9E8B-298DCB41205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C027F6-347F-42A3-93B3-7F272C6C995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93286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E354-76F1-4931-9E8B-298DCB41205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27F6-347F-42A3-93B3-7F272C6C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20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E354-76F1-4931-9E8B-298DCB41205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27F6-347F-42A3-93B3-7F272C6C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18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E354-76F1-4931-9E8B-298DCB41205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27F6-347F-42A3-93B3-7F272C6C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6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E354-76F1-4931-9E8B-298DCB41205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27F6-347F-42A3-93B3-7F272C6C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4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687E354-76F1-4931-9E8B-298DCB41205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5C027F6-347F-42A3-93B3-7F272C6C99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047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687E354-76F1-4931-9E8B-298DCB41205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5C027F6-347F-42A3-93B3-7F272C6C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87E354-76F1-4931-9E8B-298DCB41205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C027F6-347F-42A3-93B3-7F272C6C99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476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.org/africarenewal/magazine/april-2016/terrorism-overshadows-internal-conflic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330036"/>
            <a:ext cx="9022079" cy="2019993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BETHLEHEM BOGALE</a:t>
            </a:r>
          </a:p>
        </p:txBody>
      </p:sp>
      <p:pic>
        <p:nvPicPr>
          <p:cNvPr id="4" name="Picture 3" descr="Free photo Positive &lt;strong&gt;Terrorist&lt;/strong&gt; Happiness Bitter Terror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7" y="179194"/>
            <a:ext cx="9918439" cy="6113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38500" dist="508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2215045" y="5062451"/>
            <a:ext cx="3437610" cy="458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PREPARED BY BETHLEHEM BOGALE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463652-2653-48FD-82A4-974CF6BAF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2579"/>
              </p:ext>
            </p:extLst>
          </p:nvPr>
        </p:nvGraphicFramePr>
        <p:xfrm>
          <a:off x="670047" y="331305"/>
          <a:ext cx="5134405" cy="84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405">
                  <a:extLst>
                    <a:ext uri="{9D8B030D-6E8A-4147-A177-3AD203B41FA5}">
                      <a16:colId xmlns:a16="http://schemas.microsoft.com/office/drawing/2014/main" val="702044984"/>
                    </a:ext>
                  </a:extLst>
                </a:gridCol>
              </a:tblGrid>
              <a:tr h="848138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POVERTY AND TERRORISM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4552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8B387B-810C-4EC8-8731-374A95DA3B41}"/>
              </a:ext>
            </a:extLst>
          </p:cNvPr>
          <p:cNvSpPr txBox="1"/>
          <p:nvPr/>
        </p:nvSpPr>
        <p:spPr>
          <a:xfrm rot="20266884">
            <a:off x="3087756" y="2743199"/>
            <a:ext cx="225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FOVERTY AND TERRORISM</a:t>
            </a:r>
          </a:p>
        </p:txBody>
      </p:sp>
    </p:spTree>
    <p:extLst>
      <p:ext uri="{BB962C8B-B14F-4D97-AF65-F5344CB8AC3E}">
        <p14:creationId xmlns:p14="http://schemas.microsoft.com/office/powerpoint/2010/main" val="108720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7E36-511A-4190-BECE-FB33A88F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data analysis</a:t>
            </a:r>
          </a:p>
        </p:txBody>
      </p:sp>
      <p:pic>
        <p:nvPicPr>
          <p:cNvPr id="4" name="slide4">
            <a:extLst>
              <a:ext uri="{FF2B5EF4-FFF2-40B4-BE49-F238E27FC236}">
                <a16:creationId xmlns:a16="http://schemas.microsoft.com/office/drawing/2014/main" id="{5474D873-FDC3-4B46-A1F3-219983390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9" y="1058735"/>
            <a:ext cx="6635022" cy="46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5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BASED ON THE REASEARCH I MADE  TERRORISM HAS A BIG IMPACT DEVELOPING </a:t>
            </a:r>
            <a:r>
              <a:rPr lang="en-US" dirty="0" smtClean="0"/>
              <a:t>COUNTRIESON </a:t>
            </a:r>
          </a:p>
          <a:p>
            <a:pPr marL="0" indent="0">
              <a:buNone/>
            </a:pPr>
            <a:r>
              <a:rPr lang="en-US" b="1" dirty="0"/>
              <a:t>.</a:t>
            </a:r>
            <a:r>
              <a:rPr lang="en-US" b="1" dirty="0" smtClean="0"/>
              <a:t>Temporary </a:t>
            </a:r>
            <a:r>
              <a:rPr lang="en-US" b="1" dirty="0"/>
              <a:t>border controls</a:t>
            </a:r>
            <a:endParaRPr lang="en-US" dirty="0"/>
          </a:p>
          <a:p>
            <a:r>
              <a:rPr lang="en-US" b="1" dirty="0" smtClean="0"/>
              <a:t>STRONG SECURITY AIR TRANSPRTATION</a:t>
            </a:r>
          </a:p>
          <a:p>
            <a:r>
              <a:rPr lang="en-US" b="1" dirty="0"/>
              <a:t>Stepping up the exchange of </a:t>
            </a:r>
            <a:r>
              <a:rPr lang="en-US" b="1" dirty="0" smtClean="0"/>
              <a:t>information. A LOT OF COUNTRIES ARE AGREEING TO GIVE TERRORIST . AS A RESULT THEY CAN’T MOVE FREELY IN DIFFERENT COUNTRIES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.INTERPOL IS PLAYING A GREAT ROLE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2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0D27-14E9-48A9-AEDB-346A87F0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F447-0582-42A9-81D6-2EEB0C67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31621"/>
            <a:ext cx="10178322" cy="4347972"/>
          </a:xfrm>
        </p:spPr>
        <p:txBody>
          <a:bodyPr/>
          <a:lstStyle/>
          <a:p>
            <a:r>
              <a:rPr lang="en-US" b="1" dirty="0"/>
              <a:t>Terrorism overshadows internal conflicts | Africa Renewal. June 16, 2019</a:t>
            </a:r>
          </a:p>
          <a:p>
            <a:r>
              <a:rPr lang="en-US" b="1" dirty="0">
                <a:hlinkClick r:id="rId2"/>
              </a:rPr>
              <a:t>https://www.un.org/africarenewal/magazine/april-2016/terrorism-overshadows-internal-conflicts</a:t>
            </a:r>
            <a:endParaRPr lang="en-US" b="1" dirty="0"/>
          </a:p>
          <a:p>
            <a:r>
              <a:rPr lang="en-US" dirty="0"/>
              <a:t>Abadie, A. (2004). Poverty, Political Freedom, and The roots of Terrorism National Bureau of Economic Research Working Paper 10859, Cambridge, MA.</a:t>
            </a:r>
          </a:p>
          <a:p>
            <a:r>
              <a:rPr lang="en-US" dirty="0"/>
              <a:t>Abrahamsen, R. (2004). A breeding ground for terrorists? Africa and Britain’s war on terrorism. </a:t>
            </a:r>
            <a:r>
              <a:rPr lang="en-US" i="1" dirty="0"/>
              <a:t>Review of African Political Economy</a:t>
            </a:r>
            <a:r>
              <a:rPr lang="en-US" dirty="0"/>
              <a:t>, 31:677–684.</a:t>
            </a:r>
          </a:p>
          <a:p>
            <a:r>
              <a:rPr lang="en-US" dirty="0"/>
              <a:t>Arce, D.G., and Sandler, T.(2009). Fitting in: group effects and the evolution of fundamentalism. </a:t>
            </a:r>
            <a:r>
              <a:rPr lang="en-US" i="1" dirty="0"/>
              <a:t>Journal of Policy Modeling</a:t>
            </a:r>
            <a:r>
              <a:rPr lang="en-US" dirty="0"/>
              <a:t>, 31:739–757.</a:t>
            </a:r>
          </a:p>
          <a:p>
            <a:r>
              <a:rPr lang="en-US" dirty="0"/>
              <a:t>Barros, C.P., </a:t>
            </a:r>
            <a:r>
              <a:rPr lang="en-US" dirty="0" err="1"/>
              <a:t>Faria</a:t>
            </a:r>
            <a:r>
              <a:rPr lang="en-US" dirty="0"/>
              <a:t>, J.R., and Gil-Alana, L.A. (2008). Terrorism against American citizens in Africa: related to poverty? </a:t>
            </a:r>
            <a:r>
              <a:rPr lang="en-US" i="1" dirty="0"/>
              <a:t>Journal of Policy Modeling</a:t>
            </a:r>
            <a:r>
              <a:rPr lang="en-US" dirty="0"/>
              <a:t> 30:55–69.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6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476" y="2959331"/>
            <a:ext cx="316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 YOU FOR LISTENING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2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POVERTY AND TERRORISM?</a:t>
            </a:r>
          </a:p>
          <a:p>
            <a:r>
              <a:rPr lang="en-US" dirty="0" smtClean="0"/>
              <a:t>HOW </a:t>
            </a:r>
            <a:r>
              <a:rPr lang="en-US" dirty="0"/>
              <a:t>POVERTY AND TERRORISM ARE INTERRELATED?</a:t>
            </a:r>
          </a:p>
          <a:p>
            <a:pPr marL="0" indent="0">
              <a:buNone/>
            </a:pPr>
            <a:r>
              <a:rPr lang="en-US" dirty="0"/>
              <a:t>IMPACT OF TERRORISM IN DEVELOPING COUNTRIES?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0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426" y="1303021"/>
            <a:ext cx="10089573" cy="25416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Terrorism is an act of illegal action in a country which create a massive destruction in a facility and innocent people can be killed. Terrorism indirectly affect the economy and market </a:t>
            </a:r>
            <a:r>
              <a:rPr lang="en-US" dirty="0" smtClean="0"/>
              <a:t>un certainty.</a:t>
            </a:r>
          </a:p>
          <a:p>
            <a:r>
              <a:rPr lang="en-US" dirty="0" smtClean="0"/>
              <a:t> TERRORISM WE HAVE TWO TYPES OF TERRORISM</a:t>
            </a:r>
          </a:p>
          <a:p>
            <a:pPr marL="0" indent="0">
              <a:buNone/>
            </a:pPr>
            <a:r>
              <a:rPr lang="en-US" dirty="0" smtClean="0"/>
              <a:t>     DOMESTIC AND INTERTATIONAL</a:t>
            </a:r>
          </a:p>
          <a:p>
            <a:r>
              <a:rPr lang="en-US" dirty="0" smtClean="0"/>
              <a:t>DOMESTIC TERRORISM IS ABOUT VIOLENCE IN CIVILIAN POPULATION.</a:t>
            </a:r>
          </a:p>
          <a:p>
            <a:r>
              <a:rPr lang="en-US" dirty="0" smtClean="0"/>
              <a:t>INTERNATIONAL TERRORISM DEALS WITH ATTACKS ON INTERNATIONAL ORGANIZATIONS LIKE SEP 9/11</a:t>
            </a:r>
            <a:endParaRPr lang="en-US" dirty="0"/>
          </a:p>
          <a:p>
            <a:r>
              <a:rPr lang="en-US" dirty="0"/>
              <a:t>Poverty is Lack of getting basic human needs which is food, shelter and cloth. Poverty has also negative impact on unable to get enough work and medication,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9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3B53F4-BF84-4EBD-A179-D9812FD60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085745"/>
              </p:ext>
            </p:extLst>
          </p:nvPr>
        </p:nvGraphicFramePr>
        <p:xfrm>
          <a:off x="1018307" y="1039093"/>
          <a:ext cx="8271166" cy="5133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894">
                  <a:extLst>
                    <a:ext uri="{9D8B030D-6E8A-4147-A177-3AD203B41FA5}">
                      <a16:colId xmlns:a16="http://schemas.microsoft.com/office/drawing/2014/main" val="1755824030"/>
                    </a:ext>
                  </a:extLst>
                </a:gridCol>
                <a:gridCol w="2065820">
                  <a:extLst>
                    <a:ext uri="{9D8B030D-6E8A-4147-A177-3AD203B41FA5}">
                      <a16:colId xmlns:a16="http://schemas.microsoft.com/office/drawing/2014/main" val="4269963295"/>
                    </a:ext>
                  </a:extLst>
                </a:gridCol>
                <a:gridCol w="2917380">
                  <a:extLst>
                    <a:ext uri="{9D8B030D-6E8A-4147-A177-3AD203B41FA5}">
                      <a16:colId xmlns:a16="http://schemas.microsoft.com/office/drawing/2014/main" val="3706937274"/>
                    </a:ext>
                  </a:extLst>
                </a:gridCol>
                <a:gridCol w="2117072">
                  <a:extLst>
                    <a:ext uri="{9D8B030D-6E8A-4147-A177-3AD203B41FA5}">
                      <a16:colId xmlns:a16="http://schemas.microsoft.com/office/drawing/2014/main" val="3257860919"/>
                    </a:ext>
                  </a:extLst>
                </a:gridCol>
              </a:tblGrid>
              <a:tr h="30506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COUNTRY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PER CAPITAL GNI (US$)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HDI RANKING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 OF INCIDENTS 2012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2218278165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Algeria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7418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865613916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Angola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4812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4111200545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Burundi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862351756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Chad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2195805329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Congo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2554839935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Cote d'Ivoire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2451997388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Djibouti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3092604501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Egypt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5401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2625204376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Eritrea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2123333497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Ethiopia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1561281607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Kenya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924645426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Liberia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2991360187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Libia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13765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870965691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Madagscar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2202524426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Mauritania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2405701215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Morocco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4384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188802963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Mozambique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3794400724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Namibia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2789294146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Niger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2023857439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Nigeria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3913411193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Sierra Leone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2567299472"/>
                  </a:ext>
                </a:extLst>
              </a:tr>
              <a:tr h="30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somalia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No information listed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                        No information listed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2539982384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South Africa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9594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544057014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Sudan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3688736381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Tunisia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8103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3073138041"/>
                  </a:ext>
                </a:extLst>
              </a:tr>
              <a:tr h="1686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Uganda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725005552"/>
                  </a:ext>
                </a:extLst>
              </a:tr>
              <a:tr h="30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Zimbabwe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                        No information listed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7" marR="6067" marT="6067" marB="0" anchor="b"/>
                </a:tc>
                <a:extLst>
                  <a:ext uri="{0D108BD9-81ED-4DB2-BD59-A6C34878D82A}">
                    <a16:rowId xmlns:a16="http://schemas.microsoft.com/office/drawing/2014/main" val="3995707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76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7E6E-11D5-401B-BAC0-4F5A13AA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430" y="114300"/>
            <a:ext cx="10178322" cy="2080261"/>
          </a:xfrm>
        </p:spPr>
        <p:txBody>
          <a:bodyPr/>
          <a:lstStyle/>
          <a:p>
            <a:r>
              <a:rPr lang="en-US" dirty="0"/>
              <a:t>Data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6A59-DCF2-42DF-A3E0-17B889C3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IN THE DATASETS ARE </a:t>
            </a:r>
          </a:p>
          <a:p>
            <a:r>
              <a:rPr lang="en-US" dirty="0"/>
              <a:t>COUNTRY NAME</a:t>
            </a:r>
          </a:p>
          <a:p>
            <a:r>
              <a:rPr lang="en-US" dirty="0"/>
              <a:t>GNI PER CAPITAL(US)</a:t>
            </a:r>
          </a:p>
          <a:p>
            <a:r>
              <a:rPr lang="en-US" dirty="0"/>
              <a:t>HDI( HUMAN DEVELOPMENT INDEX)</a:t>
            </a:r>
          </a:p>
          <a:p>
            <a:r>
              <a:rPr lang="en-US" dirty="0"/>
              <a:t>NUMBER OF INCIDENTS</a:t>
            </a:r>
          </a:p>
        </p:txBody>
      </p:sp>
    </p:spTree>
    <p:extLst>
      <p:ext uri="{BB962C8B-B14F-4D97-AF65-F5344CB8AC3E}">
        <p14:creationId xmlns:p14="http://schemas.microsoft.com/office/powerpoint/2010/main" val="143102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hgAAAEMCAYAAACGK88AAAAgAElEQVR4XuydB3hb1fmH33Ntx1kmIYSVlgAl0EIYiSWHJKxAKYESVguhFCiU1Ta0bAiFxLpSZtmjUGjKHmX8WygtLaWDWQKx5AQos1AgQMMecZbXPf/n071KFMeyZVu2JPs7z+MnsXXvuee8517pp+98w9DBFgqF5gPTg9PesdYeVFtb+0p6N1VVVft4nvd46m+O40yqqal5IptLLV26NAzUAPGRI0dWZXOOHqMElIASUAJKQAkUFgHTkeGEw+GTrLWnAVMSicQnwe/V6SIjEBe3pf7W8vf2rqcCoz1C+roSUAJKQAkogcInkLXACIVCw4E/GWN+HY/Hb5aphUKhgcACY8w/5G+p34F3E4nEhanpB1YP0v+WCY0KjMK/aXSESkAJKAEloATaI5C1wGito5aiI/W74zjT07dEAivGL1KWj7YGpQKjvSXT15WAElACSkAJFD6BLgmMllsmlZWVOxpjbrXWnpjul9GRbRIVGIV/0+gIlYASUAJKQAm0R6BTAiPdidMYc3Jqy0QFRnu49XUloASUgBJQAn2DQKcERgpNS58LFRh946bRWSoBJaAElIASaI9AlwSGdJ6+/SG/t7VFcvLJJ0emTJlya3uD0teVgBJQAkpACSiB4iaQU4FhjPlYIk0yOXnOmTNn3k477fRgcSPT0SsBJaAElIASUALtEchaYATbH39xHOeE9AiRdEdPYJWErWqYanvY9XUloASUgBJQAr2bQNYCQzAE+SwmpcJNU6LDGBNLOXqmHEBT2Ts7EkEi19Aokt59w+nslIASUAJKoG8Q6JDASBMZqVThtJYGXFOF942bR2epBJSAElACSiATgQ4LjO5GqRaM7ias/SsBJaAElIAS6H4CKjC6n7FeQQkoASWgBJRAnyOgAqPPLblOWAkoASWgBJRA9xNQgdH9jPUKSkAJKAEloAT6HAEVGH1uyXXCSkAJKAEloAS6n4AKjO5nrFdQAkpACSgBJdDnCKjA6HNLrhNWAkpACSgBJdD9BFRgdD9jvYISUAJKQAkogT5HQAVGn1tynbASUAJKQAkoge4noAKj+xnrFZSAElACSkAJ9DkCKjD63JLrhJWAElACSkAJdD8BFRjdz1ivoASUgBJQAkqgzxFQgdHnllwnrASUgBJQAkqg+wkUrMB45J13Xj/tH//4HWBoanqC2bMf6X4cegUloASUgBJQAkogFwQKTmBMue22M1/46KOrPli92mvwPAfwsHYF8DjR6GG5mLT2oQSUgBJQAkpACXQvgcISGHPnblra2Phqk+cNyzBtERn7di8S7V0JKAEloASUgBLoKoHCEhiuewnWnt/GpD6gvn4C8+e/3dWJ6/lKQAkoASWgBJRA9xEoNIHxANYe3sZ0v8CYQ3Ddp7sPifasBJSAElACSkAJdJVAYQmMSOQBQAVGV1dVz1cCSkAJKAElkGcChSUw2tsisXYZDQ0TdYskz3eNXl4JKAEloASUQDsECktgiJNnQ8OrTda27uRp7WPEYvvpqioBJaAElIASUAKFTaCwBAaQDFP9+OOrPli1ymtobnYwxuJ5BmM+IRrdtLBx6uiUgBJQAkpACSgBIVBwAmPp0qVhoCYt0VY5zc1H4zhfwdofEIvdoUunBJSAElACSkAJFDaBghUYQHzkyJFVSXyuexbWXgk8QzS6R2Ej1dEpASWgBJSAElACxSEwrrmmnM8+q8HaXbD2FGKxm3TplIASUAJKQAkogcIlUBwCw7diTMPa68SyQTTqWza0KQEloASUgBJQAgVJoHgEhrWGaFSsGCGMOR3Xvb4gieqglIASUAJKQAkogcJ18lzPByO1UK57CtYuwJiXgHG47ipdQyWgBJSAElACSqDwCBSPBSPFLhJZCIzHmPNx3csKD6mOSAkoASWgBJSAEig+gVFdfQLG3IoxbwVWjE90GZWAElACSkAJKIHCIlB8AkP4ue6TWLsXxkRw3VhhIdXRKAEloASUgBJQAsUqML6PtXdhzIeBFWOpLqUSUAJKQAkoASVQOASKU2AIv0jkH8B+GPMLXPfCwkGqI1ECSkAJKAEloASKV2BUVx+FMfdhTF1gxXhVl1MJKAEloASUgBIoDALFKzB8K8ZfgAMx5lpc94zCQKqjUAJKQAkoASWgBIpbYESjh+F5D2JMc2DFqNUlVQJKQAkoASWgBPJPoLgFhm/F+KNUeceYXyXTiWtTAkpACSgBJaAE8k6g+AWG6x6KtX/AmHqam0PMmiVZPrUpASWgBJSAElACeSRQ/ALDt2L4vhhwBdHouXnkqZdWAkpACSgBJaAEoMhqkWRasurq72LM/wFfYEwI1/2vrq4SUAJKQAkoASWQPwK9w4LhWzH+BuyPMXNw3Rn5Q6pXVgJKQAkoASWgBApWYDQ88sjrn5122u9KwTTBE+PgkTaXq7r6aIy5B2OW0dAQYu7cZbq8SkAJZE8gDgd4MCnrZy77rvVIJaAE+iCBghMYL06ZcmbTCy9c5X3wgec1NDgOeBZWWHi8Cg5rc41c93Gs3QdrZxCLzemD66lTVgIdJlAD3wauBbYEBnTomevw1fQEJaAE+gqBDgmMUCg0EFgAfD8FyHGcSTU1NU+kA6uqqtrH87zH2zqmNcC1sCmlpa96TU3DWns9EBn7Zlwc1z0Oa+8A/hv4YnzRVxZS56kEOkMg+czBix5s3qlnrjMX1XOUgBLoEwSyFhhp4kLAnJpIJFalhES6yAj+dpu19qDa2tpXWv7eFtUauMTA+ZmOsfBBE0yYAG+3ITKexto9MOZcXPeKPrGKOkkl0EkC8swB57fxRvCJPO8W3qmCxZ28jJ6mBJRAHySQtcCorKzc0Rhzq7X2RBEOKVahUGg+sJW8CQV/EwvHu4lEYm0BsuAY0v/WGusaeMCBw22GhbDwhYFDwvB0GwLjRKy9BXiZzz6r5Npr6/vguuqUlUBWBLJ45tJDzVYYeMrCQkCy5taGQX2dsiKtBymBvkcga4GRCU04HD7JWvvNQGDIFsqfHMeZnr5tElgxfiEZNxOJhHwjarVl8Wa33MDBbQoM6TkSeS6ZOtzaacRiv+p7y6ozVgLtE4jDKRZmO7B5G6K+2cArBkos7NhKr7cBt4XhsfavqEcoASXQlwh0SWCkbZskLRaZrBzZbpO0t0WC7/B5nYFYGDIKFVz3FKxdgLUJYnKoNiWgBFIEauBQB86wIF8M2mvLVsIe+8Bbj8HgQbCrA7sCuwFVQEg6MPCQCI0Q/L69DvV1JaAE+gaBLgmMlj4YXRUY4nDmlZa+SgYnTxls8E3rdQOXhXyH09ZbJCL7xWOw9hRisZv6xnLqLJVAZgJx2B04EzgmOOo5B67z4DJgs9bONPBYCPbL1OsiONGBk4C9AqHxlIHbKkGfOb0ZlUAfJ9BpgRGICUnRfU/Kt6KrAkPWIj1M1TY0OIHVYqXjm2CvtyCpwL8VrNufgctaNc+67llYeyXGLMR1J/bxddbp93ECi+A4ByTCSlqDhXkDYO7O0BCEqf4S2MLAgPRnLtReaHjQYQKmWl9oTA6Exu8aoXq8+EJpUwJKoE8S6JTAaE1cCL32BMbJJ58cmTJlyq3ZkG548kkaFi4EaykbP57ySZPWnrb6jjtYdeONNC9dmvzbgB/+kIE/+hElI0asPWZ5QwMHPvAA761YwVX77MN3Ro3K5rJ6jBLodQTW3H03yy/0fa7LDziAgaefTtnYsRvMs61nLlso9X/9Kysuu4zm117D2XRTBp17LgO+vzaqPdtu9DgloAR6AYEOC4xM4kJYhEKh4W05ec6ZM2feTjvt9GAuuHkffZQUGasW+LskzmabMeDYY+n//e9Tsrkf0n/l4sVcWVvL7ltswf0HH5yLy2ofSqCoCKy69lpWXHppcswiwgdffHG3j9/79FNWXn45q++8M3mt/kceyeCLLsIZLm8P2pSAEugrBDokMNoSF4HASCXi6lSYqvSxdOlSccqsAeIjR44UJ7I2Wxz2tH4c/6HBgcss/Loefr2n6/bDWvHFGIoxx+C697TXn76uBHoLgRr4nYHvBPOZFoYejahKwHEWYsC2FpY4cG4I/tlb+Oo8lIASaJtA1gIjZZ0AHm8rn0VLx89sI0hSw+yowEidl4ADLZwMHJkuNPa/4IIRXw4YcCrG/APX3V9vCCXQFwgk4CELh8hcHTis0o/y6PH2LGxf6qchn2yhycC5YbimxweiF1QCSqDHCWQtMIJ8F5k8wyXvxNocF51NFd4ZC0ZLYnGQVOIiNI6V114eMeKTH5x6qm+btfZIYrHf9ThlvaAS6EECcbgaOCO45OQwPNqDl9/gUhachC8ypgUvLhgM534D6vI5Lr22ElAC3Usga4HRvcNY13tnLRgtx1cLEzxfaJwcPeww/jhmDFt99tnL71577eiemoteRwn0NIEa+JGBG4Lrnh/2Q1ALosX9CLDkeCQbqIGfhv2MoNqUgBLohQR6rcBIrVUCxj86evScnx95ZDKWP/bAA68c+MIL0XFwby9cT51SHyaQgL0sPCL+nAbcEEQLDUccDg8qt37VwnsOnBKCvxbaOHU8SkAJdJ1ArxcYKURbnnnms8uGDt19n9de4/J77pFvUH8sgWsq4e9dx6g9KIH8EoiDbAOKuAhZuKLKtxYUZIvDLkFVZkn8Ve/AiZWgDtgFuVo6KCXQeQJ9RmDgulOw9o+C6urf/vadPV5/fesAm+TluFZNtZ2/ifTM/BNIwB3Wj9p40sD+YWjM/6gyj+BZ2LwUfiO+W3KUhVOqNPtnIS+Zjk0JdJhA3xEYgiYSEYExpV9T073PzJnzUpA2eRP8N+NrG+HaNkvBdxivnqAEup9AAi6yMAdY5cD+lX6104JvLjgHw28M/DAY7Blh3xlUmxJQAr2AQN8SGNXVh2CMH65XUjJucXX1Fx6caeH0YC0/NPCLEFzZC9ZWp9AHCAQ+DQ8U8wd0HOYD04M5/Dzs/65NCSiBIifQtwRGmhUDY36F6ybD5oJkXWcZ+G6wnn82MCsEzxb5+urwezGBxTC02a/RMwa4PQwnFOt00yNMgHlhuKhY56LjVgJKwCfQ9wTGOivGGowZi+u+mroZauB4A5JL+esG6i3MDsNsvVmUQCESSMCVFs4C/uPBN8fBu4U4zmzHVAM/MH6F5H7AreF1WyfZdqHHKQElUEAE+p7ASLdiwCVEoynTbHJZAuczERk/C9bp8cCaoSmOC+jG7etDSd8aMXB0CO7rDUzicABwI7AN8OgaOHJPTciVv6V1XVkPqTRpaGp6gtmzJVJJmxLIikDfFBipiBJjPqa0dCwzZrzfklYCpliYAUgonbR5DTBrIqzOiqwepAS6iUCLrZGrw74Vo9c0CWO1cKOBCcCLHvxgHCzpNRMshom47rex9lqM2VIKVgMe1q6QUhFEo4cVwxR0jPkn0DcFxvpWjLlEo62WmPwzlG/mb5mI0DAWaizMGgfJcFdtSiAfBFJbI3I/DoD9dgZ54+9V7TnYpBRutL5f1KcGTgvB73vVJAt1MnPnbkpDw4tY65el3rCJyJCSDNqUQJsE+q7AcN0DsfYvEtqHMRNw3RcykRIn0EBkTJZjDFwSWuf1rreYEugqASnQJx+k27fX0RAYOgK2k+Peg//UwfL2zsnx6xLS/SIgtdifzHHfG3RXA9dKSvHghZ+E16VB7+5L993+XfcSrD0/IwBrP6ahYRzz57/ddyHpzLMh0HcFhtCJRG4BTgRuJhqVuiVttjicgx9CVwY8OAS+tz3Ut3eevq4E2iAg4uLCbAiVQdlI2KEf9P8Uln0E/8vmvG485lRgcTf2n+w67vOZF1ynOgyzuvuafbp/130AayWle+ZmzGI87zoc54+47kd9mpdOPiOBvi0wXHcM1kpSov4YMxnXbbfqZA182/gZB7cAJFnXMWF4UZzTPJhUCqYJnhjnp23WpgTaI/DbbCwX0slXYOuNYPgaqHsLXm+v4x54XXLKxHrgOiIyvg9cDwwJMu8mq8Xqc9cN9F33QazN7GdhrYcxTvLKxtQlfTUybDN3w+i0yyIi0LcFhixUJCLfjOQb0p+JRg/OZu1qIeyBpBgfbaEZ+ATYSJyhHPAsrLDweBWoM1Q2QPv2MfFspj8Mhm8OyfT278LrKwojsuLfgQUwmyl0+Zhgq1JExi6enxJdIk021eeuy2jXdVBdfTTGXANslrFXa5dh7Vwc53hgXHBcVlbgHI5UuyoCAiowXHeLwIqxDcacgOvens26WXAS8C8D422GEwKRoc5Q2QDtu8e0KzD6w4CRsH0JlBXI1khqtV4B5EOmx1ocRjrwGwvf0ucux9hd90SsvQVjwPOaMaak1StY+xixWLI6Na47A2tTW1ZZf0nL8ci1uwIloALDf0jOwlpJD76E1av35pJL6rJZrxq4xEBGZygLHzTBBK1vkg3NPntMuwJjJGw3CIYW0NZI3gSGXFieO+D8TG9e8tytgon7wFt99q7q6MQlq7G11wWn3Y3nPYwxkmRwC4xJhamuxJjHNghTra4+E2OuCs7VCJOOsu/Fx6vASC1uJPIEsHfSiTMa/Xk2a14DDzhweBvfpL4wcEgYns6mPz2mTxJoVWBMmzZtk0svvXSrgQMHJr9Fvvnyy4wZPXrt1shVV101Ytq0aVuUlZUln+GFCxfWTZw4saf9MnrcghEIDH3ucvmouO55WHtpsktrFxCLnba2+2wTbbluJdYmkuellWHI5TC1r+IjoAIjtWbyIFn71+AB2RfXfby95VSB0R4hfT0LApkFxiWXjBw4aFDSmW7lihX2gunT37n++us/ld+feeaZHSZMmFCR6l8FxjrSFlTYZ3HjJQ9xXRdrI8HhVxGNnp3tqRscd955gxg0yM/JYsxPcN0bOt2XntgrCKjASF/GSERU/HnA34lGv9XeCre3RQIsa4SJukXSHsk+/XqrAuP0adOGX/KLX4wcOHhw8hltbGy0119//QdnnXXW/w499NCKBQsWbLvZZptJuHSy9TGB0d7W5PJVMEa3SNp5rlx3EuJP4beMCQc79HTOnFmF4yxKnmPtccRid3XofD24VxFQgZG+nPPnD2H1akketCvGnI/rXtbWatfCpp6fdKjVjHcGXg3Bjr3qjtHJ5JpAqwLj3JNPHhW98sohgyoq+PLLL5uGDBlSmhIRqe2TsrIyp7Gx0ZNtlHSBce+99249derU4amBpouTN954Y/R2223X/80331wzatQoCbNOttQ5H330UeOpp5761kMPPZSNH1JetkiyeO6wcHnY/7KgLROBSETExSSMuQXXPSlnoNY5i34J7Ifr1uasb+2oqAiowGi5XNXVR2HMfRjzedInw3UlFC9jk7wYwC/FGcqkcvb7ybfEMUqyfh4XAlXxRfVY9OhgNxAYm8Cmpxx//MiZ112HCIwlS5asGD169KClS5fWiyhIiYH33nuvvl+/fo5YMlICo6W4SM1k1apVzeeff/67O+ywQ7n4bogwkd9TWy4p4dFBS0heBIbMqbXnzsJKA8uAHYJn76GQhoq3fjOntkaM+U8gAt7L6V3vuldg7dkY8zBS+0lbnySgAqO1ZY9EpGT0KcA9RKPHZHNnBFUgJzlBoi3HT/ss8eQiMg4Mge/foU0JrE9gPYGxEQz5Cow69Pjjqf7VrzzxwfjnP//55fjx4wfLaSIKjjvuuE3E/0KEx4gRI8rTBUZKKNx3332fHH300e+knEHlXNli+ec//1mX2l5JHZOyiKT6T4mOLBYqbwIjNbaWz50kuIuDhIanqh8/GoZkin9tAYH0rRFrv08sJsnecttcV+7Xf2JtFcb8HNeVDMja+hgBFRitLfjFF29NWdkTWLs1xvwQ15WkWh1uNeAaEAeql8tg8m7J8hHalMB6BNYKDMl3sRWMKoV+B51yyuezrr56I9n+ECEQCoUGy9bGww8//FlVVVXFxhtvXHrnnXd+fPDBB2+cLjBSPbf000jfJkk5iKa2SVJWj5bbJlmsU94FRltjjCM7Jcn2QBi+k8V8+sYhqa0RyYwajZ7ebZNO1XsyRurXyFaJRtN1G+zC7FgFRqZ1cd1TkiFbYkJsaNiHuXPF9NrhVgMPSagqcH8Ypna4Az2htxNICowyKP0qjOoPg5bDJ4dNm7YiFaYqAmOrrbYqF6uFbItsvvnm/T7//POmaDT6fiQS+Uq6wGgZXZKCly4wUlYN2Sa55JJLlk2bNm1z6SNl0egA8EIXGAMlACeYz11hOK4Dc+udh1ZXuxgTwdoX6d9/Xy66KBmV1G3NdWdj7cXJ/Bmu6yfn0tZnCKjAaGupXfc+rD0q6WMRjf6sM3dFAna08DcpJWEhWgVuZ/rRc3otgaTASCXTWglfvgtv/mTatGHpAmPZsmWN6XkvxNpwzjnnLE1td4jvxJ133vlp6pyUNaLlFknLKJSUf0dLn4wsaRe0wJA5BA6hqWJcC8KwLsdDlpPsNYe57gisrQFGYMwRSM2R7m6uK2HWslWyD8ZcjOvO7e5Lav+FQ0AFRtsCY1c870mMGYIxh+C6f+rM0i2C4xy4Izh3ahju70w/ek6vJBD/KmxbAcMkU6eIiyZoTk+0JZaFJ554Yq1FQyjI3+66667P0gXGokWLVogIkddTIa0pi0a6BUNez1EejYIXGIHI2NqDZGlxC1dVQedzPRTzLZiyXsCfiEbFqtozzXX3x9q/YYxYk8RxXqNKeoZ83q+iAqO9JViX5e5Zli3bm1//WvYTO9xq4AoDZ1t4z8KB4/xKrNr6OIER8NEQ2LQeVr0HbzZAgyBpKTDEYTPlwJkSC+kOmy0tGC2xthQY6f23fK0DS1IUAkPm8yzsVBo8cxbmVsHFHZhn8R+6vvWi01+WOg0iEpFSDGdhzO9w3SM73Y+eWFQEVGBks1yRiESASKZPl1gsms0pLY+Jg+R0/puFfYC/huHAzvSj5/QeAnG4/Hg4pxHqRVysgdWp2bUmMFJWh1SuCjk23YIhqcLTU4inhMOUKVM2FgfRliGoKcHSwdwX6QtQNAJDBh1UQZYtAmlnhoMor95zR7Uxk+rq6RgjkRw9a71IDcl1N8Pap5IhxNaeRiwmkXraejkBFRjZLLDr7o21UqtEUuAehev+XzantTwm4VdefRSQFM8XhUFKxWvrgwTiEANmHgtN78EbK9c5I/YIjfQokw7mvihagRGIjL098J9lmBKGh3sEeL4v4rpLsHY3rP0OsdgDeRmOJPOy9iZku6qpaW/mzHk3L+PQi/YYARUY2aJObZVY+y5lZZOZOVO+vXW4xeEc4HJghYW9q2BxhzvRE4qCgORo8GBSaZAbRXI0yMBr4AnjF9Zr2hfeqoPlPTWhlkXUUgm4krkv+vffiH79KpLluuvr61izpr1xFZUFI8U4AVMt3Jv8vgATQskdlF7cXHcq1sp8nyEa3SOvM41EfocfMnwD0ehP8jqWQrl4tgXlCmW8HRiHCowOwMJ1b8fa4zHmL7iuZPDsVEvAny0cpKGrncJX8CcFWSavBbaUjK4OeNYXlC8Z2AkYYuE1D36+ew/7AqRbLtb6Xlx44UqGDNkKxynDGAdrpY5EM42NdXz66ZttAC9KgSHzScBZFsQvQNquYT/lf+9skYhYLA4viAJkUqvEmKcwphxrDycW+0PvhJ7FrOQzxNprMSb5PgF4WCvF4qTk/WFZ9FDwh6jA6MgSzZmzOQ0NssWxK3AZ0ej5HTk9dewimOjITeT7ZZwUgls604+eU3gEJCwSeNHLUJ9GRmzhzmb4+Xg/8VqrtUh6bGaOU8qmm+6UFBetNREZn3ySqQx80QqMQGRcYuF8C1J3ZUwV/LfHuPfUhVLFx4wRoTgG1/WrneazRaMRPE/C9Z/FmL1w3aZ8Dicv1547d1MaGl7E2lbrWAUiQzLSFnVTgdHR5Vu/rHuns3zGoRoQh9E3PNhrHHzQ0aHo8YVHIIsKu8sbYbe0Crv5ExilpeVstNEIysuHZSTpeY18+umrNDUlo1tatKIWGDKXONwJHGthST8/224qZ0bh3VydGVEkItux52BMNFmavRDajTeW8b//SVHJ8RgzE0nG1dealLK39kdtTPsD6usnMH9+Mry6WJsKjM6s3LrQ1c/wvAOZNSvlmZ51by44U3wrxl7AtWE4I+uT9cCCJVADDzhweCpHdcuBWvhCMruGIZU2uWcERr9+A+nffygiKkpL++M4/ZPbIeJvIVsimZpslXz++RvU17f2zbfoBcZ9UPI1PxGefFt8tAy+s1sPO9x2283susOSGTslsZbnjWHWrOe77Vod7bi6+hCMeQhrV2LtXsya1bt90aqrD8OYA4Cdg5/Mot5n+UWQe6mo06urwOjog5E6fp0/hoReHYjrrupoV0GhpmQRNAvfroK/dLQPPb6wCBSUwCgtLaO8fGhSWPTrt9F6pEQ4iHXCmFJkm6QNiUF9/ResWPEhDQ2ptNupo4teYMhEFsI2Zb4D7td7Vd0S152GtdcBfyYaPbiwnhQgEpGxTZO8cUSjRxfc+HIxoOrqY3GcH2LtN1s8f2swpn/GS0j9Flk7Y67Ddd/IxVDy0YcKjM5SX98f4waMEUeqSUnH9KamJ5g9Oxkx0F5LQHIfGHgq7EcWaCtSAgk4TdLBA8lsmhnaspWwxz7wVvB67i0YZWUDGDRoU/r3H4YxJcnrNDWtYs2az5PRIbLdIeJC2pAhX2XgwEz7wOtPYc2az1i16pNkH37rFQJDJpKAvawfslph4Jch6FRpgIK6dSMRCceVEPvCzDtx8cVfobRUtkq+hjEnJJ3oe0tz3ROBH2Pt7skpGfMOxtyCtZJgUZ55EX+ZffjEqijWRb9dhjGX4rpFt32nAqMrN3S6P4a1jYGjXIc8gZ+FjUr8sMUxFi6ogku7MiQ9t+cIPAebGNjfAfl2Ij9fC66+Bmj124mBx0JSWXJdy53AEIvFwIGbJX9k+0Naff3nrF79GatXf9EqmVllVaIAACAASURBVPacPJuaVlJfv5wBA4avdQQVi8bq1Z+werWEdx7fc8S790q1cIwHdyc/D+DsEFzVvVfsxt7XvTd9gjE74rqfdOPVOt91dfXJGPMbrH2Fxsa9mDeve4uvdX6k2Z3puttgrVTQFoEhIkG2qG6lvPwWfv7zz9d2Ik6ea9a8iDGZxP0bGLMsuX3ktzew9jJisRuzG0hhHKUCoyvrIDdJfb14ng/O0I2EG7XrCVwDxxsQ9f5xCewxFv7TlWHpud1HIA6VBr4p6d6TJajXNQlFlW/Av/I/n/ilWDJMEH5mYaXji4uW4WcbCozJk0e0O4OWfhPGDKC0VBK4+RYLa1fz97+/08q2xoZd9+8/JBmmaowfpuqfv36Yqi9eNl1PaDjOEt5/f2y7Yy2iA+JwHoHIt3BYFTxURMNfN1TXvRlrf4gxC3Ddwi7wFolIbSZJH34V0Wjx1olx3eOwdhawDeIsbMwcdtrpOqZObW71HpIwVc9Lvk8gz6+EqUq9FmsfWxumWl39XYwR/7yUdfuRQGj8oxjuSxUYXVkl172kTTOXRIasXDmRyy5LmcMzXi0BD1m/rHvfrvjYlfXI4bliWeoHX22GUZKMKenx7v9bnnYZ8Ul41MBfm+DR3ddteyQPCXxsJjktEm21GGarAiNy4YUSG5+5teWYaQzRefOW8eij/0t1kF7cLGPtkWwSbaWExqBBW7LppnDEEXdizNkF+w25E/dEAq60UjcDlpbCt8cUW90g2b6tr38tKNJ4MK77505g6LlTXHdM8kMVhvZYlddczy4SEWExI+hWnok5uO6rWV0mm0Rb1dU/CoSG5NGRdgnR6PSs+s/jQSowugI/lcAmcx9ZewInYD8LSVVaAgePFccsbd1C4DGQr/pbG9i6OfjXwFfxf7YK/l3fKXLdSCSfwHMiLDz4aw7Ci1sXGNOnbxl9IpXRumMYIpMmrScwRFyEw+HBqQqrUq/k1FNP3WzBggUfSfn2jvUeHD1w4CZ87Wtf4bvfFatHgubms5k1Sxyee0WLi+MhHAU81gAHT0yrE1PwE3TdU7B2AcY8h+uKMC785rpnYa0kPluCMfviuq1v6RXaTKSInFherJV7RSx/ZxCLSZK93LcLLqigf/8zMEbCjcUx+/dEo9/N/YVy16MKjK6wnDnzARzn8Da6yFpgSB81cIMBiY1+POyHzWlLI5Ap9XYmSHHYzkKVgd0IhISFrYGvZAG2Hj8RltRLeNbAIgsvhKGtzJZZdLveIWK63tB8PXnyiEiOBEYqNfjzzz+/Soqhpa4uokMKoJ166qlvPfTQQymnzY6Nf8iQTzjrLNlDHgOswpgf4bqSV6Lo2zMwrAz+aGBi0WXcdV0J/5Qw0HNx3Su6shgdfea6ci3WfWHr9FZJj47XdcclhZyfeFF8JERcdH8kYHX1wRhzM7AZ8AIDB+7J9Omde4a7tGDtn6wCo31GmY9ob4vE2mU0NEzMNllKDXzdJKPm2NjC2VXF7GTWFa4tzm0j9fbjVYFPQxy2NBAi7cdK/H/m9r6Bdyy8g//zroX3DLznwLuV8HEOp9BaV62LCzkyhwIjk7Xi3nvv3VqqrJ5//vnvJuuQdK69gutOT6Y79utLiFNbr4kGiMMu+H41YtW6PwxTO4epB8+aMePrlJSIaf4Lysp2ZsaM9ztz9WyeuY72G4fhFrYysKmFCscv+jhY/m+h+Y9jxgycO2XKeU0lJYMq3377p7++7bZ7w5CVc2p3jLfN+fmlIsQ5dctk6QjJY9ST4aQzZ47GcaTo5jeS/laOU5n1lkxHF64Lx6vA6AI82vMEtvZ9YjExu2fd4jATiBl4vwH2TMv4mHUfvenA9lJvW3jdgdctTGll3mJmrTHwr2ZYWhIIijp4Z1/IZ3rizOKiBwXGEUccsUlq26ST98y6MFXXvW+tmdiYg3DdrMK0O3ndHjstAYfYdY6ehS8y1iUB/DXRaFuZIjMyzOKZE2G/gYV1MWzTBNs4vpOjWApHiqCQfwORNrC9hbt7/HiumDyZ7T/8kKvvvpvNlifr7YnIEBEs/4oD/L89eMmDf0u6/c6Ot72xZHy9uvp4HOcmrJX0+tcTjZ7e6b66eqLrPoO14hsGnrcns2b9q6td5vL8TguMysrKHY0xlwEnJBKJ9VRmVVXVPp7nSZbKZHMcZ1JNTU1WG8pLly4N+7sFxEeOHFmVy8l2S1+teQJLyKoU85FmzCxcV9KCZ9X+DYPX+FYMyfh2fRjyd/NmNeLuPSiL1NuSpCwZtoFfmbbWwGIPninQSrVtiwuZRQ4tGG1tkaT7ZXRyFdfPg5EuMjxvZ2bNkpj/om+L4IcOiEla7rOrQ74DaGG2dbkv9icW61SkgTxzwPmZPhysX/33ZgeGWtjGwDbybxZAVhhY6sEyB5ZLDRj5Mf7/xadguPyc/oMf7LFo222H7f3aa41X3HNP6zVygosZ+EIitNra9rTwQRNMyMmXterqszHG33ay9gJisfynFXBdsaScHHzejMZ1X85iLXrkkE4JjFAoJDfCn4IRTkkXGIG4uM1ae1Btbe0rLX9vb1ZFJzBSE2rpCew4kmdf4qHlRjyFWOym9uaeer0GTjKQPN7CAVV+KuM+2drLjCkppCTyxsLVVfBagUNqX1zkWGBId2+88cbokSNHlqc7eU6bNi2ZDCxnFowU+Opqd+1934tERnr1VQMXhAoxX43vE/AcxjyB60rSv061RfBICUxuI919StC37F/qKb1t4G0LUkNjqYF3m+DdAbB0V1iXB6Ktkc2atT3NzX/D2q0day99Pha7fI1fRHC4A6Ot/+VrdPAlbGPpSj7IOpCev1NciETmARcG7+lTicUkvLYwmtSZ8fNvyJfaghEZHRYYLawT4k2/VmCEQiExgYnTy7uJRMJfCNkUD4Xmy7/pf8u0KkUrMFqbUPqbrTHfwnX/nu3dGPdTF8tD/kiVX9q9T7b2BEYrtT0KmVNeBEZKZIhTp/z/o48+aqypqak74IADNs65wJALuK541Z8JrMHzwr3FklEDrgH/TRxOD4t5vJBa6gPQmJ/hupJfIetWA98yIOnEJWHczu18YDc4cK+FZzx424G36+DtfWW9c9Wqq4/GmHuCD8xTkW/prTRx5PbgzhIY34bAkDwUNznw61AyaWsH2/TpQ+jfX9b6+8F4JuO6UlW7sNo6kfE2njelEJ67DgmMlLgwxiTNMVZS0K4vMJKWDcdxpqdviQTn/SL92Ewr06sEhkwyXWRYexyx2F3Z3JWJQFwkOcMPquCObM7rTcfEYV8LNxnYto15LWuEiTkxf/YMvPZFxuTJX41Mn755rsJUW5uWRJHstttuA7vs5Jkpk6fr3oq1JwAv43lTC+HNLhfLG/dDVyWEVdrPw5D88pT3Zq0hGn0Fz/sqjvMNXFcioNpsz8FeEhKP/yNWAWlSU0m2QNpMd98jz1wkIp8ZFyQTUDnOd4hE/tDahDq4jSpfin8TFgfNbNrMmbvgOCIu9kwe7nnjmTVL+ijMFomIw/VPk0XuHOfb2dwH3TmRDgmM9IGEw+GTWgqMwC/jVmvtibI9kjq+I9skvU5gCATXPQdrpWyymK8uxnXnZrOoCbjJ+tsl8UoYb6D1jHDZdFZEx/wHypfDTAsXB8P2xJWntSm0knq7GGaaWWT071/BN7+5beTcc8s6LTD22Yfo/PnJRFut+WAceuihFQsWLNi2rq6uedSoUV3xk8hci+Soo0oYPfphrJ0MLKK8/NtcdFFno1UKak1biIzfNMGM8fBhXgfpZ3z8P4y5C8komaE9C9uXwLEiKgyIv1vyYxN4yMBDA+Gh1eB4ICmuW01j3aPPXCTyuyBCaUUgMjbYLhYnz7bGK47gwGuBhSb5PmJ868sNbX5x88NBRVyMxBhZ30mFGKmxwVKvY/Yg0egR+bwvVWD0FH3X3RNr/UREEjsdi7WbvlfC5ORBsH4q8nPD0KWY9p6aaleuE/e/TUkkjV8kCK7xYJEByZSXTertrly+J8/dUGQMHrw5FRVfJRQics455EJgyITEB2PLLbcsS1krWibe6sKk2y52NmPG9pSUSMK4URjzW1zXNzH3giYiw/gZPyWnyr8tzKiCVr9h98h0Jf+Itcdibau+AWINDEz8Ii4kLbV8yD5h4Y9N8ND4FuUJgrDPbNPdd98Uzz57ABtt9PtkxWo//fYRSOREi5bNeJ+BUf38bQ6xwEtki7THRGiMW2eV8v9aXf0zjLkm+X9jJOjgcFy3c0npuo9O6z1L8i9rJbx6DMZcjkQW5ampwOhJ8OK81NT0dJAg5VGMkb3FpW0NIe5/sEoK2nc8GJ+DzJE9OeOsr/Vv6FcP8yX/R3CSxPJXh2GtI1WWqbezvmYBHOiLjPLywQwevAX9+g1Jjmns2JWR884blCuBIV2KyEj5YKxataq5i1sjKXTtV1Otrj4IY/ystH765FQ65QLA37UhxOEbBuZaSH5LdGDeQzDD9S0CPddcd2SyWJiUJvALmzXIxV1wDoZjHfh+UDtH/vyxgbs8+G2VWJbaaQXxzLnusGTWSmv3wdp3sPYwZs16vrWhZzPeV2CTlXBKIDS2T96a8Ehg0fgDrnsN1vrVdI35HStWnMBll0mkSvG0mTP3oqRELIgVGHM6rpsXf6EeFRgnn3xyZMqUKbcWzyrlfqRf1tdz1hNP8I9332W7oUOZM2ECE0dkzgdlv/iCzw8/nKb//pdBp5/OoOkFn36+w9Ca33+fugsvpCFIjT3gmGMYdO65OJtJorre21Y2NrL3AQfw8SrZ9oZ+JSVsPnAg9WPG8JMf/7hLFoxf/epXbP5qdqUQOkt4++2356qr2i84estLLxF5VgqvwmV77cXUHXbo7CUL8rxV113Hil+IuwD0mziRQeefT1lIcr71TLvppZeIPvssp+y8M9W774733nus/sMfqH/wQZpe8wOrSkePpv8RRzDgiCMwUkOmyNqHq1Zxyt//zvMff8z2Q4dy8bhx7LeVpNjofLMrV7L6nntYc889SU7vDhvGFSeeyFMVkv8LzguFOGOMJKktzvZ///kP5zz5JI4x3DZ5Mvt8JZsExrmda04FRip8NZOT55w5c+bttNNOD+Z2CsXZ24VPP83dr71GeUkJF4TDnLpzysdqw/msvvNO6i66CDNgABv/4Q+UfuMbxTnpVkbduHgxX/7kJ3j/+x/OxhszeOZM+h8phRWLvz35/vssXCYVly3jt9iCSWlviA+/9Ra/fP55XponkW+wyYABbDZgAKWOw4c77tirBIbMTwSGCI2BZWXc+q1vMX7Ltmu5FdvqN/7rX0mR0bhkCaZ//6TIGPjDH0KppHdY1xqefJKGhQtlm5Sy8eMpn9TpaNK1nR718MM898EH/HbLLdn1H/+g/uGH8QLRWr7//klhUX6I1FEs7vZOXR2n/O1vvPa5H+165tixnFtZud6k2nrmMs6+qYnb77qL65YvZ9nAgWz36adcMHw4B510UnEDAy6vreXqxYvZdsgQ7pg8mZGBeOqpieVaYGiYakdWLhKZA1wUnPIInjc7Uya2OPyTIKqiyjfvFX2rgcMMpASnfMWV0L/aop+YJF+T9NnGyKeoX4bZ2hVSYybIEXFGspS2tOuuW8GKFR+wZs2Xa+fd1URbaU6e3cyy/S2S9AFIVU9rD0p6uDc3H8ycOVLnpde0V6GiDuaZdcnxhM/tpXBHo18PRzz8k/eEA56FFRbWprvvDIi9jj32yKdGjbp/hw8/XHH3DTeIr5Y0MYndXgJ3joWCyuzYmTmud47rfg1rRZX7adutlXwZF1NSsmnGZy4aPSzjdV03jLViFk5+qxn7zjsvzPu//9t1+Ap5XHnYgTmVfuLD4m0p/xzZ7nHdHv32llOBISuQCmVNZe/sSASJnN8ro0jaujVd91A8rxpjQljbjOPMZqedZjF16noRIzVwqAmcyHpD8q04SCTNz5PvEXDHcDht21zG0efr7UDSxzc0vIi1rXrgJ80ZxshztwJr5xKLbVgNMRAYXZlCKoqkK31kcW5HBcYopEqwtdtjjOx1t1UoMIvLF+YhNfAD4McGkimcjZ/meoCFVlNlByKjQ8UNF8O3PTjq8smTj717/Piyn/3975zwr39JTZ3bDdwekuJbvblVV5+P48zD2hKMqcPz5N9MqcgfJxpdn6/8LiLf2uMDTG9jTBTXvTUBe8l7k4WDrJ/Ib04YZpv8lhfo/GrOmbMljY0ixEZjzExcd3bnO+vYmTkXGOkiIzWUXp0qvGO8Wz/adQdjrUROSMy3OBbJt47ZLes5xP0kZqdY+EsVSLGdomw18ISBvWXwDsyslLn2ltZ+ATzJnf87mpvnMGuWpDbfsFz7AQe0VaQte1KPPtrdXu8dExgy8mj0W0kPd7+OQ6erZmYPIX9H1vjfin9g/HommbJfisD+YBVM3Afeamu0cdhdPvQc+LZUCV4+YADH/PjHfLjRRlx+zz1zKl977bJ9pchZX2nV1fsmRYZEnNlMabaSMD6gvn4C/fsPxfOqcJyDk46ifmvAmFuQfCauK9lH17Y4iKOnWJi3sLDQ+EJDojOKr0WjB+N5fvZtYw7BdVOZuLt1Lp0WGN01qj5nwUgHWV09GWOkbomUiJZ2BcZciutKCl5JQTfKg6eNH59+Yhhu66516K5+E1Bjg/h7A98Lwb3dda289Luu5HTrl7d2JY5zIK4r0UTSNhQYeRl4py7acYEhl3Hd07D2xuQV/RLXsnXQa1sNPOXAnm1kmlxt4Odl8FsPGhqDgmFS38OBrYM6H1KXaa2XnhRDvPTAA9+6Z/fdJfz9XmKx7/VagG1N7IILKujff2EyPXbm1oQxDVibbuH4LBAWN7dVuyN4z73IgL+lCdc6ML8Sulu85345pSaWtdFkxJHjHNATSbhUYOR+GbvW42mnlbHlliIyUuF8S7H2ehznOlx3RQ2cbfx8GEsaYOJEWN21C/bc2XHJ6gg7BlfcKwypD9meG0R3X6m6+u8YI+mWM7Uvgm8QfVdg+CJjLtYmt8hwnClEIsX5zTCL+ymLdPcZrRstuv8Y+J2FJyrg4W9EIlJQsjLIDdF3nednznwAx8lmu00Sbi0JPmBFWLSZIiCdveQ9sSBCY4yF/xqYl3U20CzukR47xHUfDKw3dxONSk6Ubm0qMLoVbxc6F/OfMZIgJbUV8nJSaMRi18VBqiTuJ+a7MPhhCAXe4iD7w8nkNiWS6UEe9N7UZs4MUVJyMp53GsaUZJyatctYtWoPLrssZQ7fwIJxNuRki+TK7v+W1TkLRgqO696NtcdIgSyMObiQqkDm8tZsL5W1hdUWXnX850PCTsT5NVkozIN3S2BpM7xbJU7C69h9H2vvwpgE4qjYl1v725KfYe1+mXJnZIvuWdio1E8CmEpc9WApzBuTRT6RbK/R7ce5roQgPoq1W3W2GqzkGvFgUimYJnhinF83q9WmAqPbV7SLF3DdqVgrJduTPgsY8+LYd96pmfX735+05ZdfrmiGyeNgg8x2XbxqTk+PwycSiSmdNsEOLbMG5vRiPd2ZCAvHSc/KuSZw5ExmS9ygWfsYsZiIw1RrVWCcF4l0KY7zsmh0WWsC46qrrhpxwgknbHrxxRe/d/3116+Xujs9GVdjY6PNohBa1wSGEIhExEN/PMLFr52Qu4JZPX0vZLhee6msO5V6OxL5SzK7ZaGUDM8na3GsXrPmRYzJ5Fjd8pnr0miDOlFiYZb6JJLUbH4DzC8aa7Jk1BVxKs3aA4jFsqrWHWRL7VAklAqMLt1qPXiy656EtT8h8F8ob2qqP2TJkvK9X3vt37u88caEfSUqoQBbDcj+crKKJzAiDMsKcJgdH1JLYeHXKrgBuBPYAc9LplnGGD9M1ZiVyQ/RDUPmMgqMZdFox8clcZCRCK0JjFRdEum0ZSbPlsXPskwn3nWB4YsMuSeE1f2IoO6FLZtU1llP23X3T4ZnGvMlpaW7MGNGrwr3zZpD+oESGp79M9epS6SfdB+UbAszjb+VXSL1ojyYXwVSO6XwWyRyaWCJWUJDwwHMmyfbbxmbiGTgRS9DfZpMkVAqMAr/Vlh/hH49hx8ERaSSr+24bNk7r4wYIX4b9xXKN8DgW9tHqcE3wZDxfpXG4m4bWizEp+JXSXHRck/XdQ9IFkiSAIKmpieYPbs1U2KPCIx7771366lTp0q1Y1qmCm+rINqbb765ZuLEibJ33VrLjcDwRYbvA9mLRYZML5tU1u0+INXVt2OMhFf+mmj0R+0e35cOyO6ZyxmRxbBHs79tIkX9JCLoFgM3hqFwK66mZh+J/BWQ96hbiUZTTqytspFtPvlekkkwZIqEUoGRs1uthzuqrp78lS++mP7+xhuvi++29k2MuRfPu6+r+41dmU1cHM+SQS/J0Lz6N2HQ1GKvBOu647BWiiT5ReqMWY21v6K5+QZmz/5PF3h1u8BIiYuFCxfWyTizKdPemuhoZY65Exjz5m3MmjWf9QWR0YV7BWKx3Whu9v2XxJnYdSUBn7Y8E4j7fhkiNDYKhnK3hVurIKvth7wM33V3xfOkJtbmWHsWsdjVrY1jIexYCrc5UNVGJNQXEo7d0nFfBUZeVjZ3F/3F6NEL/j1ixCmPjh7Nh0P8WllB+31SbLjufa1erZuUfnpCMOC/Ydgud7PNQ08zZ+6D40jOYEmeJE22O1IWi3/nYETdLjDSx9hyKyTT+LM8LncCQwYyY8aOlJRIpFGvt2R0+r5x3SuwVgoC/hnJbaCtYAgshjHNIBYl+SIieV6k/SkQGhm3TjriNJnzyVZXH48xt4svSf/GxgOfmjvXGtgV2NXCbsH/+yUfSd9C02qzoAIj54tTIB3G4cGV5eWHPbLzzvXX77ffC18OHCgx86n2KsY8gKTkdt1FtJXGuq2UulnMVUK5kts0fns67GfEK87mulIeWvxeZE7ygVcP3Exz803MmpW0zuSoFZTASN9KEYtHG9sjMv3cCgzp0XUnJX1VfOY34bq9Ii1+Tu4V1/1qEGa5CdYeSSxWHPv9OZl88XQSh11EZBg42UIyfbuFJx24JSTbEUHrjNNkLik8DRXlsNe53/te9ZNf//ruo99/n+vuuIPB9fJWt15730K9ga+1cf1lK2GPlsni1IKRyxXLY19xeEq8mg18dMjPfnb8/4YNk+pG4jC3riSpMU/ieWMxxi8XuGHbMKVulnNKwLHWd3CUh+neKijOxD/R6BF4nlgspgRTl8yIN+N5NzNr1ktZ4ujIYQUlMFIDP/TQQysWLFiwbV1dXfOoUaMyzTv3AkMGUF19NMbcE4xlLtHoxR0B2muPra6+GGNmY8xjuG56JFKvnXIxT+w52KEUTvbgFANScl6sAJIt9HELtQZmWt95coPWmfTxbbF6BgaUwlgHpDzsWEl2KDk9Uuf89LjjeHa77TjohRe+nP3AAxKhtNjCEgcWV8LHnY2EUoFRzHdwi7En4CULOwHvhGEbXHc4nncExkgSmm8jJTDaS6m7cuXEtBwNWdGJ+3uPseDgK8JwblYnFtJBrntcYLHwfVqMkciGm5M/rvvfbhxqQQoMma9YM4444ohN2ghX7R6BIRd3XSkI5+8JGyNJ5n7ajWtQ+F1fccUAvvxSfC92SDp4SgErbUVBoBa2FpERbJ2sDT9vL318E0yY4AuSDrfAD2689evhVBn4estOLLxufF+5xG177vn5L/fbb541ZjOsnUYsJtvA67XOREKpwOjw0hX2CTXwgaQSN/BMCPZYO9qZM3dLfis0pq1a7y2zTLY52edhUCNIOOaJcqCFs6ukvkSxNL8w2VFYewIwLhj2v7H2dsrLb+fiiyX0tLubCoxMhF33HKy9PBAZD+C63+nuxSjY/l33x0mnYniWaDRZRE1bcRFYDEM92E9+gBMcGNxGBRXJryFWvGcNvGf8ZGwS8i5F8wYEof+p/w8Chnsw3Pj5huT+KG9BR9IFPGPhGfl3I3hm+5ZRfSl/DHFg97yDicX8rcoWrSORUCowiusezWq0cT/5S5mFD0tg90o/iya0l1LXr+Z6D83NNzJrlmy5ZGwJ2NWDa6VomdRFsPDT8LrS61mNM28H+fv8IiyOwhjfRClmZ7idl166g/vvX6+SbTePM+8CQ5JvTZs2bYsHHnjg06OPPtq/V4AsHD27z4KRGoTvZJvKYLkIY47FdXt3pdCWN5xUw2xoeBIYhbWnEYtJ0UNtRUwgh+njN6Ag2zAWXra+RftlA89XgRRWbL+57vygfP2/g+y6WadTb61zFRjtIy/KIxLwLxsUTXPgyEpJANN+Sl35oPXnKymIpeqlMX/BdZ9Nh1ADEoN/qVhKRBFbOH1cT6T+7krki+tKUSgpJjcZa30nWD/51f1B7oU/52mh8y4wZN6SxXPLLbcsSyXgSomOeDy+okfyYLQFX8LprJX0+MMx5n0871RiMdknlq2UbHKN5Glpc3TZSESyJ8oW0aNEo8l8C9qKm0AW6eOXG7glsFaMEIuFBclyK5aM5L8m7fcSeLUZXjPwWhhWdYlOJHI/UgnYmD/gutnUeMl4ORUYXVqJwj45DheyrlbJ/PDcuVeUrVz5emNp6dAMI38ZYxZj7UEETknJ46T6nnzDd5y/PxuN7lHqeUkfCwN3OHDG2O4uEd3ZyJdo9Jt43pRkcTFr14XLGvMcnvc7HEcyR3ZqjzOHK18QAiMlMrbbbrtU1lXuu+++T9ItGq3MufstGKmLzp69FU1Nt2CtX0jOmFuxdm+MkT1tP1uqtZLNVhyVU6W4c7hMeepq/TLbmvciT8uQ68t21mky1+NotT/X3SIZBm3t2GRF72i00z51KjB6ZMXyd5EEHG39vTxprz65ww7bXH7ggf0/GTyY+rIyHGvp39hI+K23uPyeex6vgn1x3WF43kE4zkF43n7Bm3iyg4ENDYTffpstvvzy/vvGjZuG60qdke5rvp/Ei1jbep0B/wNFvECI4wAAIABJREFUxizhYMn47WTdFmsliiYZIha0Z7H2TzjOX3HdQiqR3qMCI8cL1XMCQwYupbkHDLgZY45sx1m509FQOebTte5ctxTPexJjZE/9KqJRyX+hrZcQ6IzTZI9NPRbbg+ZmsepuhLU/lSKbnbm2CozOUCuyc2pgDweutEEmNll0CUlKbLMNnjFJcTHhzTfFSfODVTAxPZb5Ocf50VM77HDua1tssX3t1lsjPza1jSIcjPkP1i5OWj48bzGOsxjXXZsivMuo2tvWETOh1AGxdutWrrUkmWzMcR6muvrFLo+lezpQgdFRrpGIZEfcv43TPqC+fgLz5+fbOtXRma1/vOtWY20UY95MFtZy3Q+61qGeXYgEOuI02aPjd10pSXFbkFxQqh1nrJqaaVwqMHp0xfJ7sUXwXAmMayMbmyRTkb1tyUInpaPlJ5Ue9GHZEgm57h+DUvH74XliohYzmrPezGSfHF7FL8C27seYOpqb1/+bvO44YuKWbRv/x1q5pv9/zxMnv1ZjxVuh+bpUmwUkw+Y9uK6ModCbCoyOrpDrPoC1be0NdygaqqOX75HjJTW9b70oV8fOHiGuF2mNQCQiFRerk18km5oOY/ZssVpm3VRgZI2q+A/shOeyfECLs+idVbIVkalJCGxJydjknp38+KIjfXuiO+GtwpgzGTbsDs44Y4MUdN154Rz13aPl2nM05lQ3PbtFkrpqJCKZaTMLDGvrgtLvT+d4vj3Xnes+iLWHYcwfcd1De+7CeiUl0IKA5Fyx9tik4784f0oulvaLOCY7UYHRh+6m9jyXgbpmcA08tRL+s29XnDdlv3zgwI2TzqKe5//rOBsn/2/MMIyR//v/WluP40jGzC+w9kus/YKSEv//ckOn0nW3tlbWLqOhYWIRm8NbFRi5uC2vhP/lop82+siPwGhv28wms8ldw6BBM5k+PVngrahaKmOnDLqkZE+qq/9VVOPXwfYuAq4rjt8PYe23sFa2pGVrXP7WrmO1CozedSu0OZuC9lzONHJx8lyz5sVkxb/WBcZjxGLFnDa5kBxOO/o05EdgtHdPrJuFJE27gljslo5OLG/HSw0ca/0QXGNOxXV/k7ex6IWVQIrAnDk709AguTRKM0Bp1bFaBUYfu4UK2nM501pImKrnScbQLTDGD0n0c1g81gtCEotZYIivSzKLa4+3tu4JKZIGkmrcD2n1Q+5EaEgujcJtIpzq630HaWNm4rqzC3ewOrI+RaA9qyF8QCtlJlRg9Km7ZN1kC9Zzua316J1JlX4LbF+kt+FDaTVo8jOFtu4JqcRq7ZnAzsGHtqTavqJgM4FK+LS1IeA3RKOn5geoXlUJtEKgk47VKjD0blIC+SUg5eCn53cInb66fAhml4K405fo4omXXjqIlSvPDITGZhjzMXADpaU3MWPG2rToXbxK10+PRG4ETsPa/xCLiROdNiVQOATac6wW/zlJaOi66zlWq8AonCXUkfRdAiIypJBXMVgyGgEJBZZqnlIfozjarFnb0tycEhoy5s+SlXJlO6Unw5lbs7hEIpLEaFoS5IABQ7nwQnFu1qYECodAe1sk4my/atUeLStxq8AonCXUkSgBJdDdBGbOrKKk5CdY+8PkpaRypAgNx7mJ6urus8ZkSncvEVTrCu5NaFn3p7txaP9KICsC7TlWiz9cK872KjCyoqsHKQEl0KsIuK6kk/8J8L20eYlF45aWZt4uz7u9dPfWejjO6B61pHR5UtpBnyPQmmO1tSuTdaoy1P9RgdHn7hKdsBJQAmsJ+FsW05JJrVJN0st73i3EYn/NCan2zcsfsmrVhJbm5ZxcWztRArkm0AFnexUYuYav/SkBJVB8BKqrD8KYk4JMhanx/xlj7mfFivu57LKVnZ5UJz3wO309PVEJFAgBFRgFshA6DCWgBAqAgGydwElYe0LaaN5OCg14kFWrXuSSSzqWHdR1JQ/HQW3MrvhrpxTA0ukQCo+ACozCWxMdkRJQAvkm4LphQLJqfgsQ0eE3axsx5iXgZaytxXGkPsNymprqGDBgOY2NIj6kzPoEHEfKrI/H2n2BfhmnlMEDP98I9PpKoKsEVGB0laCerwSUQO8mMGvWjjQ3i9CYCIzD2m07NGGp3eB5IkykSvGGLYMHfoeuoQcrgQIkoAKjABdFh6QElEABE5gx4+uUlu6etE74WUIHY21FUEFYqggPxpiFwLN43mIc53ngq7043X0BL5YOLZ8EVGDkk75eWwkogb5FoAMe+H0LjM62NxJQgdEbV1XnpASUgBJQAkogzwRUYOR5AfTySkAJKAEloAR6IwEVGL1xVXVOSkAJKAEloATyTEAFRp4XQC+vBJSAElACSqA3ElCB0RtXVeekBJSAElACSiDPBFRg5HkB9PJKQAkoASWgBHojARUYvXFVdU5KQAkoASWgBPJMQAVGnhdAL68ElIASUAJKoDcSUIHRG1dV56QElIASUAJKIM8EukVgVFVV7eN53uOpuTmOM6mmpuaJbOa6dOlSKTJUA8RHjhxZlc05eowSUAJKQAkoASVQWARyLjACcXGbtfag2traV1r+3t70VWC0R0hfVwJKQAkoASVQ+ARyKjBCodBAYAHwbiKRuDA1/VAoNF/+n/63TGhUYBT+TaMjVAJKQAkoASXQHoFcC4zhwJ8cx5meviUSWDF+AUxJJBKftDUoFRjtLZm+rgSUgBJQAkqg8AnkVGBUVlbuaIy51Vp7omyPpKbfkW0SFRiFf9PoCJWAElACSkAJtEdABUZ7hPR1JaAElIASUAJKoMMEVGB0GJmeoASUgBJQAkpACbRHoJAFhgesam8C+roSUAJKQAkoASVQeARyKjBCoVCbTp6ffvrp995+++1t2sKwww47DNhvv/2223///a9tbm4uPGI6IiWgBJSAElACSqBdArkWGF0OU5URf/TRR4PbHXkfPeCjjz7qozPXaSuB4iEwfPhwWzyj1ZEqge4hkFOBIUNMZfFMZe/sSARJ90xRe1UCSkAJKAEloAR6mkDOBUa6yEhNpiOpwnsagF5PCSgBJaAElIASyD2BbhEYuR+m9qgElIASUAJKQAkUEwEVGMW0WjpWJaAElIASUAJFQkAFRpEslA5TCSgBJaAElEAxEVCBUUyrpWNVAkpACSgBJVAkBFRgFMlC9bVhhkKhXRobGz984YUXNC63ry2+zlcJKIFeQaDgBEYoFCpLJBJNQFHEkRfbeIvhrt199903ampqugvYzHGck2pqal4qhnGnxqj3RPevVjEwDofDP/I8b2Ftbe0LxTDe9FULhUJDmpubzZIlS77o/tXs+hWKbbwy42Ibc2fGW1ACY9ddd92stLT0emBmejXWrt9+3dNDsY23eyh0T6/jxo3bpLm5+QpgH8dxTqipqXmyGESn3hPdcz+k91osjCsrK883xpwDxICDgepEIlHb/YS6doVx48Zt29zc/HvgKeDcRCLR2LUeu/fsYhuv0Ci2MXd2vAUlMEaNGlW+0UYbXW2MWVNRUXHe448/LpaMgm3FNF4Z69ChQ7/ped4Yx3EeisfjYhUoKCtRVVXV6Obm5nOstTMXL178vwkTJgxoaGiYCfzUWntmbW3tbYDUqCnYVkz3BGDGjh07srS0dPumpqb/DRky5PVCf+Zk4YuFcfDMnWmtnQ1cs3r16otefvnlhoK9eYOBBckR53ieN1WeQx1v7gn0FcYFJTACs1El8Ftr7Qm1tbXP5n5pc9tjKBQquPFOmjSpdOXKlcNramo+CJhKCvergeOAz4BhxpizBg8efFMhfaCISvY8b54xZlbatohTWVl5jDFGrBk39evXb9bChQtX53YVc9tbId4TLWeYLt6A94HtgGettWfX1tYmcksk970VA2PACYVCYsX4trV2F+CO1atXX/zyyy+vyD2RnPRoKisrTzDGHA68UlFRMbOQ3h9amWGxjVemUGxj7tJ4C05gyAKEQqHp1trd1qxZc2oBP4yp+73gxhsOhw+11i6w1p5TW1v728rKygOMMec7jnNiTU3N+8EH9rXGmN+UlZVFCu0DWwRSXV3dedbal2pra/8koKuqqvb2PO82a+3C0tLSny5atOjTnLyldk8nBXdPtJimjO+nwIGe550q31LFeuR53oPW2rm1tbW3Fpp1q7UPl2J4nxDfi4qKCltXVxcCbpcPbs/zphWqZSC4D24Gtvc876jFixf/o3sekdz0WmzjDd7L5FnrE4zzLjDC4fA4a+2m/fr1+2fqg66qqmora+3vrbWXJBKJ+3NzK+aml2IYr3xAr1ix4mRr7aXGmNnW2v7GmNfj8fg9KQqhUGj3Qn3DSzMtzxBhlLK0hMPhr1tr5U0aY8wP4vH4a7lZ1a71Ugz3RPoMx4wZM7SkpOROx3Hm1tTUPLPTTjsNHjBgwHXA2w0NDVf169fvAmvtb8U5sWtkOn92VVXVFoMGDfok9Q262BiL9WLChAlDGxoa1iQSiVVCItjH/g0wWJyXrbVNsmW5fPnyB9944436ztPK7Zni/9TU1PRLY8yEYvB/KrbxBvdCn2CcT4FhwuHwDp7nnWGMOSl4RO6y1v5mo402iq9YseL7nuedVFJS8r2UqT+3j1GHeyu68VZWVk4xxvwaGGSMOS1dYLR8wyuUD+yxY8eOMMZMbWxsvK2srOzbxpj1LC3pbyae5x2zePHihR1eyRyesMsuu2zcr1+/KHBqEdzDySGGQqHhxhgRmyLeXqyrqxM/l21Wr159+pAhQ/o1NDTcb4y5Kx6Py7esHm/yBcPzvAeAR2VLbMWKFf2LibE4oZaVlf0SOMoY84jjOMelLG5pzss/CMDGKioqZuVzK0K2y+rr63crKSkpLy0tfXHhwoWfpW2hyReVpCW0UPyfim28ss7FNuZcjTdvAiMcDn/XWnuLMea4srKyvzU2Nu5prZ0WeFuL74CYaScB9ycSCXlY8+qQWGzjTX0qVFZW7mqMuRv4oqSk5PhFixa9lf6JEbzhnQ4sSCQSy3r80yTtgjvttFO/AQMGyFrvZq09tra29o3Kysq9jDF3AEsaGxtPk7wYwZvficCD+R5zavgypkK/h1NjFYvFwIEDZbvpZWPMe9baqeKfIyxDoZD46ywwxvwjXwJDDFStbYkVA+MJEyYMa2xslC9Kz5eWlv6yoaHBk+0Q4bp69eomcfIMLHRTgKFlZWV353OLsqqqqsrzvFsAWfcBMiZr7azy8vIry8vLG1OWUGvt5cuXL5+fb0tLsY1XnrliG3Mux5s3gREKheaLIq6oqKhOV+8Sa2uM+VYgNvYEXgcOSyQSb+bzw6/IxuuMGzdu68bGxk3q6+tfKC8vH+44joT/jnIc54c1NTU1+WSZ4dpm3Lhx2zc3N//ccZwFYrpPHReYlkVklBVKXoxdd911UGlp6eHGmM0lpG/JkiVvp8ZbqPdwOvexY8d+03Ec2X5cboyZEo/H/y2vh8PhnWUbylp7Yj63SIKxZNwSK1TG4XD4e57nHZbyHxMB73le1Fp7GvCp53nHFYpfQ7AVfS/wq3g8ftdRRx1l3nrrrZjneXsYY44JxLtYbvcH5lprj08kEq/m672j2MYbiAvZ7u+zjHtcYAT7vZcCWwC/SSQSD2e6YWUfVpzOrLXvV1RURPNhRiy28bZigj1DLEC77757RWNj4xxjzLHGmB/G4/GH8m0VSl/3UCj0DUDM4uXAz1reF2nzGlZaWnrsc889tzxfb3SBCVy2nsSPRSJaBsgHSOCQup6lrRDu4cAn58jgQ+7pkpKSqxctWvRZOBw+3lp7I/CktfZmx3FGWGt/bK2dXyiOntnkQykExmnicr4xpi4ej8+rrKwcJ47Uck8bY2LW2irgG83NzVMLIYFVOBw+0vO8g5YvXz5NLBOB6LxMtnSam5uHOY7zzcGDB8+W912xLuY7xLbYxhuI5D7NuMcFhjg/paIYrLUvpCnlVj8vxMTvOM4NjuMc29K830MfMEUz3iD64jKgsbGx0RU+gwYN8lIm2OD1swDxGYhUVFRclQ/R1oagTHlXD3Uc5zstM3iKiVw+zGWPuIfWfoPLBAwlcdIgCTncbLPNmurq6q4Bjs8U+pvnezgZ0QJcADwu28HA0sAS9HIoFBprrb3IGCORRmLFmBWPx/+a5/12CY3bvays7GURktnkQ8kz47X3SWVl5YHGmPvSQn9vKi0tdZ977rkPg4iHy4PtqE/ydQ+nrhsOh8XRdExFRcU5K1eu/LrneXd6nneeWFjEEmOtlfeKKYlEIu9jDT6si2q8xTjmXN8T+RAYyfs72yiGUCgk8fl/BE5LJBJP5+uhLIbxjhs3TpxmJTz1pBZbSmLmPBT4Wjwev7qysvJgx3E2jsfjd+b5g2SD5UyzDowRk2xtba1kEyyYFvi0XBV4178bOCTeALwISFIlCf29ON3Cks97OBW54DjOGSLYsrEI5Bt2WhTZ8pKSklOCLxYi9CVHg+Rz+WXLfCj5ZBx88z+otLQ09txzz9WFw+GJnuftI5kwa2tr/xU8Y/IMnuR5XtXy5cvPzLcvg6xxIIauFCFhjJHIoTtTlqsgEdQvCklgFNt4lTH0mMBIeaUCX9bW1kp4odcybKvlN9ZJkyb1r6urE8U/ql+/fsf05DfXYhtvINrEZ+WapqamQ55//nlJnrS2hUIhSVU8q7XX8vSBIlkk93IcR5w6JQnRu9baK8rLy8VkLyYY2bc+xVr7s3x5sFdVVY1pamr6fPHixe+kGAVvcj/u37//8WVlZavr6urEmtEsW3h1dXU/Ef4iNqy159fW1v41n/ew1HRpbm4W5+lvVlRUTE9Zq7KxCOTpnlh7WYkmasVvaK3zJ/BESUnJORKdkU/GMuA0p7j3Hcc5paam5t1gImI9GltaWvpRc3PzZGvtT2X7oVBq66SFJ0tEy7yUP1yala48/b7J9z1RbOMVXsU25lyPt0cERpqT3h4C3Vr7y9S3vLRvVGKildwGf0/3DQhudtOT+fCLbbzygbFy5cqKkpKS0pKSkj8ANwQRAGv9ASorK3c0xtwaOO+9ku83iyAT402Sp8NxnNqmpiYJSZ0BPCfRIsOG/X973wIeV3Wdu9Y+MyPZ1sii+RJebVJwbpPS1LZmJBvXLfHNTZOGACEU8wqPmJd52MQYCMQQCAESGkzAmDeXR4EAAcJtEkgC7c01ENe1NGdku8G54WXS0ksuJFjyQyNp5pzV79fdx3czjCzZls4+M97zfXx8IOmcdf6z55y11/rX///Bu4aWx1UtLS0r42zn6HI2/BjKJjFWVzDAVzgtCIIsM6NnfSJeKnrX92Vmfrq/v//ZSCTOxhqeP3++9/rrr18CXx+MSuqqVp9x382KwLd938duNVEy7EiQavGGcG9E5CIRuTyaIrKBsfkd0pUs8C0OjNaLUYnpQDXDtkoqxpOJ6Fgi2l9EXsY61dMjmNibTkR3MzOSYyh57h9NFtl6VtRbvHqT5zA2FsyEJxia7X2fiKC/+3fMjJ4vnDLXRYp22lvgMqXUR5DlR8I0NhZ2vcWLsbihoSF4dOBzsogcw8zXg6xXLBaRbAy/NHQF44IgCI5PAsEsl8stU0r91hyFjIS0RKRHl5GHOjo60NPu7+7ufj7O9aBL7sDvw0RUMYixNG/ePBBRwb2AfPlrvu+jbI8JDPSt943+O854a53LECy7agTODSoCHeVyuXfdunWv2IwXO6eWlpYDurq6EMeOxDjpvCETMyMhGibUatIvz507d8rq1ashDx7bqD1ajU1NTQd0d3evx3nRPtUGZgNYs0R0GBENIlHevn27P3ny5LPwzCCiViJ6JJVKfQe8kbjWRL3FC1zqLWYb8U54gqEfukdCiAiJQ2dnJ/qTGFHN6rHDaGxSzZs3T8W5S6315am3eKPKBDOfgVHDqgcyyGZPosUEw7AwDM+xPSKn4ztT+zPcVT0toisbiPtLvu+vjesBV+M8wz1zEYFeAQyfoLuxgxhraHYM9PX1XdLa2voxZgb/5Syb451a4wKTDE9oB1okPseLyO1I7Kv5ITbw1Wvgi57n/TwSoMrlcqj83FLL1A6J0tSpU9FKOwnVuWw2e/mqVavworTyQfxbtmy50PO8rmqXXx0rKnEg1i7JZrN323im5fP5xUR0HfCcNm3ag6+//vo1IrKtWCwOywOY1aEkSILXW7x60+YwHuUbONEJhuro6LgxDMONxWLxHqM68FgYhquVUniRHCIiy1Op1F0J8Jeoq3g1uQxM7982NzcvXb169VZ9v4d7v3o6ADPsv1BKXd3d3V2Icxc10q66tbX1Mma+nIhur3bNhb5EJpNB6+SOuKsW1fFG6xVib2EYTmJmvKR3kDgNLYl9iGiAmRcWCgXodcS2U62OeSR+hcETeNW2F4ZuP4G4vWkXSJxfF5FNzLze930Qaq19RlO51Ek/pNdRLj/PEjl9RwtMRP5eKdWGyqbJ/9CJHlposGs4wfd9s4UWN771Fi/wqbeYY493ohMMMJUxAtfR3Nx82uDg4PwwDP86EqHR4lUf0M59t9jI9Ku/RfUUr0GEg1vjwqRoF4zhyWQ6pF5t7vIMJcRvWK5gDF+G5lVcXqlUFmQymY/CcM1o772Vy+U+zsxzRWR1sViECJG15MLAvebEhUGq3tfzvGO6urogYmflY5hUtRHRqfpej6TgGbUBr7W9JkAoXbVq1eC8efO8iCNUPdWCawuCYDEzX+r7PvRabK0JkxT7ET0R8h7doYRxs+otXnx36i3mWOOdkAQD5Tcgj1E9GCuFYZjxPE9QtvU8bxlUGnX2DGLZ47YfGvUWr/lG0PLJ1icuqt9SSH6am5s370QGecdCZ2YQ4G7yPG9zEATQa2gmovNtcnGi6zG0RX4LImRnZ+ch2glxioicZLMdMlp1MpLbNicu9GTJX7e0tPzQdkJvjCQfxsznFQoFKB6KkXz8AeTgieivsAmxvSY0L+dJEbmlWCwi0RSoXGoDvudSqdRXS6XStnQ6DUG7dwqFwrcsJhc7lkeEp4iUqnWH9D2AcuuFxWLROvlbJ/XDejj1Em89xhzXmhj3BAP2xESE0dLZpqxzRDJSSp2NBEOXly/MZDKnxjl+WqMMXlfx1pKornZP7e3tXWFzzt6YwABBEqJN95RKpeejqQrzHhgOqbOI6FURublSqTywYcOG7XFtrfWOE8qc/+B53kPV5nr6xYIXClRRi6aSp57KwTVa+2i8j0+lUsurFU711Askwd+p5UVjLWh9YiNBhhbDFdHa1RLbV4jIkSLyUDqdvsmmeuvs2bP3LZfLJ4I7pD2SlkdaHEZChDWMz3Pg7Fj2yeHp06dP3rBhA5xcxViz+xvPZbSEF4jIZ0ul0um1vp+21kedxFtvGMce77gnGFiQtcR88vk8VBjRl/wCEUFXYL+k6PLXS7yjSFSjHTXsnsrMP/U8b4mtB7J+IT8hIk8y8x/r0bgWcEHAY0in0z83k0qb4k/t7e0f9DzvUWhFEBE4LKiePKOUunnKlCmr9S4/InxCZ2S4smLLcC2fz2N8cGm5XL4Bxm969xQZVtXiV4CPA+XWT+lW5GKbBMlaLywjQb4Zo5JQSE3Sy063luAw+ywz/y8RmSYiFxPRP0daHJo7BL5Tfzqd/oVlAzO40WJk9jMYj1VKnQvuhZnMERHaedhcvcPMZxUKBWgTWfnoaaf/JiKQ3u+LvH2SGq/+ztUVxsYYdaxrYkISDNyAWmSzWbNm7RMEwbnM/EeaxLfOyoqucdKkxztWiWotmQyS5MUWSZJ4qS0ioqOx65syZcpWOI2GYbiQmSH4hZc42iL3i8izPT09b82ZM6d5aGgItuGLak0STOQ6iRxbReQNZkZZGy9jmFNtE5GVqGqEYYjyMsq29+3MP2ci48Sxc7lcPnLHraoQHhQEAV4q+1YZ2uFefIeIfpLNZl+03RbZCT7Dplq63fC9bDZ7WUJiBX7XRWJqUUx4YAdB8BAzQ3vmfS7FE70ORjq+HvlfwcwKOhcisoCI2rXy7AsGd+RmZl520EEH3fLEE08EtuI1Nk1/KiLYgCCJ/3Aku4+4NNclEfEinnrD2Ga845ZggGuxbt06sJBNQtNO5X1tLWqct97i3RWJarSpfN+v2Oz/agOq76OKAbM1xGKoxP0Rdnp6h4VdFOTAF/i+v0nLQV+jlDrOdFSd6LViiKvBB2VBKpX6Zblc/gwEnYjoUFQ1iKiI8jh8carbKBMdn3l8g6w5LXpxAF/Nr7hZRD5HROcefPDBP960adOhIgKu02m2HYnHgpHWa0EVDg6vPWP5m4n8nZ3Z12vnWYhVQTwwEbL2em1cm8lkFqNKOMJUEbgjVvRlzHulN01XMfOH0un0ElR99Jjv6dBMEpGvFYtFuEBj1Np6vFHs9YSx7ihg82FlTYxLgmGIuDxQw0Ar2s1CQvnBqKQ4kQ+F0Y6d5Hj1jP1hTU1Na8wy665KVI+GQRw/z+fz84kImgDHZLPZ32zduhWjhp+MiGZ6DPQLIrLF932IWiE55Tlz5uyzZs2azXEnSEar5khTWKu9vf3DUOvEyCFae8x8rHajjQPGmucwYj1ORM7TpMPQENe6VpfAEzE+O1agDP5ONFky1j+dkN8zyOhe9Ui1Tj5uY2bYyh9ku+WLpD4IghlKqb8ZGhq6wuAxJXKjp6sXjzHzRVXJJMzuoIsC8voRSSJS1xvGtuMdlwQDLwWYaemS9/vEfHK53KHMfDozb+jv73/AZn+1vb0dUwCVdDqNkhxK9EmKN/piwY/jUTMZ2x2J6gl54u7CQZFAEBFkiP83M78BUyWl1LFJ8WKodSnGju8r1eqXeNn09/cfPHny5NeTUL6PFHBhVEVEKwwDMKyjjyulOoMgeL6np+ff4k7WxrpMdEJ9QhiGEFV7J5VKrRSRD8XtPVQdLx7MU6ZM+R3us35+IQF+z0g1JqU8z7tTRID/l5j5kP7+/tMsPN/w/B1tz7yWAAAZlklEQVQWUyMiaLJsriGeZU5tLS8UCqgqxvbBfS6Xy5MMrR5w9aAuigQDIoHvqVZphWLwXu4oFAoQC7T9STzGVQAlIt7xSjCGr20k0x+tiHiQ7/vosVv76Jf0T4noMSKCNPnMMAzvh7WyaVJkM16968dLGZ8eo7/L9SJRbd5gPS30PyCtnQTFwDEuvmjH9x5hrTH+bdy/FmmKrCSip0ql0hILL7jdvmatewIF1GP0QV4Kw/C4np6ejbt90D38Q02I+xE4AVr5FA6pp4jIXcyMMdWb9CnwPPsNKhvbtm2DYd/NQRCc2NPTA+XX2D5aDwfPtL/zPG+jHvU+3hz9jYJB1QCcqLhJqNDbUEp9F9ywwcFBJJIHb9++/aVsNgt/pF9HRmtRnHPnzs0ODAyA+7TStvowYqoHjKueuzALtL4mdjvB0CVa7PL+EpMLLS0tTyLbN/rDIOp8U0Qwyw7iHnqU/xLbt67qRDB/eu2111Ceh7wrRsiGVeuSFq/mKdwlIm9CoIyIwFjf0d9NqkT1SPc1IhhBSXBoaOiMOMdP93CtmYI0O3xz9vCYE/bnEVEVPhLVD+sJO+k4HVi3IaYrpbKDg4OFJKyRGsqnb8G3RdscgAQMqfLbU6nU1ZjW0i3MC+P2+sFz7Y033gCB+otRC0fjCZLyDWgz2B5bxzLRzzVMCYHk/Q6SNAgDtre3f0op9QgR3V8ul6+J7r3emFwVhuEJcSds1cu6XjCO4k5SvLuVYOjy1aPace8tGOeYEsogm1UqFdhYo2f9W90jBknOlqId5r2/JiLHQdSpt7f3IlMnImnxaj8OcFYuYGYkZ0ebtuVJlKje2btGXw8Eky7yfR+aDHXz0ZyA65VSlyW5tQNAtY/OlZ7nfb6rq2tT3YCc0EBN5dOdiarpigeqjnfGvL5VPp+HY+5CEXlOGwQOajjRJhseWwfROgkeNBjlTafT0JuBIeOSlpaWe1etWhVEccK5mJl/gBYZJrlsc1o0jnWFMeTLk7QmdivB6OjogFvgkaVS6XyUY0fyOdCyukNJsIE2SHEnjiSrnZR49Q5kGcY5YVedyWTOFxGwraPdyFBCJaprvioMtjgUG4+3OYGR0HfZuITV0dEBwuw3KpXKEevXr/+PcTnoXnKQWhwBXLo5mWM4pIqedoC+yBeJCHYH19cguE84eqM91/BsBjfD8tj6MA6zZ8/+Q0juM/PbIvJtZoavz1Vo10DIrFKpnEVEfyMiXZ7n3drd3f36hAM4hhPUE8a6Kv+BIAjg9FzzXRfnmtjlBEML/ZwLJXBTD2Cs2f4Y7ueE/YpBiruImS/RGTTGORP30bsiCEBdXCwWu3K5HFQEVzIz1CatiWjtLlBafAulUFQxfrG7x3F/9/8R0PyFbwZBAI5LWSl1DxFBQ+JbSSCh1tO9yufzcGq9VkROKxaLGJve8THIyhiV3LHznjVr1n8JwzCnlCpW28zHee2jPdeSMLaOBK5UKk1eu3YtxOzEaOmtK5fLZ0M0Dr+T1HVbDxibay4p8e5SgpHP5+EO+DAR/QURXR7pG0QXVjWHP9/yiwQsWmjaH8XMnlLqBa3MGOqXNTK8ew3mfZzPBJxreGIE+gRKqZvS6fRz1cQrED6Z+QQROR2ckehLycyvep735bVr174Zd9B7cD5ub2/fH6JaFltlexB+8v7U2FmdigRDRG4dGBi4sp5InklBdTRPH5ggIlal1K8LhcJTNtfwzJkz/xhmdSLSzMz/0/f9bsRmbEJ2VAYSgC9K9ido+wiMeIOv9xWoyRraM2lmvjUMwzOY+baY20w1IaozjKHrlMg1sUsJBu6E4eA5s5a4TCT72t/f/0KcD7p8Pv/nYRj+PiIE5XK5k7FoiWg1EaXAE4EvhraqBmHrMDhjisiaVCq1KG6r+Hw+D8W6HxERJLTLRITe6d1Kqbu7u7vRP4+EqcBcf7ZQKDyoy18HVSqVT7e2tt6f1Gw/AQ+1vSkEnjlzJsaBqYbQ3d6Ewx5fq+npIyI3btmy5XpwtbTeBbgD4FjYrL5Fo4eYYvk5EU0hos8S0Y/L5fIiVAFqVQb2GJg9OIDeJF2IFg0z/65cLg/29PTAKmL4U5UkPxi13ffglHv6p/WGcaLjHWuCoebMmdPW19e3bePGjUOaEQz5XIxuLS4WiyB8hnt6Z3f373XlBJoWELw5SUTewogOM19ZKBSQYGCE9n0OfTDaIqJLRQTVGOysY/toXsISzNbjwcXM/4Qer2ZZ/wsz34iqxtDQ0J8S0XKt2PjvsQXoTuQQaDAEdHv3NhFZz8xPZbPZX9VI0neQI4kI30M8Vz4HT510Ov0lm8aM2lr9e1pK/0WdEH1LRPZtbm5eNDAwMOD7fllXBk5PpVI32PIjwtKBWrLneVDzxcTIz8zlpFvAn8pms99btWpVOHPmzNa2trZttjdN9YZx0uMdNcGoMknBRMjZxWLxaUPTHqNQ19oehTLbM7py8eGhoaGl5sgbHjAigmTomWKxeEMCnp87BMqwC4GwloikgyA4RY/TtojIPcx8IBFtymazV9v+AiYAMxeCQ2C3ENBaFsuZ+TURwQj47/Xz4PHW1taC+d3SG5I7tFX8s57nnWt7MkfH35nNZpfq6QuoXZ5MRCfDrI+ZD+vr61ts00nZvDFaSOtBpdQZ1RNYuVzus8wMWftjkmITj9jrDeOkx7vTBCMaR2XmjejvEhGIUJcR0SXZbPbuqhEjaPJ/BU6Tu/XtH4c/qpJJfqkWm16LaME58yybsVZl85EbZm8krKUVDjuY+UyoBEINUyl1VHd3t6tijMNacYfY+xAwxuuf9jzvkUqlAn7W+USUh/olCNSwM+jv7/9nVGrBk4K4nQ332VqER/3sOrRUKi1qamr6K6UUKpsn4+WtPVwg/HWE7/u/S8Ld1RWMx7F5qubraT7f00qpSy2aMr4PpnrDOOnx7jTByOfz54nI9Gi+WovJQI62zZTYRrYfBEHWppCWsVJMZcOV2Wz2GnNnojUkYKaTmARD9yIjN8z3CGvhZ2Cxh2HYZvYuk/AAcTE4BOoNAf0iXoExe71zhlcSzPduw8tZX8+AiDwDGfDNmze/aKMikM/nr2Dmf4XnTT6f36+vr+/dffbZJx+GIV7YIKifEobhxZHKpX6uXZ3JZI6Ku40DWfUwDI+GLpKIDAK7np6ef0XbvKOj41QRuUFETi0Wi89F5Fg9VQYO3FlJqGC0t7d/cOrUqZu3b98+K4kYj/Q96+zs/IskxztiggFRlEwmc28QBPdgEeuRuO8R0cowDANmRquhBzr8ra2t65NWujcsuH8ciczoNgp6sGt83x926UvSx2jzvEdYK0kxulgcAvWMQOSOCjVJrXwJoSe0Gr7KzPODINhqGNvdX71Bieva9Yv5DhGB3PM0Zj4nm82+CsNAIrqSiJb5vg+X3NBwKf6V/n+xCBoapFgodILD9g6s1mEICBJqEATntLW1bdq6dSsmcC4FlwyTeyIyhZnRovZt4WveR0xgpFIpJDsXZrPZDUnCuNZ6g5pzU1PT9HQ6/ftt27b9x6RJky5Pypqojnc4wdDZ7yey2extUaIA0amtW7fCdOvf0PvfunUrtC9yRHR+uVzmTCYDk5/pIvJUa2vrdTYTDCRDqVTqaGb+ExFZV6lUngP3whiDOkT3XQ8Qke8neZTPaPOYwlqROl9czzd3HodAwyKgzcseExGMgE9RSt2LEckqzws8G/GPLfI6+FkYRcX02KOpVGopCJsGwR7P41+IyEvM/BkQUmOewIiMGeGQfGaxWFylsVLt7e3/VSm1AhNyetJwdUdHx2dFBAkRPFtQIbqmqanpprg9UWotak24X46xX1TrM5lMetKkSRhisI3x+8I1RC3/jIjgeQPBy5eTGi96jKlt27adISJwMbzLlJTN5XIoyW3BGGWU4fm+X9SSr8s9z7upq6vrZZtPIkyC6C/hIDP/SkSOIqJtRLQAI2XGGNSnReRvE9LGGQ2yqM3zyVKptDTOcd/RAnM/dwjUOwLRC4WI8KzIiMjX4YthU9uiGlP4SWzatOkiETmAiD5dZciI58NceCrB4wf+M729vU/H2crRxpFPicj5xWLx2er49cQOMP2gUuoLmjvGs2fPzk6aNKnf5oa01vrV0xhPhWG4SCea1jGujtMQX7xx2rRpP3rllVeyxuRN4uJF/FGLxBzNWqu1InY4AnZ2dn4yDMObI9JkxGMolUoLbb78onInM69vaWn5rrZWhtoeyE/Hh2H4su/7lTlz5jQPDQ1B1Oof4h5HrfeHsYvfIdCICOgXyk+Z+fGWlpZlSXvhmZgbk3wHKqUWdHd3Dwtr2fzk83kYXc7aGZdN8yx+KCJ/n5CpvZ1BBi7OInigmGaYNjGuPjcmRsIwnLdly5bzzGQSInFDQ0PLwH1J2gb6PRwMo/xCprmPVgn7IYzLMM1ARIeHYXhOnDa6etfBmPOOgNdjULdC3x7eC3q07GGQn9Lp9L+HYQi77YW+77+WpIXiYnEIOASsI4AXCngBR2h7+Fgt1ndy9diJfszzvAPDMHwXnAAkP+BnwZeImY+FASIRlYhonohcFzlDx4loPp+/HufzfR9ThSN90ObBi6+zubn5lNWrV0MmPAkfbKihkryfUurxyBsJZNUgCB5TSt0XCRsmIdgohnw+fw0RTdVjyjssLoyKnKr+me3430fyNLJl8CuGNS9QOtTKkyDzUBiGS3t6eqDXHxuZSBNvPqp167cjDuxClFJ3KqW+HAQB7JMfFpGHUe6cMWPGAalUCmNQS5I0BmX7hrvzOwQcAv8PAf2sw8bp8TjJkSPhbwoY6v76nxDRy1HVomoMH5vAhbZaOzrBmDzaC00b8H0tSeOzGmeIGi4kooPAZWHmFVrYEA60IPwekzRJAD3FeSszH10oFH5prqMkyi8gvppTJEa2fCYzLywUCg/FlUzU+PJFZKLrwzA8yaya6Ln2J5h5QxiG0Ll/OWIlT58+/UPpdBpS3Bdblvd1z3OHgEMgoQjoB/Myz/MOt80ny+VyX8TLI5VKLQahUzuMfoOI0O6dr599rE3WphQKhfW2SKjaURuiZUdUv+zMW53L5c5i5s8nrIIRhYhq0cHQGWLmM8AXQZuBmUFEvT8JSaeJpTEtNC0IggXr1q17BT83SKpvF4vFbyXpqzbimKohZY0S14m1iDxxXIjmezwiIpfVytb1z58gom7P807SniLDSYlS6jjb8r5xYOTO4RBwCOweAnr8/vMtLS2P2uRhwPFURK5l5hdMl2ptCw9NjMOY+fionL97Vzt+fxWJlolIEzOfWIvbZrjQ/mMSZAHMaUM9VvukIUqG6Zc/h4kkHHWJCJWt822KMdaajoT/TDqdhi/ObAxmoEuFpJSIUO06OWkcw50KbWnL19uZOYB6nFa3G79VOsqRNKcCzoWPmfPSyOSam5v3KxaLr6IK09HRcbyIQNfiHRF5jpkxwrO/UurYaona2IJ3J3IIOAQcAmNAQE+6YRz1z5j5m4VC4T7zz2Aw6XneD2EYlqR2r/F8fhOaF9GOGrFH7rRhGM4aKQEZAzTj9ivGtKGnvWgOx8FNGkB0slp8v3ELZIwH2tl0ZF9fX3dbWxtGmC8iIthIPJJKpb6zdu3a/zvGw8f2aztNMDTQmGcORuu1jXfEkW8IM//GnO/WMUFs5ihTOhtEVBiCMfNcEfnHdDr9YBIBH2+c3PEcAg6B+kcgItiLyO+qX8jRtJx2Wn4+SVdrDAZMIyJsBrHpa8IgANztNYF2o82Ya00baqkFvEcWaB2PH9uM0Tz3WKcjLdIWxgzV+xKMfD4/m4hOhCYGM2P++gq0GuLMnFEuJKIbiQj6HNCuiJz4RuRjjPmK3S86BBwCDoEEImAQ7FOe550Zmat1dHR8QkTuJKLTkjgRp1Wf/xaTh0Q0g4hegaBhpVJ5wDSbtAW5rrSsrFQqp2DasKpS8XVmPjwIgi/09PQkYpKokaYja02RRMZbaDPAPXVJsViE/n0sEyPRzUfZsFKpgDELBbhhS3itEDciH8PWAnbndQg4BBwCu4oAOApKqZlBEAwODAz8EppCJsFeVwRgXAby5xWWyfa7enk2fh+jx7NKpdJLpj6TnoC8pVKpHGkmGAhQa3Wg8nK27/trbQRdfc5Gmo6s2SJBG2JwcLB1aGhowCbJRQuIoIwFUReMy86s5mMkYUG4GBwCDgGHwC4gYAobQin5g0QEk7Cvtba2Pvzmm296bW1tXwHpk4ieSaVS57h27+jo6mQBrY6XTbHIiMNCRHdqfsuOzfKMGTMOTKVSDymlFieFr9dI05E75WCMfksn/jeqDHU2aOKmsyyfeOjdGRwCDoEJQCCfz8PT6UEIZhUKheenT58+WU8GVAy+GcjrR4nI/aZz9QSE01CH1O2QYZKsUup0nTRErXXwCS/t6+u7TythRv//c6VS6fQ4Vak1B2Sx3jx/gJkLMBLt7e19CrE1ynRk4hMMvfrxZYOXCJjWG83+ZEN9O9zFOAQcAg2PQC6XW6aU4kKhMKxZoN1cTw7D8BTP8w4TkRbf9/87fmaQKF+ttnBoeKB28wK1BtLwKCczn1ooFP5p3rx5nvbcglgk9CN+QkSfgFNt3NOGRvu/g4h+gOoVujVEBNO6F/X77Y1GmI6slwRjeKkZ2SkMfk5NSs9sN78H7s8cAg6BvRABrYL5lu/7K/ROFd5JJ3d3d2/U0tqHmB4f2hX6YiK6Nmk6B0m9fdGYLPh7zLykpaXlXuicdHZ2HhwEwSJmho/Kz1Kp1D1xtp8isSwR+YjneacYaqGopiAhGk4so+mbep+OrKsEA8Cjn6aUguYFhGfOKxQK34+bgJrUL5WLyyHgEEgMAsOeIkqpGSICheFhTxFEl8/nzxOR44jo28wMheKLI4XipEo+JwbVXQjEaK/fQES3ZjKZa2zawxsSCycopSBF/lL15ehkEsrZ7yTVdG0XbkFtqfBdOYCN39VZ4FVhGP4sTsM1G9fqzukQcAjUFwK6RH8rEc3XkcOg8cu+7z+iE4z9ReRRZv4kM58ZEQ+1gOA9zPxiEpQvE446dvyQ+AaPAQacb4jIRmZ+m4hey2Qy29asWdOLzWcul4O/yN0isiqVSi3Sas9xX96YJRZyudyhzPwTZj67UCg8GXeg43m+uqtgjOfFu2M5BBwCDoHxRMDwi/iAUuqC7u7uTe3t7ftPnTr1bVOKvL29/RA4eUKUiplvD8Pw/zDz6ZAGMIUFxzO2RjqWliG/DT4iRLTZMIeDhpL52czMr4nIHxLRfkTUJSJf0irQsUFixHt4JLswko+MoaD9ru/7X63nCr1LMGJbYu5EDgGHQKMjgPYHEZ1UywIeQlpBEHR4nvduKpXqCsOwtVKpnA++hbZfv7tcLq9MgjhVPdwnQ8YAnIpLwLN4++231aRJk1qVUvvCLiIIgo/h38zcrv+9rr+//4I4J0YiLE3ZBWa+ure3d4WeZqmGG3oe34E1uw2LjvG89y7BGE803bEcAg6BvRaBuXPnZgcGBh6CI2exWLwnAsKQpV5KRNEO+zndNnlrrwVsHC48aTyL0S6pSnbhcc/zlla3bDo7O/eDEir+qfdWmUswRlsR7ucOAYeAQ2AMCGiBpB8x832RYZmefLsDI5HYZafT6UeCIEAl40ER+UGxWAQB0X32DIEdMgaWeRZjvYoRZRcMIuhflsvlEzds2ABOSd1+XIJRt7fOBe4QcAgkCQH9criKiE5h5itF5KNEdAkRdSulzjWnBvL5PNSJMSp5lk215CTht6exmCJbWv/i13t6zIn8+xqyC11aEwWTRSc1wgCDSzAmcgW5YzsEHAJ7FQIQUQrD8GrYgBPRNhFZXqlUVpi8Cp2IfBcCS/VO4kvazTVkDGbCXbu7u/uFJJMkTdkFIoLkAmzYLysWiw8kOe6x3neXYIwVKfd7DgGHgENgHBDQY4hPhmF4WiPsUscBknE9hJ7kuQ4GZkR0rO/7z4zrCcb5YEa8FxDRN7PZ7DXmxNE4ny7Ww7kEI1a43ckcAg6BvQwBnjdvXtOqVasGiIjb29sPVUphd/pYI71IknZPUSXavn373O3bt/s2JkZ2FY96i3es1+cSjLEi5X7PIeAQcAjsIgLa2Ax24O8S0SQi+jgR3VIqlS6vhxffLl6u+3WHwHsQcAmGWxAOAYeAQ2CCEIBoUltb2xFaGwPKkg8Ui8XVI4ksTVAY7rAOASsIuATDCuzupA4Bh4BDwCHgEGhsBFyC0dj3112dQ8Ah4BBwCDgErCDgEgwrsLuTOgQcAg4Bh4BDoLERcAlGY99fd3UOAYeAQ8Ah4BCwgoBLMKzA7k7qEHAIOAQcAg6BxkbAJRiNfX/d1TkEHAIOAYeAQ8AKAi7BsAK7O6lDwCHgEHAIOAQaGwGXYDT2/XVX5xBwCDgEHAIOASsIuATDCuzupA4Bh4BDwCHgEGhsBFyC0dj3112dQ8Ah4BBwCDgErCDgEgwrsLuTOgQcAg4Bh4BDoLERcAlGY99fd3UOAYeAQ8Ah4BCwgoBLMKzA7k7qEHAIOAQcAg6BxkbAJRiNfX/d1TkEHAIOAYeAQ8AKAi7BsAK7O6lDwCHgEHAIOAQaGwGXYDT2/XVX5xBwCDgEHAIOASsIuATDCuzupA4Bh4BDwCHgEGhsBFyC0dj3112dQ8Ah4BBwCDgErCDgEgwrsLuTOgQcAg4Bh4BDoLERcAlGY99fd3UOAYeAQ8Ah4BCwgoBLMKzA7k7qEHAIOAQcAg6BxkbgPwGHaiRbDYhuR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9" y="947651"/>
            <a:ext cx="7303915" cy="377693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69869" y="109171"/>
            <a:ext cx="9160626" cy="57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Where Boko Haram attacked in 2016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Nigeria (80 attacks)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Cameroon (26 attacks)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Chad (3 attacks)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 flipV="1">
            <a:off x="365760" y="99811"/>
            <a:ext cx="1197864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Niger (18 attacks)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2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17" y="2147708"/>
            <a:ext cx="5125165" cy="2562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5425" y="689956"/>
            <a:ext cx="395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BOKHARM ATTACK IN THE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2874" y="5350933"/>
            <a:ext cx="662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/>
              <a:t>Fatalities increase, targets remain the same</a:t>
            </a:r>
          </a:p>
          <a:p>
            <a:pPr fontAlgn="base"/>
            <a:r>
              <a:rPr lang="en-US"/>
              <a:t>At least 967 people were reportedly killed by Boko Haram attacks in 2017, an increase on the previous year when 910 deaths were reported.</a:t>
            </a:r>
          </a:p>
        </p:txBody>
      </p:sp>
    </p:spTree>
    <p:extLst>
      <p:ext uri="{BB962C8B-B14F-4D97-AF65-F5344CB8AC3E}">
        <p14:creationId xmlns:p14="http://schemas.microsoft.com/office/powerpoint/2010/main" val="358519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4C71-AEE9-46A6-94C5-6EC1AF4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EXPLANATORY DATA ANAYSIS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C3F1-31F9-4D7B-B6AF-0D5BBB83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98562"/>
            <a:ext cx="10178322" cy="58569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200" dirty="0"/>
          </a:p>
          <a:p>
            <a:endParaRPr lang="en-US" dirty="0"/>
          </a:p>
        </p:txBody>
      </p:sp>
      <p:pic>
        <p:nvPicPr>
          <p:cNvPr id="5" name="slide5">
            <a:extLst>
              <a:ext uri="{FF2B5EF4-FFF2-40B4-BE49-F238E27FC236}">
                <a16:creationId xmlns:a16="http://schemas.microsoft.com/office/drawing/2014/main" id="{87DD99CB-7655-415C-BBD8-662CA56EC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1998561"/>
            <a:ext cx="4622223" cy="414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4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2050" name="Picture 2" descr="The Causes and Consequences of Terrorism in Africa">
            <a:extLst>
              <a:ext uri="{FF2B5EF4-FFF2-40B4-BE49-F238E27FC236}">
                <a16:creationId xmlns:a16="http://schemas.microsoft.com/office/drawing/2014/main" id="{63F1E6CA-4067-4F67-92BC-72E0BFD628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40" y="1055619"/>
            <a:ext cx="6737985" cy="50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70828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2723</TotalTime>
  <Words>490</Words>
  <Application>Microsoft Office PowerPoint</Application>
  <PresentationFormat>Widescreen</PresentationFormat>
  <Paragraphs>163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Helvetica</vt:lpstr>
      <vt:lpstr>Impact</vt:lpstr>
      <vt:lpstr>Badge</vt:lpstr>
      <vt:lpstr>PP</vt:lpstr>
      <vt:lpstr>TOPIC</vt:lpstr>
      <vt:lpstr>INTRODUCTION</vt:lpstr>
      <vt:lpstr>Data </vt:lpstr>
      <vt:lpstr>Data count</vt:lpstr>
      <vt:lpstr>PowerPoint Presentation</vt:lpstr>
      <vt:lpstr>PowerPoint Presentation</vt:lpstr>
      <vt:lpstr>EXPLANATORY DATA ANAYSIS</vt:lpstr>
      <vt:lpstr>ANALYSIS</vt:lpstr>
      <vt:lpstr>Explanatory data analysis</vt:lpstr>
      <vt:lpstr>CONCLUSION</vt:lpstr>
      <vt:lpstr>REFERENCE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AND TERRISIOM</dc:title>
  <dc:creator>Montgomery College</dc:creator>
  <cp:lastModifiedBy>Montgomery College</cp:lastModifiedBy>
  <cp:revision>49</cp:revision>
  <dcterms:created xsi:type="dcterms:W3CDTF">2019-06-13T13:49:51Z</dcterms:created>
  <dcterms:modified xsi:type="dcterms:W3CDTF">2019-06-17T15:34:25Z</dcterms:modified>
</cp:coreProperties>
</file>