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04865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IN" altLang="en-US" sz="1200"/>
          </a:p>
        </p:txBody>
      </p:sp>
      <p:sp>
        <p:nvSpPr>
          <p:cNvPr id="1048658" name="Date Placeholder 1048657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fld id="{566ABCEB-ACFC-4714-9973-3DA970169C29}" type="datetime1">
              <a:rPr lang="en-IN" altLang="en-US" sz="1200"/>
              <a:pPr lvl="0" algn="r" eaLnBrk="1" latinLnBrk="1" hangingPunct="1"/>
              <a:t>19-10-2023</a:t>
            </a:fld>
            <a:endParaRPr lang="en-IN" altLang="en-US" sz="1200"/>
          </a:p>
        </p:txBody>
      </p:sp>
      <p:sp>
        <p:nvSpPr>
          <p:cNvPr id="1048659" name="Slide Image Placeholder 10486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60" name="Notes Placeholder 1048659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661" name="Footer Placeholder 1048660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IN" altLang="en-US" sz="1200"/>
          </a:p>
        </p:txBody>
      </p:sp>
      <p:sp>
        <p:nvSpPr>
          <p:cNvPr id="1048662" name="Slide Number Placeholder 1048661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IN" altLang="en-US" sz="1200"/>
              <a:pPr lvl="0" algn="r" eaLnBrk="1" latinLnBrk="1" hangingPunct="1"/>
              <a:t>‹#›</a:t>
            </a:fld>
            <a:endParaRPr lang="en-IN" altLang="en-US" sz="1200"/>
          </a:p>
        </p:txBody>
      </p:sp>
    </p:spTree>
    <p:extLst>
      <p:ext uri="{BB962C8B-B14F-4D97-AF65-F5344CB8AC3E}">
        <p14:creationId xmlns:p14="http://schemas.microsoft.com/office/powerpoint/2010/main" val="2738099708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48582"/>
          <p:cNvSpPr/>
          <p:nvPr/>
        </p:nvSpPr>
        <p:spPr>
          <a:xfrm>
            <a:off x="0" y="0"/>
            <a:ext cx="12192000" cy="241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E9217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048584" name="Rectangle 1048583"/>
          <p:cNvSpPr/>
          <p:nvPr/>
        </p:nvSpPr>
        <p:spPr>
          <a:xfrm>
            <a:off x="0" y="6553200"/>
            <a:ext cx="12192000" cy="3143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D4B0D2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IN" altLang="en-US"/>
              <a:t>MRCET | Department of Emerging Technologies | Project Development (Mini) PPT| IV Year B.Tech-I Semester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53800" y="0"/>
            <a:ext cx="822325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Rectangle 1048584"/>
          <p:cNvSpPr/>
          <p:nvPr/>
        </p:nvSpPr>
        <p:spPr>
          <a:xfrm>
            <a:off x="0" y="0"/>
            <a:ext cx="12192000" cy="241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E9217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048586" name="Rectangle 1048585"/>
          <p:cNvSpPr/>
          <p:nvPr/>
        </p:nvSpPr>
        <p:spPr>
          <a:xfrm>
            <a:off x="0" y="6553200"/>
            <a:ext cx="12192000" cy="3143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D4B0D2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IN" altLang="en-US"/>
              <a:t>MRCET | Department of Emerging Technologies | Project Development (Mini) PPT| IV Year B.Tech-I Semester</a:t>
            </a: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353800" y="0"/>
            <a:ext cx="822325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9" name="Date Placeholder 104858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90" name="Footer Placeholder 1048589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91" name="Slide Number Placeholder 104859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04857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104857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IN" altLang="en-US" sz="1200">
                <a:solidFill>
                  <a:srgbClr val="898989"/>
                </a:solidFill>
              </a:rPr>
              <a:pPr lvl="0" eaLnBrk="1" latinLnBrk="1" hangingPunct="1"/>
              <a:t>19-10-2023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IN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1048581" name="Rectangle 1048580"/>
          <p:cNvSpPr/>
          <p:nvPr/>
        </p:nvSpPr>
        <p:spPr>
          <a:xfrm>
            <a:off x="0" y="0"/>
            <a:ext cx="12192000" cy="241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6E9217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IN" altLang="en-US">
              <a:solidFill>
                <a:srgbClr val="FFFFFF"/>
              </a:solidFill>
            </a:endParaRPr>
          </a:p>
        </p:txBody>
      </p:sp>
      <p:sp>
        <p:nvSpPr>
          <p:cNvPr id="1048582" name="Rectangle 1048581"/>
          <p:cNvSpPr/>
          <p:nvPr/>
        </p:nvSpPr>
        <p:spPr>
          <a:xfrm>
            <a:off x="0" y="6553200"/>
            <a:ext cx="12192000" cy="3143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D4B0D2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IN" altLang="en-US"/>
              <a:t>MRCET | Department of Emerging Technologies | Project Development (Mini) PPT| IV Year B.Tech-I Semester</a:t>
            </a: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1353800" y="0"/>
            <a:ext cx="822325" cy="822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ctrTitle"/>
          </p:nvPr>
        </p:nvSpPr>
        <p:spPr>
          <a:xfrm>
            <a:off x="1651000" y="1212850"/>
            <a:ext cx="9144000" cy="703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algn="l">
              <a:defRPr sz="4400"/>
            </a:lvl1pPr>
          </a:lstStyle>
          <a:p>
            <a:pPr lvl="0" algn="ctr" eaLnBrk="1" latinLnBrk="1" hangingPunct="1"/>
            <a:r>
              <a:rPr lang="en-IN" altLang="en-US"/>
              <a:t>Loan Sanc</a:t>
            </a:r>
            <a:r>
              <a:rPr lang="en-US" altLang="en-US"/>
              <a:t>tion Amount </a:t>
            </a:r>
            <a:r>
              <a:rPr lang="en-IN" altLang="en-US"/>
              <a:t>Prediction</a:t>
            </a:r>
            <a:endParaRPr lang="zh-CN" altLang="en-US"/>
          </a:p>
        </p:txBody>
      </p:sp>
      <p:sp>
        <p:nvSpPr>
          <p:cNvPr id="1048595" name="Subtitle 1048594"/>
          <p:cNvSpPr>
            <a:spLocks noGrp="1"/>
          </p:cNvSpPr>
          <p:nvPr>
            <p:ph type="subTitle" idx="1"/>
          </p:nvPr>
        </p:nvSpPr>
        <p:spPr>
          <a:xfrm>
            <a:off x="1651000" y="198596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None/>
              <a:defRPr sz="2800">
                <a:solidFill>
                  <a:schemeClr val="dk1"/>
                </a:solidFill>
              </a:defRPr>
            </a:lvl1pPr>
            <a:lvl2pPr marL="457200" algn="ctr">
              <a:buNone/>
            </a:lvl2pPr>
            <a:lvl3pPr marL="914400" algn="ctr">
              <a:buNone/>
            </a:lvl3pPr>
            <a:lvl4pPr marL="1371600" algn="ctr">
              <a:buNone/>
            </a:lvl4pPr>
            <a:lvl5pPr marL="1828800" algn="ctr">
              <a:buNone/>
            </a:lvl5pPr>
          </a:lstStyle>
          <a:p>
            <a:pPr lvl="0" eaLnBrk="1" latinLnBrk="1" hangingPunct="1"/>
            <a:r>
              <a:rPr lang="en-IN" altLang="en-US" sz="2400" b="1" dirty="0"/>
              <a:t>Team Members Details</a:t>
            </a:r>
          </a:p>
          <a:p>
            <a:pPr lvl="0" eaLnBrk="1" latinLnBrk="1" hangingPunct="1">
              <a:buFont typeface="Arial" pitchFamily="34" charset="0"/>
              <a:buAutoNum type="arabicPeriod"/>
            </a:pPr>
            <a:r>
              <a:rPr lang="en-IN" altLang="en-US" sz="2400" b="1" dirty="0" err="1"/>
              <a:t>D.Saikiran</a:t>
            </a:r>
            <a:r>
              <a:rPr lang="en-IN" altLang="en-US" sz="2400" b="1" dirty="0"/>
              <a:t> 20N31A6714</a:t>
            </a:r>
          </a:p>
          <a:p>
            <a:pPr lvl="0" eaLnBrk="1" latinLnBrk="1" hangingPunct="1">
              <a:buFont typeface="Arial" pitchFamily="34" charset="0"/>
              <a:buAutoNum type="arabicPeriod"/>
            </a:pPr>
            <a:r>
              <a:rPr lang="en-IN" altLang="en-US" sz="2400" b="1" dirty="0" err="1"/>
              <a:t>M.Luckydhar</a:t>
            </a:r>
            <a:r>
              <a:rPr lang="en-IN" altLang="en-US" sz="2400" b="1" dirty="0"/>
              <a:t> 20N31A6741</a:t>
            </a:r>
          </a:p>
          <a:p>
            <a:pPr lvl="0" eaLnBrk="1" latinLnBrk="1" hangingPunct="1">
              <a:buFont typeface="Arial" pitchFamily="34" charset="0"/>
              <a:buAutoNum type="arabicPeriod"/>
            </a:pPr>
            <a:r>
              <a:rPr lang="en-IN" altLang="en-US" sz="2400" b="1" dirty="0" err="1"/>
              <a:t>MD.Rehan</a:t>
            </a:r>
            <a:r>
              <a:rPr lang="en-IN" altLang="en-US" sz="2400" b="1" dirty="0"/>
              <a:t> pasha 20N31A6742</a:t>
            </a:r>
          </a:p>
          <a:p>
            <a:pPr lvl="0" eaLnBrk="1" latinLnBrk="1" hangingPunct="1"/>
            <a:r>
              <a:rPr lang="en-IN" altLang="en-US" sz="2400" dirty="0"/>
              <a:t>III Year </a:t>
            </a:r>
            <a:r>
              <a:rPr lang="en-IN" altLang="en-US" sz="2400" dirty="0" err="1"/>
              <a:t>B.Tech</a:t>
            </a:r>
            <a:r>
              <a:rPr lang="en-IN" altLang="en-US" sz="2400" dirty="0"/>
              <a:t> – CSE Data Science</a:t>
            </a:r>
          </a:p>
        </p:txBody>
      </p:sp>
      <p:sp>
        <p:nvSpPr>
          <p:cNvPr id="1048596" name="TextBox 1048595"/>
          <p:cNvSpPr txBox="1"/>
          <p:nvPr/>
        </p:nvSpPr>
        <p:spPr>
          <a:xfrm>
            <a:off x="1651000" y="455771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0" lvl="0" indent="0" algn="ctr" eaLnBrk="1" latinLnBrk="1" hangingPunct="1">
              <a:buNone/>
            </a:pPr>
            <a:r>
              <a:rPr lang="en-IN" altLang="en-US" sz="2400" b="1" i="1" dirty="0"/>
              <a:t>Under the Guidance of </a:t>
            </a:r>
          </a:p>
          <a:p>
            <a:pPr marL="0" lvl="0" indent="0" algn="ctr" eaLnBrk="1" latinLnBrk="1" hangingPunct="1">
              <a:buNone/>
            </a:pPr>
            <a:r>
              <a:rPr lang="en-IN" altLang="en-US" sz="2400" b="1" dirty="0"/>
              <a:t>Mrs.</a:t>
            </a:r>
            <a:r>
              <a:rPr lang="en-IN" altLang="en-US" sz="2400" dirty="0"/>
              <a:t> </a:t>
            </a:r>
            <a:r>
              <a:rPr lang="en-IN" altLang="en-US" sz="2400" b="1" dirty="0" err="1"/>
              <a:t>Ch.pavithra</a:t>
            </a:r>
            <a:r>
              <a:rPr lang="en-IN" altLang="en-US" sz="2400" dirty="0"/>
              <a:t> </a:t>
            </a:r>
          </a:p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Asst. Professor &amp; Dept Of Emerging Technologies</a:t>
            </a:r>
          </a:p>
        </p:txBody>
      </p:sp>
      <p:sp>
        <p:nvSpPr>
          <p:cNvPr id="1048597" name="TextBox 1048596"/>
          <p:cNvSpPr txBox="1"/>
          <p:nvPr/>
        </p:nvSpPr>
        <p:spPr>
          <a:xfrm>
            <a:off x="1651000" y="241300"/>
            <a:ext cx="9144000" cy="584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IN" altLang="en-US" b="1">
                <a:solidFill>
                  <a:srgbClr val="C00000"/>
                </a:solidFill>
              </a:rPr>
              <a:t>IV Year B.Tech – Mini Project Review (Review-1)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04861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System Architecture </a:t>
            </a:r>
          </a:p>
        </p:txBody>
      </p:sp>
      <p:pic>
        <p:nvPicPr>
          <p:cNvPr id="2097155" name="Content Placeholder 2097154" descr="Design and Simulation of Loan Approval Prediction Model using AWS Platform  | Semantic Scholar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08275" y="1717675"/>
            <a:ext cx="5789612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>
          <a:xfrm>
            <a:off x="2768600" y="2806700"/>
            <a:ext cx="6858000" cy="1270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algn="l">
              <a:defRPr sz="4400"/>
            </a:lvl1pPr>
          </a:lstStyle>
          <a:p>
            <a:pPr lvl="0" algn="ctr" eaLnBrk="1" latinLnBrk="1" hangingPunct="1"/>
            <a:r>
              <a:rPr lang="en-IN" altLang="en-US" sz="5400" b="1">
                <a:solidFill>
                  <a:srgbClr val="FF0000"/>
                </a:solidFill>
              </a:rPr>
              <a:t>Software Requirements Specification (SRS)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048616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8651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Software</a:t>
            </a:r>
            <a:r>
              <a:rPr lang="en-IN" altLang="en-US"/>
              <a:t> </a:t>
            </a:r>
            <a:r>
              <a:rPr lang="en-IN" altLang="en-US" b="1"/>
              <a:t>Requirement (SRS)</a:t>
            </a:r>
          </a:p>
        </p:txBody>
      </p:sp>
      <p:sp>
        <p:nvSpPr>
          <p:cNvPr id="1048618" name="Content Placeholder 1048617"/>
          <p:cNvSpPr>
            <a:spLocks noGrp="1"/>
          </p:cNvSpPr>
          <p:nvPr>
            <p:ph idx="1"/>
          </p:nvPr>
        </p:nvSpPr>
        <p:spPr>
          <a:xfrm>
            <a:off x="569912" y="1322387"/>
            <a:ext cx="10515600" cy="48545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>
              <a:buFont typeface="Wingdings" panose="05000000000000000000" pitchFamily="2" charset="2"/>
              <a:buChar char="q"/>
            </a:pPr>
            <a:r>
              <a:rPr lang="en-GB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software requirements</a:t>
            </a:r>
          </a:p>
          <a:p>
            <a:pPr lvl="0"/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0"/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collaboratory</a:t>
            </a:r>
            <a:endParaRPr lang="en-I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GB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NumPy: For numerical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 For data manipulation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For machine learning algorithms, including Decision Tree Regressor.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 For data visualization.</a:t>
            </a:r>
          </a:p>
          <a:p>
            <a:pPr marL="0" indent="0" algn="l">
              <a:buNone/>
            </a:pP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b="0" i="0" dirty="0">
                <a:solidFill>
                  <a:schemeClr val="tx1"/>
                </a:solidFill>
                <a:effectLst/>
                <a:latin typeface="Söhne"/>
              </a:rPr>
              <a:t>In the context of a "Loan Sanction Amount Prediction" project, the terms "front end" and "back end" are not typically used as they are in web development.</a:t>
            </a:r>
            <a:endParaRPr lang="en-GB" sz="1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048618"/>
          <p:cNvSpPr>
            <a:spLocks noGrp="1"/>
          </p:cNvSpPr>
          <p:nvPr>
            <p:ph type="title"/>
          </p:nvPr>
        </p:nvSpPr>
        <p:spPr>
          <a:xfrm>
            <a:off x="838200" y="495300"/>
            <a:ext cx="10515600" cy="8016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Hardware </a:t>
            </a:r>
            <a:r>
              <a:rPr lang="en-IN" altLang="en-US" b="1"/>
              <a:t>Requirement</a:t>
            </a:r>
          </a:p>
        </p:txBody>
      </p:sp>
      <p:sp>
        <p:nvSpPr>
          <p:cNvPr id="1048620" name="Content Placeholder 1048619"/>
          <p:cNvSpPr>
            <a:spLocks noGrp="1"/>
          </p:cNvSpPr>
          <p:nvPr>
            <p:ph idx="1"/>
          </p:nvPr>
        </p:nvSpPr>
        <p:spPr>
          <a:xfrm>
            <a:off x="838200" y="1296987"/>
            <a:ext cx="10515600" cy="4703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lang="en-IN" altLang="en-US" sz="2000" b="1" dirty="0"/>
              <a:t>Processor (CPU):</a:t>
            </a:r>
          </a:p>
          <a:p>
            <a:pPr lvl="1"/>
            <a:r>
              <a:rPr lang="en-IN" altLang="en-US" sz="1800" dirty="0"/>
              <a:t>Multi-core processors (e.g., Intel Core i7, Xeon) for parallel processing and faster data computation during training and prediction.</a:t>
            </a:r>
          </a:p>
          <a:p>
            <a:pPr lvl="0"/>
            <a:r>
              <a:rPr lang="en-IN" altLang="en-US" sz="2000" b="1" dirty="0"/>
              <a:t>Memory (RAM):</a:t>
            </a:r>
          </a:p>
          <a:p>
            <a:pPr lvl="1"/>
            <a:r>
              <a:rPr lang="en-IN" altLang="en-US" sz="1800" dirty="0"/>
              <a:t>A sufficient amount of RAM (e.g., 16GB to 32GB) to handle large datasets and complex machine learning models efficiently.</a:t>
            </a:r>
          </a:p>
          <a:p>
            <a:pPr lvl="0"/>
            <a:r>
              <a:rPr lang="en-IN" altLang="en-US" sz="2000" b="1" dirty="0"/>
              <a:t>Storage:</a:t>
            </a:r>
          </a:p>
          <a:p>
            <a:pPr lvl="1"/>
            <a:r>
              <a:rPr lang="en-IN" altLang="en-US" sz="1800" dirty="0"/>
              <a:t>Solid State Drive (SSD) with ample storage space (e.g., 500GB to 1TB) for storing datasets, model checkpoints, and application code.</a:t>
            </a:r>
          </a:p>
          <a:p>
            <a:pPr lvl="0"/>
            <a:r>
              <a:rPr lang="en-IN" altLang="en-US" sz="2000" b="1" dirty="0"/>
              <a:t>Graphics Processing Unit (GPU) (Optional):</a:t>
            </a:r>
          </a:p>
          <a:p>
            <a:pPr lvl="1"/>
            <a:r>
              <a:rPr lang="en-IN" altLang="en-US" sz="1800" dirty="0"/>
              <a:t>High-end GPUs (e.g., NVIDIA GeForce RTX series, Tesla series) to accelerate training of deep learning models and speed up computations.</a:t>
            </a:r>
          </a:p>
          <a:p>
            <a:pPr lvl="0"/>
            <a:r>
              <a:rPr lang="en-IN" altLang="en-US" sz="2000" b="1" dirty="0"/>
              <a:t>Network Connectivity:</a:t>
            </a:r>
          </a:p>
          <a:p>
            <a:pPr lvl="1"/>
            <a:r>
              <a:rPr lang="en-IN" altLang="en-US" sz="1800" dirty="0"/>
              <a:t>High-speed internet connectivity for accessing cloud services, updating models, and deploying the application.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0486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Application Modules</a:t>
            </a:r>
          </a:p>
        </p:txBody>
      </p:sp>
      <p:sp>
        <p:nvSpPr>
          <p:cNvPr id="1048622" name="Content Placeholder 1048621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0" lvl="0" indent="0" eaLnBrk="1" latinLnBrk="1" hangingPunct="1">
              <a:buNone/>
            </a:pPr>
            <a:endParaRPr lang="en-IN" altLang="en-US" dirty="0"/>
          </a:p>
          <a:p>
            <a:pPr marL="0" lvl="0" indent="0" eaLnBrk="1" hangingPunct="1"/>
            <a:r>
              <a:rPr lang="en-IN" altLang="en-US" dirty="0"/>
              <a:t>Module -1 : </a:t>
            </a:r>
            <a:r>
              <a:rPr lang="en-GB" b="1" i="0" dirty="0">
                <a:effectLst/>
                <a:latin typeface="Söhne"/>
              </a:rPr>
              <a:t>Data Collection Module</a:t>
            </a:r>
            <a:endParaRPr lang="en-IN" dirty="0"/>
          </a:p>
          <a:p>
            <a:pPr marL="0" lvl="0" indent="0" eaLnBrk="1" hangingPunct="1"/>
            <a:r>
              <a:rPr lang="en-IN" altLang="en-US" dirty="0"/>
              <a:t>Module -2:  </a:t>
            </a:r>
            <a:r>
              <a:rPr lang="en-GB" b="1" i="0" dirty="0">
                <a:effectLst/>
                <a:latin typeface="Söhne"/>
              </a:rPr>
              <a:t>Data Preprocessing Module</a:t>
            </a:r>
            <a:endParaRPr lang="en-IN" dirty="0"/>
          </a:p>
          <a:p>
            <a:pPr marL="0" lvl="0" indent="0" eaLnBrk="1" hangingPunct="1"/>
            <a:r>
              <a:rPr lang="en-IN" altLang="en-US" dirty="0"/>
              <a:t>Module -3:  </a:t>
            </a:r>
            <a:r>
              <a:rPr lang="en-GB" b="1" i="0" dirty="0">
                <a:effectLst/>
                <a:latin typeface="Söhne"/>
              </a:rPr>
              <a:t>Machine Learning Module</a:t>
            </a:r>
          </a:p>
          <a:p>
            <a:pPr marL="0" lvl="0" indent="0" eaLnBrk="1" hangingPunct="1"/>
            <a:r>
              <a:rPr lang="en-IN" altLang="en-US" dirty="0"/>
              <a:t>Module -4: </a:t>
            </a:r>
            <a:r>
              <a:rPr lang="en-GB" b="1" i="0" dirty="0">
                <a:effectLst/>
                <a:latin typeface="Söhne"/>
              </a:rPr>
              <a:t>Testing and Validation Module</a:t>
            </a:r>
            <a:endParaRPr lang="en-I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048622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Class Diagram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1BCE9D-F324-87DF-4282-0BC040CBE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19119"/>
              </p:ext>
            </p:extLst>
          </p:nvPr>
        </p:nvGraphicFramePr>
        <p:xfrm>
          <a:off x="289560" y="1143000"/>
          <a:ext cx="11612880" cy="533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440">
                  <a:extLst>
                    <a:ext uri="{9D8B030D-6E8A-4147-A177-3AD203B41FA5}">
                      <a16:colId xmlns:a16="http://schemas.microsoft.com/office/drawing/2014/main" val="1673881330"/>
                    </a:ext>
                  </a:extLst>
                </a:gridCol>
                <a:gridCol w="5806440">
                  <a:extLst>
                    <a:ext uri="{9D8B030D-6E8A-4147-A177-3AD203B41FA5}">
                      <a16:colId xmlns:a16="http://schemas.microsoft.com/office/drawing/2014/main" val="1344086874"/>
                    </a:ext>
                  </a:extLst>
                </a:gridCol>
              </a:tblGrid>
              <a:tr h="2668588"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 </a:t>
                      </a:r>
                      <a:r>
                        <a:rPr lang="en-GB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LoanApplication</a:t>
                      </a:r>
                      <a:r>
                        <a:rPr lang="en-GB" sz="2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applicant_info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ApplicantInfo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| | 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credit_history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CreditHistory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| | 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financial_data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FinancialData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| | 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loan_amount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float | | 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decision_tree_model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DecisionTree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submit_application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(): void +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get_loan_sanction_amount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(): float </a:t>
                      </a:r>
                      <a:endParaRPr lang="en-GB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                </a:t>
                      </a:r>
                      <a:r>
                        <a:rPr lang="en-GB" sz="2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ApplicantInfo</a:t>
                      </a:r>
                      <a:endParaRPr lang="en-GB" sz="2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name: string  - age: int | | -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employment_status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string | (other applicant attributes) | | | | +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get_applicant_info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ApplicantInfo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| | +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set_applicant_info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(): void </a:t>
                      </a:r>
                      <a:endParaRPr lang="en-GB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8241"/>
                  </a:ext>
                </a:extLst>
              </a:tr>
              <a:tr h="266858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</a:t>
                      </a:r>
                      <a:r>
                        <a:rPr lang="en-GB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CreditHistory</a:t>
                      </a: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credit_score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 | | -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credit_history_length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 | | - ... (other credit history details) | | | | +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get_credit_history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CreditHistory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| +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set_credit_history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void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</a:t>
                      </a:r>
                      <a:r>
                        <a:rPr lang="en-GB" sz="2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DecisionTree</a:t>
                      </a:r>
                      <a:endParaRPr lang="en-GB" sz="24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trained_model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DecisionTreeModel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train_model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void +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predict_loan_amount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 float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16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Use-Case Diagram</a:t>
            </a:r>
          </a:p>
        </p:txBody>
      </p:sp>
      <p:sp>
        <p:nvSpPr>
          <p:cNvPr id="1048625" name="Rectangle 1048624" descr="General Use Case Diagram for Face Recognition Attendance System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pic>
        <p:nvPicPr>
          <p:cNvPr id="2097157" name="Picture 2097156" descr="Loan approval use case diagram example | Lucidchart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52488" y="747712"/>
            <a:ext cx="5626100" cy="577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6" name="Content Placeholder 1048625"/>
          <p:cNvSpPr>
            <a:spLocks noGrp="1"/>
          </p:cNvSpPr>
          <p:nvPr>
            <p:ph idx="1"/>
          </p:nvPr>
        </p:nvSpPr>
        <p:spPr>
          <a:xfrm>
            <a:off x="990600" y="305435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0" lvl="0" indent="0">
              <a:buNone/>
            </a:pPr>
            <a:r>
              <a:rPr lang="en-US" altLang="en-US"/>
              <a:t> </a:t>
            </a:r>
          </a:p>
          <a:p>
            <a:pPr marL="0" lvl="0" indent="0"/>
            <a:endParaRPr lang="en-I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637332-076C-48CA-BD7A-2A8B49650DC3}"/>
              </a:ext>
            </a:extLst>
          </p:cNvPr>
          <p:cNvSpPr/>
          <p:nvPr/>
        </p:nvSpPr>
        <p:spPr>
          <a:xfrm>
            <a:off x="4087906" y="1066800"/>
            <a:ext cx="2617694" cy="5289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04862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Sequence Diagram</a:t>
            </a:r>
          </a:p>
        </p:txBody>
      </p:sp>
      <p:pic>
        <p:nvPicPr>
          <p:cNvPr id="2097158" name="Content Placeholder 2097157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651250" y="1377950"/>
            <a:ext cx="42799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2DD-BC34-1D7E-D325-AB6159FB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Output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21E14-A410-D688-7410-25E57873C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716" y="1404284"/>
            <a:ext cx="449322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25177-F49A-F12C-D76C-4E1B7576A2F8}"/>
              </a:ext>
            </a:extLst>
          </p:cNvPr>
          <p:cNvSpPr txBox="1"/>
          <p:nvPr/>
        </p:nvSpPr>
        <p:spPr>
          <a:xfrm>
            <a:off x="3989294" y="5889812"/>
            <a:ext cx="30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List Of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530462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03B7-2436-CC83-4A39-9E087A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6EB667-5059-9B77-16E9-6B328B3E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983" y="986118"/>
            <a:ext cx="520220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E0DFB-1319-87D8-1A75-7D4BBED3DF99}"/>
              </a:ext>
            </a:extLst>
          </p:cNvPr>
          <p:cNvSpPr txBox="1"/>
          <p:nvPr/>
        </p:nvSpPr>
        <p:spPr>
          <a:xfrm>
            <a:off x="3810000" y="5665694"/>
            <a:ext cx="373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Corrleation</a:t>
            </a:r>
            <a:r>
              <a:rPr lang="en-GB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5507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5984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sz="4000" b="1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1048599" name="Content Placeholder 1048598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IN" altLang="en-US"/>
              <a:t>Abstract</a:t>
            </a:r>
          </a:p>
          <a:p>
            <a:pPr lvl="0" eaLnBrk="1" latinLnBrk="1" hangingPunct="1"/>
            <a:r>
              <a:rPr lang="en-IN" altLang="en-US"/>
              <a:t>Introduction</a:t>
            </a:r>
          </a:p>
          <a:p>
            <a:pPr lvl="0" eaLnBrk="1" latinLnBrk="1" hangingPunct="1"/>
            <a:r>
              <a:rPr lang="en-IN" altLang="en-US"/>
              <a:t>Existing System</a:t>
            </a:r>
          </a:p>
          <a:p>
            <a:pPr lvl="0" eaLnBrk="1" latinLnBrk="1" hangingPunct="1"/>
            <a:r>
              <a:rPr lang="en-IN" altLang="en-US"/>
              <a:t>Proposed System</a:t>
            </a:r>
          </a:p>
          <a:p>
            <a:pPr lvl="0" eaLnBrk="1" latinLnBrk="1" hangingPunct="1"/>
            <a:r>
              <a:rPr lang="en-IN" altLang="en-US"/>
              <a:t>Difference between Existing and Proposed</a:t>
            </a:r>
          </a:p>
          <a:p>
            <a:pPr lvl="0" eaLnBrk="1" latinLnBrk="1" hangingPunct="1"/>
            <a:r>
              <a:rPr lang="en-IN" altLang="en-US"/>
              <a:t>Literature 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E5D9-48D8-2E30-7CE2-52201D46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87D35-CB8E-0334-241F-DDF9F68F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517" y="875506"/>
            <a:ext cx="370733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733D5-D868-A94D-BC8A-3E8899D58F3A}"/>
              </a:ext>
            </a:extLst>
          </p:cNvPr>
          <p:cNvSpPr txBox="1"/>
          <p:nvPr/>
        </p:nvSpPr>
        <p:spPr>
          <a:xfrm>
            <a:off x="4498256" y="545054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47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B186-42AD-78A5-78D4-0B77B63A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1437B9-833D-3D2D-B578-93B2AABDC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397" y="960005"/>
            <a:ext cx="7763958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98E95-E71F-5866-63F1-2DA7627FAE1F}"/>
              </a:ext>
            </a:extLst>
          </p:cNvPr>
          <p:cNvSpPr txBox="1"/>
          <p:nvPr/>
        </p:nvSpPr>
        <p:spPr>
          <a:xfrm>
            <a:off x="4903694" y="5405718"/>
            <a:ext cx="329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Describes Features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192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About your Application</a:t>
            </a:r>
          </a:p>
        </p:txBody>
      </p:sp>
      <p:sp>
        <p:nvSpPr>
          <p:cNvPr id="1048629" name="Content Placeholder 1048628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"Loan Sanction Amount Prediction using Decision Tree Regressor" application is a comprehensive financial tool designed to streamline and automate the loan approval process. </a:t>
            </a:r>
          </a:p>
          <a:p>
            <a:pPr lvl="0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collects and preprocesses applicant data, including financial profiles and credit history, then utilizes a trained Decision Tree Regressor model to provide accurate predictions for loan sanction amounts.</a:t>
            </a:r>
          </a:p>
          <a:p>
            <a:pPr lvl="0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offers a data-driven, fair, and user-centric approach to lending decisions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Status</a:t>
            </a:r>
            <a:r>
              <a:rPr lang="en-IN" altLang="en-US"/>
              <a:t> of the Application Development</a:t>
            </a:r>
          </a:p>
        </p:txBody>
      </p:sp>
      <p:sp>
        <p:nvSpPr>
          <p:cNvPr id="1048631" name="Content Placeholder 1048630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4932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IN" altLang="en-US" dirty="0"/>
              <a:t>The current status of the application development  of application is finished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04863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/>
              <a:t>Tentative Date </a:t>
            </a:r>
            <a:r>
              <a:rPr lang="en-IN" altLang="en-US"/>
              <a:t>of Application Completion</a:t>
            </a:r>
          </a:p>
        </p:txBody>
      </p:sp>
      <p:sp>
        <p:nvSpPr>
          <p:cNvPr id="1048633" name="Content Placeholder 104863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IN" altLang="en-US"/>
              <a:t>Our Application Will be completed by Mid of October with all functionalities</a:t>
            </a:r>
          </a:p>
          <a:p>
            <a:pPr lvl="0" eaLnBrk="1" latinLnBrk="1" hangingPunct="1"/>
            <a:endParaRPr lang="en-I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048633"/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1048635" name="Content Placeholder 1048634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65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marL="457200" lvl="0" indent="-457200" eaLnBrk="1" latinLnBrk="1" hangingPunct="1">
              <a:buFont typeface="Arial" pitchFamily="34" charset="0"/>
              <a:buAutoNum type="arabicPeriod"/>
            </a:pPr>
            <a:r>
              <a:rPr lang="en-IN" altLang="en-US" b="1"/>
              <a:t>D.Saikiran 20N31A6714</a:t>
            </a:r>
          </a:p>
          <a:p>
            <a:pPr marL="457200" lvl="0" indent="-457200" eaLnBrk="1" latinLnBrk="1" hangingPunct="1">
              <a:buFont typeface="Arial" pitchFamily="34" charset="0"/>
              <a:buAutoNum type="arabicPeriod"/>
            </a:pPr>
            <a:r>
              <a:rPr lang="en-IN" altLang="en-US" b="1"/>
              <a:t>M.Luckydhar 20N31A6741</a:t>
            </a:r>
          </a:p>
          <a:p>
            <a:pPr marL="457200" lvl="0" indent="-457200" eaLnBrk="1" latinLnBrk="1" hangingPunct="1">
              <a:buFont typeface="Arial" pitchFamily="34" charset="0"/>
              <a:buAutoNum type="arabicPeriod"/>
            </a:pPr>
            <a:r>
              <a:rPr lang="en-IN" altLang="en-US" b="1"/>
              <a:t>MD.Rehan pasha 20N31A6742</a:t>
            </a:r>
          </a:p>
          <a:p>
            <a:pPr marL="457200" lvl="0" indent="-457200" eaLnBrk="1" latinLnBrk="1" hangingPunct="1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5984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sz="4000" b="1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1048603" name="Content Placeholder 1048602"/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084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just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predictive model for estimating loan sanction amounts using a Decision Tree Regressor. </a:t>
            </a:r>
          </a:p>
          <a:p>
            <a:pPr lvl="0" algn="just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historical loan application data and various applicant attributes, such as financial profiles and credit history, the model seeks to provide accurate and transparent loan sanction recommendations. </a:t>
            </a:r>
          </a:p>
          <a:p>
            <a:pPr lvl="0" algn="just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holds significant potential for enhancing decision-making processes in the lending industry while ensuring fairness and transparency in loan approval procedures.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492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sz="4000" b="1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048605" name="Content Placeholder 1048604"/>
          <p:cNvSpPr>
            <a:spLocks noGrp="1"/>
          </p:cNvSpPr>
          <p:nvPr>
            <p:ph idx="1"/>
          </p:nvPr>
        </p:nvSpPr>
        <p:spPr>
          <a:xfrm>
            <a:off x="838200" y="1106487"/>
            <a:ext cx="10515600" cy="5070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just" eaLnBrk="1" latinLnBrk="1" hangingPunct="1">
              <a:lnSpc>
                <a:spcPct val="100000"/>
              </a:lnSpc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dynamic landscape of the financial industry, the accurate prediction of loan sanction amounts is of paramount importance for both lending institutions and loan applicants. </a:t>
            </a:r>
          </a:p>
          <a:p>
            <a:pPr lvl="0" algn="just" eaLnBrk="1" latinLnBrk="1" hangingPunct="1">
              <a:lnSpc>
                <a:spcPct val="100000"/>
              </a:lnSpc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application of Decision Tree Regressor, a powerful machine learning algorithm, to tackle this challenge. </a:t>
            </a:r>
          </a:p>
          <a:p>
            <a:pPr lvl="0" algn="just" eaLnBrk="1" latinLnBrk="1" hangingPunct="1">
              <a:lnSpc>
                <a:spcPct val="100000"/>
              </a:lnSpc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historical data and applicant attributes, this project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endeavors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reliable model that can assist in determining appropriate loan sanction amounts, thereby facilitating informed and equitable lending decisions.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Existing System</a:t>
            </a:r>
          </a:p>
        </p:txBody>
      </p:sp>
      <p:sp>
        <p:nvSpPr>
          <p:cNvPr id="1048607" name="Content Placeholder 1048606"/>
          <p:cNvSpPr>
            <a:spLocks noGrp="1"/>
          </p:cNvSpPr>
          <p:nvPr>
            <p:ph idx="1"/>
          </p:nvPr>
        </p:nvSpPr>
        <p:spPr>
          <a:xfrm>
            <a:off x="487362" y="1117600"/>
            <a:ext cx="10515600" cy="5084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loan sanctioning process in many financial institutions relies heavily on manual evaluation and subjective decision-making, leading to inconsistencies and inefficiencies. </a:t>
            </a:r>
          </a:p>
          <a:p>
            <a:pPr lvl="0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lack transparency, making it challenging for applicants to understand the basis for loan approval or rejection. This approach also carries the risk of human bias.</a:t>
            </a:r>
          </a:p>
          <a:p>
            <a:pPr lvl="0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it does not harness the power of machine learning to leverage historical data and applicant profiles for accurate loan amount predictions. Thus, there is a pressing need for a data-driven solution to enhance the loan sanctioning process.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Proposed System</a:t>
            </a:r>
          </a:p>
        </p:txBody>
      </p:sp>
      <p:sp>
        <p:nvSpPr>
          <p:cNvPr id="1048609" name="Content Placeholder 1048608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 algn="just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introduces an innovative approach to loan sanction amount prediction by implementing a Decision Tree Regressor-based model. </a:t>
            </a:r>
          </a:p>
          <a:p>
            <a:pPr lvl="0" algn="just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leverages historical loan application data, financial metrics, and credit history to provide automated, data-driven loan sanction recommendations. By doing so, it aims to address the shortcomings of the existing manual system, offering greater accuracy, transparency, and fairness in the lending decision process. </a:t>
            </a:r>
          </a:p>
          <a:p>
            <a:pPr lvl="0" algn="just" eaLnBrk="1" latinLnBrk="1" hangingPunct="1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reduces the potential for human bias and enhances the overall efficiency and effectiveness of loan sanctioning for financial institutions and applicants alike.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Existing </a:t>
            </a:r>
            <a:r>
              <a:rPr lang="en-IN" altLang="en-US" b="1">
                <a:solidFill>
                  <a:srgbClr val="002060"/>
                </a:solidFill>
              </a:rPr>
              <a:t>&lt;vs&gt; </a:t>
            </a:r>
            <a:r>
              <a:rPr lang="en-IN" altLang="en-US" b="1">
                <a:solidFill>
                  <a:srgbClr val="FF0000"/>
                </a:solidFill>
              </a:rPr>
              <a:t>Proposed </a:t>
            </a:r>
            <a:r>
              <a:rPr lang="en-IN" altLang="en-US" b="1"/>
              <a:t>System</a:t>
            </a:r>
          </a:p>
        </p:txBody>
      </p:sp>
      <p:sp>
        <p:nvSpPr>
          <p:cNvPr id="1048611" name="Content Placeholder 1048610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just"/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existing system relies on manual evaluation, lacks transparency, and is susceptible to human bias, resulting in inconsistent loan sanction decisions.</a:t>
            </a:r>
          </a:p>
          <a:p>
            <a:pPr algn="just"/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system employs a Decision Tree Regressor model, leveraging historical data for accurate, transparent, and unbiased loan sanction amount predictions, enhancing efficiency and fairness in the lending process.</a:t>
            </a:r>
          </a:p>
          <a:p>
            <a:pPr lvl="0" algn="just" eaLnBrk="1" latinLnBrk="1" hangingPunct="1"/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 Light" pitchFamily="34" charset="0"/>
                <a:sym typeface="Calibri" pitchFamily="34" charset="0"/>
              </a:defRPr>
            </a:lvl1pPr>
          </a:lstStyle>
          <a:p>
            <a:pPr lvl="0" eaLnBrk="1" latinLnBrk="1" hangingPunct="1"/>
            <a:r>
              <a:rPr lang="en-IN" altLang="en-US" b="1">
                <a:solidFill>
                  <a:srgbClr val="FF0000"/>
                </a:solidFill>
              </a:rPr>
              <a:t>Literature Review</a:t>
            </a:r>
          </a:p>
        </p:txBody>
      </p:sp>
      <p:sp>
        <p:nvSpPr>
          <p:cNvPr id="1048613" name="Content Placeholder 104861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Yang, X. Zhu, L. Chen, "Predicting Loan Eligibility for Home Loans," IEEE International Conference on Data Science and Advanced Analytics (DSAA), 2015.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Zhang, H. Lu, Z. Wang, "A Deep Learning Model for Predicting Loan Quality," 2019 International Joint Conference on Neural Networks (IJCNN), Budapest, Hungary, 2019.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Agarwal, R. Nagar, "Predicting Loan Defaults: A Case Study," European Journal of Operational Research, Volume 230, Issue 2, 2013, Pages 364-373.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Shin, M. 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Haghani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Mahmassani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"Predicting Mortgage Loan Delinquency with Dynamic Bayesian Networks," Transportation Research Part C: Emerging Technologies, Volume 18, Issue 6, 2010, Pages 833-845.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Li, S. C. Hoi, "Loan Application Result Prediction on Imbalanced Data," IEEE Transactions on Knowledge and Data Engineering, Volume 26, Issue 10, 2014, Pages 2528-2542.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>
          <a:xfrm>
            <a:off x="2705100" y="3376612"/>
            <a:ext cx="7023100" cy="806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>
            <a:lvl1pPr algn="l">
              <a:defRPr sz="4400"/>
            </a:lvl1pPr>
          </a:lstStyle>
          <a:p>
            <a:pPr lvl="0" algn="ctr" eaLnBrk="1" latinLnBrk="1" hangingPunct="1"/>
            <a:r>
              <a:rPr lang="en-IN" altLang="en-US" sz="5400" b="1">
                <a:solidFill>
                  <a:srgbClr val="FF0000"/>
                </a:solidFill>
              </a:rPr>
              <a:t>Architecture Diagram </a:t>
            </a:r>
            <a:br/>
            <a:r>
              <a:rPr lang="en-IN" altLang="en-US" sz="5400" b="1">
                <a:solidFill>
                  <a:srgbClr val="FF0000"/>
                </a:solidFill>
              </a:rPr>
              <a:t>or </a:t>
            </a:r>
            <a:br/>
            <a:r>
              <a:rPr lang="en-IN" altLang="en-US" sz="5400" b="1">
                <a:solidFill>
                  <a:srgbClr val="FF0000"/>
                </a:solidFill>
              </a:rPr>
              <a:t>System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CED"/>
      </a:dk2>
      <a:lt2>
        <a:srgbClr val="5B6973"/>
      </a:lt2>
      <a:accent1>
        <a:srgbClr val="98C723"/>
      </a:accent1>
      <a:accent2>
        <a:srgbClr val="59B0B9"/>
      </a:accent2>
      <a:accent3>
        <a:srgbClr val="FFFFFF"/>
      </a:accent3>
      <a:accent4>
        <a:srgbClr val="000000"/>
      </a:accent4>
      <a:accent5>
        <a:srgbClr val="CADFAB"/>
      </a:accent5>
      <a:accent6>
        <a:srgbClr val="4F9DA6"/>
      </a:accent6>
      <a:hlink>
        <a:srgbClr val="26CBEC"/>
      </a:hlink>
      <a:folHlink>
        <a:srgbClr val="59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CED"/>
        </a:dk2>
        <a:lt2>
          <a:srgbClr val="5B6973"/>
        </a:lt2>
        <a:accent1>
          <a:srgbClr val="98C723"/>
        </a:accent1>
        <a:accent2>
          <a:srgbClr val="59B0B9"/>
        </a:accent2>
        <a:accent3>
          <a:srgbClr val="FFFFFF"/>
        </a:accent3>
        <a:accent4>
          <a:srgbClr val="000000"/>
        </a:accent4>
        <a:accent5>
          <a:srgbClr val="CADFAB"/>
        </a:accent5>
        <a:accent6>
          <a:srgbClr val="4F9DA6"/>
        </a:accent6>
        <a:hlink>
          <a:srgbClr val="26CBEC"/>
        </a:hlink>
        <a:folHlink>
          <a:srgbClr val="598C8C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1290</Words>
  <Application>Microsoft Office PowerPoint</Application>
  <PresentationFormat>Widescreen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Times New Roman</vt:lpstr>
      <vt:lpstr>Wingdings</vt:lpstr>
      <vt:lpstr>Office 主题</vt:lpstr>
      <vt:lpstr>Loan Sanction Amount Prediction</vt:lpstr>
      <vt:lpstr>Outline</vt:lpstr>
      <vt:lpstr>Abstract</vt:lpstr>
      <vt:lpstr>Introduction</vt:lpstr>
      <vt:lpstr>Existing System</vt:lpstr>
      <vt:lpstr>Proposed System</vt:lpstr>
      <vt:lpstr>Existing &lt;vs&gt; Proposed System</vt:lpstr>
      <vt:lpstr>Literature Review</vt:lpstr>
      <vt:lpstr>Architecture Diagram  or  System Diagram</vt:lpstr>
      <vt:lpstr>System Architecture </vt:lpstr>
      <vt:lpstr>Software Requirements Specification (SRS) </vt:lpstr>
      <vt:lpstr>Software Requirement (SRS)</vt:lpstr>
      <vt:lpstr>Hardware Requirement</vt:lpstr>
      <vt:lpstr>Application Modules</vt:lpstr>
      <vt:lpstr>Class Diagram</vt:lpstr>
      <vt:lpstr>Use-Case Diagram</vt:lpstr>
      <vt:lpstr>Sequence Diagram</vt:lpstr>
      <vt:lpstr>Output Screen</vt:lpstr>
      <vt:lpstr> </vt:lpstr>
      <vt:lpstr> </vt:lpstr>
      <vt:lpstr> </vt:lpstr>
      <vt:lpstr>About your Application</vt:lpstr>
      <vt:lpstr>Status of the Application Development</vt:lpstr>
      <vt:lpstr>Tentative Date of Application Completion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V Kamal</dc:creator>
  <cp:lastModifiedBy>Sai Kiran</cp:lastModifiedBy>
  <cp:revision>20</cp:revision>
  <dcterms:created xsi:type="dcterms:W3CDTF">2022-09-15T08:47:52Z</dcterms:created>
  <dcterms:modified xsi:type="dcterms:W3CDTF">2023-10-19T04:13:05Z</dcterms:modified>
</cp:coreProperties>
</file>