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1" r:id="rId3"/>
    <p:sldId id="258" r:id="rId4"/>
    <p:sldId id="259" r:id="rId5"/>
    <p:sldId id="262" r:id="rId6"/>
    <p:sldId id="263" r:id="rId7"/>
    <p:sldId id="260" r:id="rId8"/>
    <p:sldId id="261" r:id="rId9"/>
    <p:sldId id="268" r:id="rId10"/>
    <p:sldId id="267" r:id="rId11"/>
    <p:sldId id="269" r:id="rId12"/>
    <p:sldId id="270" r:id="rId13"/>
    <p:sldId id="266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0"/>
    <a:srgbClr val="FFFAEB"/>
    <a:srgbClr val="FFF3D1"/>
    <a:srgbClr val="B48500"/>
    <a:srgbClr val="FFD765"/>
    <a:srgbClr val="7E0078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E171933-4619-4E11-9A3F-F7608DF75F8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9" autoAdjust="0"/>
    <p:restoredTop sz="96095" autoAdjust="0"/>
  </p:normalViewPr>
  <p:slideViewPr>
    <p:cSldViewPr snapToGrid="0">
      <p:cViewPr varScale="1">
        <p:scale>
          <a:sx n="85" d="100"/>
          <a:sy n="85" d="100"/>
        </p:scale>
        <p:origin x="86" y="3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24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DA855-7BBE-42A4-99AD-AFD75D65E373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1B987-FDE7-4B66-9C2E-998486A9FF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61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04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102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186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093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870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403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437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211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587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770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597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216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887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846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945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84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3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637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911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239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93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20355-2E0A-454E-9C73-C584AF48B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D1AA5-3AB6-4437-95A9-98FFD908F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C48E4E-3C30-476B-8D49-5B2B2A48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FAF-2390-4891-9ED2-A567A13B575B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FBFE50-7EEC-477C-94A0-16C85DD3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DAA4B9-451B-4649-9B31-B499145B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37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38336-8D4B-474C-A5FE-F86C461D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4B7D80-39EB-4697-A98E-6ABF32450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4AE109-CF84-46FC-A9B4-E718108F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FAF-2390-4891-9ED2-A567A13B575B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EF286F-31E4-4355-A120-DEA085C0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B90673-DCE3-4F00-8D9F-44803575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30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42589C-2982-4D36-B121-6E5362ABC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ED4BB6-E2CD-4BBB-AA6F-BE54BF961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4B8233-2325-4314-98F9-5EEBB3A4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FAF-2390-4891-9ED2-A567A13B575B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3F35D2-FD0D-4DC5-80D7-EBBE1079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9D4B99-944D-4B74-8235-C729CC4A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36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806CE-02AD-46AD-B834-08F80D02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A1A363-1DE4-4E59-A4E3-416DC217B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E1CB04-4A0B-4344-BE49-62A7C244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FAF-2390-4891-9ED2-A567A13B575B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3769C1-4BF4-4496-9FAE-084E7B39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F299D0-60EC-47D6-9DF4-18C6A444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29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37329-1816-4D16-8F7F-885F0B68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DCCDA0-4180-44B7-A53C-C8BA94F6B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E51758-00F7-4DF8-BEC1-61D46FAD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FAF-2390-4891-9ED2-A567A13B575B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1E0CDB-C8B2-4187-9B0B-EFA96B7D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084374-FC47-4B81-BDA3-71526761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49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F30A3-1E35-4138-92DF-C261C2D6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7B60C9-7ADE-498D-9543-41354628F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73F164-D36A-48A0-BBE1-91F0D275B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410882-6C14-4AB1-AE82-7248CB82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FAF-2390-4891-9ED2-A567A13B575B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FF7C6F-0237-4A00-A6A0-50C95041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1BE8BB-2061-4568-A108-DBD7E75C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2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5C61C-A6CF-4E71-A47F-29E0396C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7713C9-F523-4B54-92C7-C086001B5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1B2F15-6165-43AC-AE30-542A761D5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36443D-2D3D-47B2-BD24-7F07E4A7F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0E340A-D473-47EB-9523-545E29A8D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82DDC2A-CB64-47EB-8FCC-FF69792F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FAF-2390-4891-9ED2-A567A13B575B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A79B8B-DCC7-49A0-9F9F-DFA80F7C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E095D-C292-46A7-9C49-95EAA841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56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E7F5E-132A-401F-8DC0-D13B57D8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38B3FF-E6CC-49B8-B5E3-720CC120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FAF-2390-4891-9ED2-A567A13B575B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89B9CB-B89A-4E70-8FAA-46DA3A80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A81031-967C-4A08-8259-18E25772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84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170E36-CD54-4820-BA6E-D87CCFF1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FAF-2390-4891-9ED2-A567A13B575B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6DC0A-E2F7-4D50-8A03-0A31ADA5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B0DB70-79D7-4E78-A5D1-331C1D9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94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01CB1-9AA9-4422-95D7-03D5EE1ED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1F9170-748C-4F8E-9748-AC6B696F6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03C34C-E7B7-41A9-AD8F-28546E5D4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CDAF92-8F8D-4AF3-9B6D-715CC473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FAF-2390-4891-9ED2-A567A13B575B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689533-1511-467F-862B-62DAD625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4A8090-BB81-4BB0-9E1C-73B49445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15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EAAF1-13AD-4ABC-B276-62D99550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403F0A-A5AA-4534-A751-011802AF7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AF6F00-D9DE-42FD-A674-346920C49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32117F-E7E6-49D8-84A4-57AFAC84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FAF-2390-4891-9ED2-A567A13B575B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9004CB-E24E-4EFF-902E-77FC5DCF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3E995F-63AF-453A-AA44-28D49CA6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86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wallpaper-house.com/group/backgrounds-for-church/index.php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622"/>
                    </a14:imgEffect>
                    <a14:imgEffect>
                      <a14:saturation sat="86000"/>
                    </a14:imgEffect>
                    <a14:imgEffect>
                      <a14:brightnessContrast bright="13000" contrast="-26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/>
          <a:stretch>
            <a:fillRect t="-25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416DFF-18FB-4BC1-ACF7-BCB66D78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939BFA-BA90-4AD3-B6F3-F4C5553CF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BB217A-4D15-4BA8-BA83-924B69B2C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73FAF-2390-4891-9ED2-A567A13B575B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9DD9C7-A0AE-43F3-9D23-46F0611DC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773FE-CF6F-4ADE-B9A0-39CFF5B09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63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hyperlink" Target="https://wiki.selfhtml.org/wiki/CSS/Selektore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8B4D2-F92D-44D8-8468-3232982AE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4800" y="406400"/>
            <a:ext cx="6276621" cy="2387600"/>
          </a:xfrm>
        </p:spPr>
        <p:txBody>
          <a:bodyPr>
            <a:normAutofit/>
          </a:bodyPr>
          <a:lstStyle/>
          <a:p>
            <a:r>
              <a:rPr lang="de-DE" sz="5400">
                <a:latin typeface="Lao UI" panose="020B0502040204020203" pitchFamily="34" charset="0"/>
                <a:cs typeface="Lao UI" panose="020B0502040204020203" pitchFamily="34" charset="0"/>
              </a:rPr>
              <a:t>Layouten mit CSS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FDCEC9-AAA8-44D0-9A19-6C7008BAD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1822" y="3602038"/>
            <a:ext cx="4696178" cy="1655762"/>
          </a:xfrm>
        </p:spPr>
        <p:txBody>
          <a:bodyPr/>
          <a:lstStyle/>
          <a:p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Michael Bessert</a:t>
            </a:r>
          </a:p>
          <a:p>
            <a:r>
              <a:rPr lang="de-DE" err="1">
                <a:latin typeface="Lao UI" panose="020B0502040204020203" pitchFamily="34" charset="0"/>
                <a:cs typeface="Lao UI" panose="020B0502040204020203" pitchFamily="34" charset="0"/>
              </a:rPr>
              <a:t>ENisco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GmbH &amp; Co.KG</a:t>
            </a:r>
          </a:p>
        </p:txBody>
      </p:sp>
    </p:spTree>
    <p:extLst>
      <p:ext uri="{BB962C8B-B14F-4D97-AF65-F5344CB8AC3E}">
        <p14:creationId xmlns:p14="http://schemas.microsoft.com/office/powerpoint/2010/main" val="247671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Wichtige Properties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7D375F-2602-4F32-A545-9600152EB853}"/>
              </a:ext>
            </a:extLst>
          </p:cNvPr>
          <p:cNvSpPr/>
          <p:nvPr/>
        </p:nvSpPr>
        <p:spPr>
          <a:xfrm>
            <a:off x="932329" y="2289002"/>
            <a:ext cx="10228730" cy="2889597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width: </a:t>
            </a:r>
            <a:r>
              <a:rPr lang="de-DE" sz="2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&lt;Längeneinheit&gt;</a:t>
            </a:r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height: </a:t>
            </a:r>
            <a:r>
              <a:rPr lang="de-DE" sz="2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&lt;Längeneinheit&gt;</a:t>
            </a:r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border: </a:t>
            </a:r>
            <a:r>
              <a:rPr lang="de-DE" sz="2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&lt;Längeneinheit&gt; &lt;Linientyp[solid|dashed|...]&gt; &lt;Farbe&gt;</a:t>
            </a:r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margin: </a:t>
            </a:r>
            <a:r>
              <a:rPr lang="de-DE" sz="2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&lt;top&gt; &lt;right&gt; &lt;bottom&gt; &lt;left&gt;;</a:t>
            </a:r>
          </a:p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padding: </a:t>
            </a:r>
            <a:r>
              <a:rPr lang="de-DE" sz="2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&lt;top&gt; &lt;right&gt; &lt;bottom&gt; &lt;left&gt;;</a:t>
            </a:r>
          </a:p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92410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Längeneinheiten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E56818D-7290-4900-A54A-8A69BDC9B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90537"/>
              </p:ext>
            </p:extLst>
          </p:nvPr>
        </p:nvGraphicFramePr>
        <p:xfrm>
          <a:off x="977152" y="2332830"/>
          <a:ext cx="10237695" cy="3108960"/>
        </p:xfrm>
        <a:graphic>
          <a:graphicData uri="http://schemas.openxmlformats.org/drawingml/2006/table">
            <a:tbl>
              <a:tblPr firstRow="1" bandRow="1">
                <a:effectLst/>
                <a:tableStyleId>{1E171933-4619-4E11-9A3F-F7608DF75F80}</a:tableStyleId>
              </a:tblPr>
              <a:tblGrid>
                <a:gridCol w="1766047">
                  <a:extLst>
                    <a:ext uri="{9D8B030D-6E8A-4147-A177-3AD203B41FA5}">
                      <a16:colId xmlns:a16="http://schemas.microsoft.com/office/drawing/2014/main" val="1143770193"/>
                    </a:ext>
                  </a:extLst>
                </a:gridCol>
                <a:gridCol w="1237129">
                  <a:extLst>
                    <a:ext uri="{9D8B030D-6E8A-4147-A177-3AD203B41FA5}">
                      <a16:colId xmlns:a16="http://schemas.microsoft.com/office/drawing/2014/main" val="2059233933"/>
                    </a:ext>
                  </a:extLst>
                </a:gridCol>
                <a:gridCol w="7234519">
                  <a:extLst>
                    <a:ext uri="{9D8B030D-6E8A-4147-A177-3AD203B41FA5}">
                      <a16:colId xmlns:a16="http://schemas.microsoft.com/office/drawing/2014/main" val="274345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Einheit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Wert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Beschreibung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4">
                            <a:lumMod val="75000"/>
                            <a:alpha val="0"/>
                          </a:schemeClr>
                        </a:gs>
                        <a:gs pos="100000">
                          <a:schemeClr val="accent4">
                            <a:lumMod val="70000"/>
                          </a:schemeClr>
                        </a:gs>
                      </a:gsLst>
                      <a:lin ang="108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951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Pixel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 err="1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px</a:t>
                      </a:r>
                      <a:endParaRPr lang="de-DE" sz="28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16px = 16 Pixel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>
                            <a:lumMod val="0"/>
                            <a:lumOff val="10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315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Schrift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 err="1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em</a:t>
                      </a:r>
                      <a:endParaRPr lang="de-DE" sz="28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1em = Schriftgröße des Elements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50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Viewport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 err="1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vw</a:t>
                      </a:r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/</a:t>
                      </a:r>
                      <a:r>
                        <a:rPr lang="de-DE" sz="2800" err="1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vh</a:t>
                      </a:r>
                      <a:endParaRPr lang="de-DE" sz="28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16vw = 16% der Viewport-Breite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9225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Prozent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%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1% des Elternelements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241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Inch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1in = 96px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52965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884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Die „</a:t>
            </a:r>
            <a:r>
              <a:rPr lang="de-DE" b="1" err="1">
                <a:latin typeface="Lao UI" panose="020B0502040204020203" pitchFamily="34" charset="0"/>
                <a:cs typeface="Lao UI" panose="020B0502040204020203" pitchFamily="34" charset="0"/>
              </a:rPr>
              <a:t>display</a:t>
            </a:r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“-Property</a:t>
            </a: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5257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Property:</a:t>
            </a:r>
          </a:p>
          <a:p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 err="1"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endParaRPr lang="de-DE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Werte: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220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inline|block|inline-block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de-DE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7B18A9-5EC2-4D58-B517-8122FAD76707}"/>
              </a:ext>
            </a:extLst>
          </p:cNvPr>
          <p:cNvSpPr/>
          <p:nvPr/>
        </p:nvSpPr>
        <p:spPr>
          <a:xfrm>
            <a:off x="1530477" y="4477307"/>
            <a:ext cx="5141260" cy="1635965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000" err="1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4308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Die „</a:t>
            </a:r>
            <a:r>
              <a:rPr lang="de-DE" b="1" err="1">
                <a:latin typeface="Lao UI" panose="020B0502040204020203" pitchFamily="34" charset="0"/>
                <a:cs typeface="Lao UI" panose="020B0502040204020203" pitchFamily="34" charset="0"/>
              </a:rPr>
              <a:t>display</a:t>
            </a:r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“-Property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inline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46F70F-9263-4FC3-ABF5-F8B918F2427B}"/>
              </a:ext>
            </a:extLst>
          </p:cNvPr>
          <p:cNvSpPr txBox="1"/>
          <p:nvPr/>
        </p:nvSpPr>
        <p:spPr>
          <a:xfrm>
            <a:off x="838198" y="1984202"/>
            <a:ext cx="9942691" cy="362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Kein Umbruch, wenn nicht benötigt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Elementfluß ist direkt hinter dem Element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So breit wie Content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"/>
            </a:pP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 wird ignoriert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So hoch wie Content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"/>
            </a:pP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 wird ignoriert</a:t>
            </a:r>
          </a:p>
        </p:txBody>
      </p:sp>
    </p:spTree>
    <p:extLst>
      <p:ext uri="{BB962C8B-B14F-4D97-AF65-F5344CB8AC3E}">
        <p14:creationId xmlns:p14="http://schemas.microsoft.com/office/powerpoint/2010/main" val="3821107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Die „</a:t>
            </a:r>
            <a:r>
              <a:rPr lang="de-DE" b="1" err="1">
                <a:latin typeface="Lao UI" panose="020B0502040204020203" pitchFamily="34" charset="0"/>
                <a:cs typeface="Lao UI" panose="020B0502040204020203" pitchFamily="34" charset="0"/>
              </a:rPr>
              <a:t>display</a:t>
            </a:r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“-Property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block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46F70F-9263-4FC3-ABF5-F8B918F2427B}"/>
              </a:ext>
            </a:extLst>
          </p:cNvPr>
          <p:cNvSpPr txBox="1"/>
          <p:nvPr/>
        </p:nvSpPr>
        <p:spPr>
          <a:xfrm>
            <a:off x="838198" y="1984202"/>
            <a:ext cx="9942691" cy="302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Elementfluß in nächster Zeile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So breit wie Elternelement (</a:t>
            </a: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width: </a:t>
            </a:r>
            <a:r>
              <a:rPr lang="de-DE" sz="26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"/>
            </a:pP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 wird NICHT ignoriert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Höhe richtet sich nach Content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è"/>
            </a:pP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 wird NICHT ignoriert</a:t>
            </a:r>
          </a:p>
        </p:txBody>
      </p:sp>
    </p:spTree>
    <p:extLst>
      <p:ext uri="{BB962C8B-B14F-4D97-AF65-F5344CB8AC3E}">
        <p14:creationId xmlns:p14="http://schemas.microsoft.com/office/powerpoint/2010/main" val="416403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Die „</a:t>
            </a:r>
            <a:r>
              <a:rPr lang="de-DE" b="1" err="1">
                <a:latin typeface="Lao UI" panose="020B0502040204020203" pitchFamily="34" charset="0"/>
                <a:cs typeface="Lao UI" panose="020B0502040204020203" pitchFamily="34" charset="0"/>
              </a:rPr>
              <a:t>display</a:t>
            </a:r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“-Property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inline-block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46F70F-9263-4FC3-ABF5-F8B918F2427B}"/>
              </a:ext>
            </a:extLst>
          </p:cNvPr>
          <p:cNvSpPr txBox="1"/>
          <p:nvPr/>
        </p:nvSpPr>
        <p:spPr>
          <a:xfrm>
            <a:off x="838198" y="1984202"/>
            <a:ext cx="9942691" cy="362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Mischung aus inline und block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Elementfluß direkt dahinter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So breit wie Content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"/>
            </a:pP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 wird aber NICHT ignoriert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Höhe richtet sich nach Content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è"/>
            </a:pP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 wird NICHT ignoriert</a:t>
            </a:r>
          </a:p>
        </p:txBody>
      </p:sp>
    </p:spTree>
    <p:extLst>
      <p:ext uri="{BB962C8B-B14F-4D97-AF65-F5344CB8AC3E}">
        <p14:creationId xmlns:p14="http://schemas.microsoft.com/office/powerpoint/2010/main" val="2386354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Die „display“-Property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Übersicht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E56818D-7290-4900-A54A-8A69BDC9B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36388"/>
              </p:ext>
            </p:extLst>
          </p:nvPr>
        </p:nvGraphicFramePr>
        <p:xfrm>
          <a:off x="677333" y="2332830"/>
          <a:ext cx="10905067" cy="2466304"/>
        </p:xfrm>
        <a:graphic>
          <a:graphicData uri="http://schemas.openxmlformats.org/drawingml/2006/table">
            <a:tbl>
              <a:tblPr firstRow="1" bandRow="1">
                <a:effectLst/>
                <a:tableStyleId>{1E171933-4619-4E11-9A3F-F7608DF75F80}</a:tableStyleId>
              </a:tblPr>
              <a:tblGrid>
                <a:gridCol w="2352738">
                  <a:extLst>
                    <a:ext uri="{9D8B030D-6E8A-4147-A177-3AD203B41FA5}">
                      <a16:colId xmlns:a16="http://schemas.microsoft.com/office/drawing/2014/main" val="1143770193"/>
                    </a:ext>
                  </a:extLst>
                </a:gridCol>
                <a:gridCol w="2017058">
                  <a:extLst>
                    <a:ext uri="{9D8B030D-6E8A-4147-A177-3AD203B41FA5}">
                      <a16:colId xmlns:a16="http://schemas.microsoft.com/office/drawing/2014/main" val="2059233933"/>
                    </a:ext>
                  </a:extLst>
                </a:gridCol>
                <a:gridCol w="1290918">
                  <a:extLst>
                    <a:ext uri="{9D8B030D-6E8A-4147-A177-3AD203B41FA5}">
                      <a16:colId xmlns:a16="http://schemas.microsoft.com/office/drawing/2014/main" val="313693307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1585316740"/>
                    </a:ext>
                  </a:extLst>
                </a:gridCol>
                <a:gridCol w="1497106">
                  <a:extLst>
                    <a:ext uri="{9D8B030D-6E8A-4147-A177-3AD203B41FA5}">
                      <a16:colId xmlns:a16="http://schemas.microsoft.com/office/drawing/2014/main" val="3457529397"/>
                    </a:ext>
                  </a:extLst>
                </a:gridCol>
                <a:gridCol w="2187388">
                  <a:extLst>
                    <a:ext uri="{9D8B030D-6E8A-4147-A177-3AD203B41FA5}">
                      <a16:colId xmlns:a16="http://schemas.microsoft.com/office/drawing/2014/main" val="2743458800"/>
                    </a:ext>
                  </a:extLst>
                </a:gridCol>
              </a:tblGrid>
              <a:tr h="568414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Property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Elementfluss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Breite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Override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Höhe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Override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4">
                            <a:lumMod val="75000"/>
                            <a:alpha val="0"/>
                          </a:schemeClr>
                        </a:gs>
                        <a:gs pos="100000">
                          <a:schemeClr val="accent4">
                            <a:lumMod val="70000"/>
                          </a:schemeClr>
                        </a:gs>
                      </a:gsLst>
                      <a:lin ang="108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9513667"/>
                  </a:ext>
                </a:extLst>
              </a:tr>
              <a:tr h="405614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inline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dahinter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Content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>
                          <a:solidFill>
                            <a:srgbClr val="C0000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de-DE" sz="3200">
                        <a:solidFill>
                          <a:srgbClr val="C0000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Content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>
                          <a:solidFill>
                            <a:srgbClr val="C0000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de-DE" sz="3200">
                        <a:solidFill>
                          <a:srgbClr val="C0000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>
                            <a:lumMod val="0"/>
                            <a:lumOff val="10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3156804"/>
                  </a:ext>
                </a:extLst>
              </a:tr>
              <a:tr h="405614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block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neue Zeile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Eltern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3200">
                        <a:solidFill>
                          <a:srgbClr val="92D05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Content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32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503109"/>
                  </a:ext>
                </a:extLst>
              </a:tr>
              <a:tr h="739650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inline-block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dahinter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Content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3200">
                        <a:solidFill>
                          <a:srgbClr val="92D05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Content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32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92253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521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7732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Elemente fließen immer weiter nach unten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Property:</a:t>
            </a:r>
          </a:p>
          <a:p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Werte: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[static|fixed|relative|absolute|sticky]</a:t>
            </a:r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7B18A9-5EC2-4D58-B517-8122FAD76707}"/>
              </a:ext>
            </a:extLst>
          </p:cNvPr>
          <p:cNvSpPr/>
          <p:nvPr/>
        </p:nvSpPr>
        <p:spPr>
          <a:xfrm>
            <a:off x="1530477" y="4477307"/>
            <a:ext cx="5141260" cy="1722054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position: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9F43E67-79BF-4347-AA77-B2A3463FDCDC}"/>
              </a:ext>
            </a:extLst>
          </p:cNvPr>
          <p:cNvSpPr txBox="1"/>
          <p:nvPr/>
        </p:nvSpPr>
        <p:spPr>
          <a:xfrm>
            <a:off x="1084728" y="3944761"/>
            <a:ext cx="2187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</p:spTree>
    <p:extLst>
      <p:ext uri="{BB962C8B-B14F-4D97-AF65-F5344CB8AC3E}">
        <p14:creationId xmlns:p14="http://schemas.microsoft.com/office/powerpoint/2010/main" val="853909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58639"/>
            <a:ext cx="10878671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– top/left/bottom/right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77320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Properties:</a:t>
            </a:r>
          </a:p>
          <a:p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top/left/bottom/right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Werte: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&lt;Längeneinheit&gt;|auto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7B18A9-5EC2-4D58-B517-8122FAD76707}"/>
              </a:ext>
            </a:extLst>
          </p:cNvPr>
          <p:cNvSpPr/>
          <p:nvPr/>
        </p:nvSpPr>
        <p:spPr>
          <a:xfrm>
            <a:off x="1530477" y="4477307"/>
            <a:ext cx="5141260" cy="1722054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>
                  <a:noFill/>
                </a:ln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position: </a:t>
            </a:r>
            <a:r>
              <a:rPr lang="de-DE" sz="2000">
                <a:ln w="0">
                  <a:noFill/>
                </a:ln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</a:t>
            </a:r>
            <a:r>
              <a:rPr lang="de-DE" sz="2000">
                <a:ln w="0"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left: 50vw;</a:t>
            </a:r>
          </a:p>
          <a:p>
            <a:pPr lvl="1"/>
            <a:r>
              <a:rPr lang="de-DE" sz="2000">
                <a:ln w="0"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278B5C6-F318-4045-B9EE-4A60669CF686}"/>
              </a:ext>
            </a:extLst>
          </p:cNvPr>
          <p:cNvSpPr txBox="1"/>
          <p:nvPr/>
        </p:nvSpPr>
        <p:spPr>
          <a:xfrm>
            <a:off x="1084728" y="3944761"/>
            <a:ext cx="2187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</p:spTree>
    <p:extLst>
      <p:ext uri="{BB962C8B-B14F-4D97-AF65-F5344CB8AC3E}">
        <p14:creationId xmlns:p14="http://schemas.microsoft.com/office/powerpoint/2010/main" val="4279138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static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77320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Default-Wert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Keine Positionierung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Element liegt im Fluß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top/left/bottom/right werden ignoriert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7B18A9-5EC2-4D58-B517-8122FAD76707}"/>
              </a:ext>
            </a:extLst>
          </p:cNvPr>
          <p:cNvSpPr/>
          <p:nvPr/>
        </p:nvSpPr>
        <p:spPr>
          <a:xfrm>
            <a:off x="1530477" y="4477307"/>
            <a:ext cx="5141260" cy="1722054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position: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A869B54-2B06-43E3-946C-3DAC05682EA8}"/>
              </a:ext>
            </a:extLst>
          </p:cNvPr>
          <p:cNvSpPr txBox="1"/>
          <p:nvPr/>
        </p:nvSpPr>
        <p:spPr>
          <a:xfrm>
            <a:off x="1084728" y="3944761"/>
            <a:ext cx="2187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</p:spTree>
    <p:extLst>
      <p:ext uri="{BB962C8B-B14F-4D97-AF65-F5344CB8AC3E}">
        <p14:creationId xmlns:p14="http://schemas.microsoft.com/office/powerpoint/2010/main" val="3151329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912D3-7AAD-48B2-A506-A57D433F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Inhalt</a:t>
            </a: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435678-9FF0-4996-939A-B3DE946A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753" y="1739153"/>
            <a:ext cx="9780494" cy="414644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Grundlagen </a:t>
            </a:r>
            <a:r>
              <a:rPr lang="de-DE" sz="1600">
                <a:solidFill>
                  <a:schemeClr val="bg1">
                    <a:lumMod val="50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(Syntax, Selektoren, Box-Model, Properties, Längeneinheiten)</a:t>
            </a:r>
            <a:r>
              <a:rPr lang="de-DE" sz="160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Die „display“-Property </a:t>
            </a:r>
            <a:r>
              <a:rPr lang="de-DE" sz="1600">
                <a:solidFill>
                  <a:schemeClr val="bg1">
                    <a:lumMod val="50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(inline, block, inline-block)</a:t>
            </a:r>
            <a:r>
              <a:rPr lang="de-DE" sz="160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Positionierung </a:t>
            </a:r>
            <a:r>
              <a:rPr lang="de-DE" sz="1600">
                <a:solidFill>
                  <a:schemeClr val="bg1">
                    <a:lumMod val="50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(static, fixed, absolute, relative)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Grid-Layout</a:t>
            </a:r>
          </a:p>
        </p:txBody>
      </p:sp>
    </p:spTree>
    <p:extLst>
      <p:ext uri="{BB962C8B-B14F-4D97-AF65-F5344CB8AC3E}">
        <p14:creationId xmlns:p14="http://schemas.microsoft.com/office/powerpoint/2010/main" val="3968259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fixed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9578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Element wird absolut zum Viewport positioniert, d.h. ignoriert den Fluß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top/left/bottom/right erforderlich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7B18A9-5EC2-4D58-B517-8122FAD76707}"/>
              </a:ext>
            </a:extLst>
          </p:cNvPr>
          <p:cNvSpPr/>
          <p:nvPr/>
        </p:nvSpPr>
        <p:spPr>
          <a:xfrm>
            <a:off x="1530477" y="3684494"/>
            <a:ext cx="5141260" cy="2514867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position: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top: 50vh;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right: 40vw;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bottom: 40vh;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left: 50vw;		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A869B54-2B06-43E3-946C-3DAC05682EA8}"/>
              </a:ext>
            </a:extLst>
          </p:cNvPr>
          <p:cNvSpPr txBox="1"/>
          <p:nvPr/>
        </p:nvSpPr>
        <p:spPr>
          <a:xfrm>
            <a:off x="1034924" y="3172902"/>
            <a:ext cx="2187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</p:spTree>
    <p:extLst>
      <p:ext uri="{BB962C8B-B14F-4D97-AF65-F5344CB8AC3E}">
        <p14:creationId xmlns:p14="http://schemas.microsoft.com/office/powerpoint/2010/main" val="1916163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618694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absolute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92829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Wird absolut zum nächsten Vorfahren positioniert, welcher positioniert wurde (eine 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-Property besitzt, die nicht static ist)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top/left/bottom/right möglich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7B18A9-5EC2-4D58-B517-8122FAD76707}"/>
              </a:ext>
            </a:extLst>
          </p:cNvPr>
          <p:cNvSpPr/>
          <p:nvPr/>
        </p:nvSpPr>
        <p:spPr>
          <a:xfrm>
            <a:off x="1530477" y="4473390"/>
            <a:ext cx="5141260" cy="1725972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position: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absolute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	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A869B54-2B06-43E3-946C-3DAC05682EA8}"/>
              </a:ext>
            </a:extLst>
          </p:cNvPr>
          <p:cNvSpPr txBox="1"/>
          <p:nvPr/>
        </p:nvSpPr>
        <p:spPr>
          <a:xfrm>
            <a:off x="1088715" y="3942051"/>
            <a:ext cx="2187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</p:spTree>
    <p:extLst>
      <p:ext uri="{BB962C8B-B14F-4D97-AF65-F5344CB8AC3E}">
        <p14:creationId xmlns:p14="http://schemas.microsoft.com/office/powerpoint/2010/main" val="285684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relative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90050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Befindet sich im Fluß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Kann trotzdem mit top/left/bottom/right verschoben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Ursprünglicher Platz (ohne top/left/bottom/rright) wird zur Berechnung des Flußes benutzt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7B18A9-5EC2-4D58-B517-8122FAD76707}"/>
              </a:ext>
            </a:extLst>
          </p:cNvPr>
          <p:cNvSpPr/>
          <p:nvPr/>
        </p:nvSpPr>
        <p:spPr>
          <a:xfrm>
            <a:off x="1530477" y="4473390"/>
            <a:ext cx="5141260" cy="1725972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position: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relative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	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A869B54-2B06-43E3-946C-3DAC05682EA8}"/>
              </a:ext>
            </a:extLst>
          </p:cNvPr>
          <p:cNvSpPr txBox="1"/>
          <p:nvPr/>
        </p:nvSpPr>
        <p:spPr>
          <a:xfrm>
            <a:off x="1088715" y="3942051"/>
            <a:ext cx="2187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</p:spTree>
    <p:extLst>
      <p:ext uri="{BB962C8B-B14F-4D97-AF65-F5344CB8AC3E}">
        <p14:creationId xmlns:p14="http://schemas.microsoft.com/office/powerpoint/2010/main" val="2126778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896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 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– Übersicht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D25BBF5-956D-4CB2-97F0-815A7EF51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68115"/>
              </p:ext>
            </p:extLst>
          </p:nvPr>
        </p:nvGraphicFramePr>
        <p:xfrm>
          <a:off x="977152" y="2332830"/>
          <a:ext cx="10237695" cy="2286000"/>
        </p:xfrm>
        <a:graphic>
          <a:graphicData uri="http://schemas.openxmlformats.org/drawingml/2006/table">
            <a:tbl>
              <a:tblPr firstRow="1" bandRow="1">
                <a:effectLst/>
                <a:tableStyleId>{1E171933-4619-4E11-9A3F-F7608DF75F80}</a:tableStyleId>
              </a:tblPr>
              <a:tblGrid>
                <a:gridCol w="1575645">
                  <a:extLst>
                    <a:ext uri="{9D8B030D-6E8A-4147-A177-3AD203B41FA5}">
                      <a16:colId xmlns:a16="http://schemas.microsoft.com/office/drawing/2014/main" val="1143770193"/>
                    </a:ext>
                  </a:extLst>
                </a:gridCol>
                <a:gridCol w="2915674">
                  <a:extLst>
                    <a:ext uri="{9D8B030D-6E8A-4147-A177-3AD203B41FA5}">
                      <a16:colId xmlns:a16="http://schemas.microsoft.com/office/drawing/2014/main" val="2059233933"/>
                    </a:ext>
                  </a:extLst>
                </a:gridCol>
                <a:gridCol w="1443317">
                  <a:extLst>
                    <a:ext uri="{9D8B030D-6E8A-4147-A177-3AD203B41FA5}">
                      <a16:colId xmlns:a16="http://schemas.microsoft.com/office/drawing/2014/main" val="1592405140"/>
                    </a:ext>
                  </a:extLst>
                </a:gridCol>
                <a:gridCol w="4303059">
                  <a:extLst>
                    <a:ext uri="{9D8B030D-6E8A-4147-A177-3AD203B41FA5}">
                      <a16:colId xmlns:a16="http://schemas.microsoft.com/office/drawing/2014/main" val="274345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Einheit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Bezug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t/l/b/r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Besonderheiten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4">
                            <a:lumMod val="75000"/>
                            <a:alpha val="0"/>
                          </a:schemeClr>
                        </a:gs>
                        <a:gs pos="100000">
                          <a:schemeClr val="accent4">
                            <a:lumMod val="70000"/>
                          </a:schemeClr>
                        </a:gs>
                      </a:gsLst>
                      <a:lin ang="108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951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static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Fluß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>
                          <a:solidFill>
                            <a:srgbClr val="C0000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de-DE" sz="2400">
                        <a:solidFill>
                          <a:srgbClr val="C0000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4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>
                            <a:lumMod val="0"/>
                            <a:lumOff val="10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315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fixed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Viewport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2400">
                        <a:solidFill>
                          <a:srgbClr val="92D05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4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50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absolute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nicht-static Vater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2400">
                        <a:solidFill>
                          <a:srgbClr val="92D05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4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9225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relative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Fluß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2400">
                        <a:solidFill>
                          <a:srgbClr val="92D05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Fluß ignoriert t/l/b/r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2416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263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46F70F-9263-4FC3-ABF5-F8B918F2427B}"/>
              </a:ext>
            </a:extLst>
          </p:cNvPr>
          <p:cNvSpPr txBox="1"/>
          <p:nvPr/>
        </p:nvSpPr>
        <p:spPr>
          <a:xfrm>
            <a:off x="838198" y="1984202"/>
            <a:ext cx="7038803" cy="2418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Ist eine </a:t>
            </a: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-Property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Elemente fließen in eine Richtung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Vergleichbar mit „float“-Layout von Swing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Kinder(Items) können Position beeinflußen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3ABB749-8932-464C-BD01-9970414AD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001" y="1657433"/>
            <a:ext cx="3968927" cy="3672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6152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912D3-7AAD-48B2-A506-A57D433F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618A43-6E61-4625-A949-9CA678D0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670"/>
            <a:ext cx="10515600" cy="567951"/>
          </a:xfrm>
        </p:spPr>
        <p:txBody>
          <a:bodyPr>
            <a:normAutofit/>
          </a:bodyPr>
          <a:lstStyle/>
          <a:p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Stil: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FDB0090-BCED-43EF-A58A-05B7E2F18A6D}"/>
              </a:ext>
            </a:extLst>
          </p:cNvPr>
          <p:cNvSpPr/>
          <p:nvPr/>
        </p:nvSpPr>
        <p:spPr>
          <a:xfrm>
            <a:off x="1739153" y="2687090"/>
            <a:ext cx="5540188" cy="2393577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&lt;Selektor&gt; [Selektoren…]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[Attribut] 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[Wert]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[Attribut] 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[Wert]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05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BD0DF96-EA8A-4E88-A70F-5FFBAFEF8951}"/>
              </a:ext>
            </a:extLst>
          </p:cNvPr>
          <p:cNvSpPr/>
          <p:nvPr/>
        </p:nvSpPr>
        <p:spPr>
          <a:xfrm>
            <a:off x="1739153" y="3580170"/>
            <a:ext cx="5540188" cy="2619191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background-color: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de-DE" sz="2000">
              <a:ln w="0"/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&lt;div&gt;Ein Div&lt;/div&gt;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Selektoren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58B91-72D2-46FD-8769-386F9D149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9139"/>
            <a:ext cx="10515600" cy="1325563"/>
          </a:xfrm>
        </p:spPr>
        <p:txBody>
          <a:bodyPr>
            <a:normAutofit fontScale="92500" lnSpcReduction="20000"/>
          </a:bodyPr>
          <a:lstStyle/>
          <a:p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Elementselektor:</a:t>
            </a: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Syntax: </a:t>
            </a: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>&lt;Element&gt; { &lt;Styles&gt; };</a:t>
            </a:r>
          </a:p>
          <a:p>
            <a:pPr marL="457200" lvl="1" indent="0">
              <a:buNone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Beispiel:	</a:t>
            </a:r>
            <a:endParaRPr lang="de-DE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993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BD0DF96-EA8A-4E88-A70F-5FFBAFEF8951}"/>
              </a:ext>
            </a:extLst>
          </p:cNvPr>
          <p:cNvSpPr/>
          <p:nvPr/>
        </p:nvSpPr>
        <p:spPr>
          <a:xfrm>
            <a:off x="1739153" y="3580170"/>
            <a:ext cx="5540188" cy="2619191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.meineKlasse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background-color: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de-DE" sz="2000">
              <a:ln w="0"/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class=„meineKlasse“&gt;Div&lt;/div&gt;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Selektoren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58B91-72D2-46FD-8769-386F9D149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9139"/>
            <a:ext cx="10515600" cy="1325563"/>
          </a:xfrm>
        </p:spPr>
        <p:txBody>
          <a:bodyPr>
            <a:normAutofit fontScale="92500" lnSpcReduction="20000"/>
          </a:bodyPr>
          <a:lstStyle/>
          <a:p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Klassenselektor:</a:t>
            </a: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Syntax: </a:t>
            </a: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>.&lt;Klasse&gt; { &lt;Styles&gt; };</a:t>
            </a:r>
          </a:p>
          <a:p>
            <a:pPr marL="457200" lvl="1" indent="0">
              <a:buNone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Beispiel:	</a:t>
            </a:r>
            <a:endParaRPr lang="de-DE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790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BD0DF96-EA8A-4E88-A70F-5FFBAFEF8951}"/>
              </a:ext>
            </a:extLst>
          </p:cNvPr>
          <p:cNvSpPr/>
          <p:nvPr/>
        </p:nvSpPr>
        <p:spPr>
          <a:xfrm>
            <a:off x="1739153" y="3579385"/>
            <a:ext cx="5540188" cy="2608687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#elem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background-color: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de-DE" sz="2000">
              <a:ln w="0"/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id=„elem“&gt;Unique ID&lt;/div&gt;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8"/>
            <a:ext cx="10515600" cy="1296000"/>
          </a:xfrm>
        </p:spPr>
        <p:txBody>
          <a:bodyPr>
            <a:normAutofit/>
          </a:bodyPr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Selektoren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55FC622-C8D8-4858-A79B-29541ADF2316}"/>
              </a:ext>
            </a:extLst>
          </p:cNvPr>
          <p:cNvSpPr txBox="1">
            <a:spLocks/>
          </p:cNvSpPr>
          <p:nvPr/>
        </p:nvSpPr>
        <p:spPr>
          <a:xfrm>
            <a:off x="838200" y="21191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ID-Selektor: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Syntax: </a:t>
            </a: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>#&lt;ID&gt; { &lt;Styles&gt; };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Beispiel:	</a:t>
            </a:r>
            <a:endParaRPr lang="de-DE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122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BD0DF96-EA8A-4E88-A70F-5FFBAFEF8951}"/>
              </a:ext>
            </a:extLst>
          </p:cNvPr>
          <p:cNvSpPr/>
          <p:nvPr/>
        </p:nvSpPr>
        <p:spPr>
          <a:xfrm>
            <a:off x="1739153" y="3580170"/>
            <a:ext cx="5540188" cy="2594856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span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background-color: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de-DE" sz="2000">
              <a:ln w="0"/>
              <a:solidFill>
                <a:srgbClr val="7E007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.meineKlasse span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background-color: </a:t>
            </a:r>
            <a:r>
              <a:rPr lang="de-DE" sz="2000" err="1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Selektoren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58B91-72D2-46FD-8769-386F9D149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9139"/>
            <a:ext cx="10515600" cy="1325563"/>
          </a:xfrm>
        </p:spPr>
        <p:txBody>
          <a:bodyPr>
            <a:normAutofit fontScale="92500" lnSpcReduction="20000"/>
          </a:bodyPr>
          <a:lstStyle/>
          <a:p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Nachfahrenselektor:</a:t>
            </a: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Syntax: &lt;Selektor&gt; &lt;Nachfahre&gt; { &lt;Styles&gt; };</a:t>
            </a:r>
          </a:p>
          <a:p>
            <a:pPr marL="457200" lvl="1" indent="0">
              <a:buNone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Beispiel:	</a:t>
            </a:r>
            <a:endParaRPr lang="de-DE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443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BD0DF96-EA8A-4E88-A70F-5FFBAFEF8951}"/>
              </a:ext>
            </a:extLst>
          </p:cNvPr>
          <p:cNvSpPr/>
          <p:nvPr/>
        </p:nvSpPr>
        <p:spPr>
          <a:xfrm>
            <a:off x="1739153" y="3580170"/>
            <a:ext cx="5540188" cy="1635965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.meineKlasse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background-color: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Selektoren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58B91-72D2-46FD-8769-386F9D149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9139"/>
            <a:ext cx="10515600" cy="1325563"/>
          </a:xfrm>
        </p:spPr>
        <p:txBody>
          <a:bodyPr>
            <a:normAutofit fontScale="92500" lnSpcReduction="20000"/>
          </a:bodyPr>
          <a:lstStyle/>
          <a:p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Kindselektor:</a:t>
            </a: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Syntax: &lt;Selektor&gt; </a:t>
            </a:r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&gt;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&lt;Kind&gt; { &lt;Styles&gt; };</a:t>
            </a:r>
          </a:p>
          <a:p>
            <a:pPr marL="457200" lvl="1" indent="0">
              <a:buNone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Beispiel:	</a:t>
            </a:r>
            <a:endParaRPr lang="de-DE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5022505-B396-45F5-8F2F-092C0424246D}"/>
              </a:ext>
            </a:extLst>
          </p:cNvPr>
          <p:cNvSpPr txBox="1"/>
          <p:nvPr/>
        </p:nvSpPr>
        <p:spPr>
          <a:xfrm>
            <a:off x="8857129" y="6519446"/>
            <a:ext cx="333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>
                <a:latin typeface="Lao UI" panose="020B0502040204020203" pitchFamily="34" charset="0"/>
                <a:cs typeface="Lao UI" panose="020B0502040204020203" pitchFamily="34" charset="0"/>
                <a:hlinkClick r:id="rId4"/>
              </a:rPr>
              <a:t>Weitere Selektoren</a:t>
            </a:r>
            <a:endParaRPr lang="de-DE" sz="16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786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Box Model</a:t>
            </a:r>
          </a:p>
        </p:txBody>
      </p:sp>
      <p:pic>
        <p:nvPicPr>
          <p:cNvPr id="2050" name="Picture 2" descr="Bildergebnis fÃ¼r css box model">
            <a:extLst>
              <a:ext uri="{FF2B5EF4-FFF2-40B4-BE49-F238E27FC236}">
                <a16:creationId xmlns:a16="http://schemas.microsoft.com/office/drawing/2014/main" id="{298731DC-9CFD-4AA7-9A88-FADABFE8F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949" y="1988684"/>
            <a:ext cx="5129513" cy="39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9" y="1984202"/>
            <a:ext cx="4845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Property:</a:t>
            </a:r>
          </a:p>
          <a:p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 err="1">
                <a:latin typeface="Consolas" panose="020B0609020204030204" pitchFamily="49" charset="0"/>
                <a:cs typeface="Consolas" panose="020B0609020204030204" pitchFamily="49" charset="0"/>
              </a:rPr>
              <a:t>border-sizing</a:t>
            </a:r>
            <a:endParaRPr lang="de-DE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Werte: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2200" err="1">
                <a:latin typeface="Consolas" panose="020B0609020204030204" pitchFamily="49" charset="0"/>
                <a:cs typeface="Consolas" panose="020B0609020204030204" pitchFamily="49" charset="0"/>
              </a:rPr>
              <a:t>content-box|border-box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de-DE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7B18A9-5EC2-4D58-B517-8122FAD76707}"/>
              </a:ext>
            </a:extLst>
          </p:cNvPr>
          <p:cNvSpPr/>
          <p:nvPr/>
        </p:nvSpPr>
        <p:spPr>
          <a:xfrm>
            <a:off x="954740" y="4330550"/>
            <a:ext cx="5141260" cy="1635965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000" err="1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border-sizing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2000" err="1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-box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1539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sz="2000" dirty="0">
            <a:ln w="0"/>
            <a:solidFill>
              <a:srgbClr val="7E0078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onsolas" panose="020B0609020204030204" pitchFamily="49" charset="0"/>
            <a:cs typeface="Consolas" panose="020B0609020204030204" pitchFamily="49" charset="0"/>
          </a:defRPr>
        </a:defPPr>
      </a:lstStyle>
      <a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600</Words>
  <Application>Microsoft Office PowerPoint</Application>
  <PresentationFormat>Breitbild</PresentationFormat>
  <Paragraphs>258</Paragraphs>
  <Slides>24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Lao UI</vt:lpstr>
      <vt:lpstr>Wingdings</vt:lpstr>
      <vt:lpstr>Office</vt:lpstr>
      <vt:lpstr>Layouten mit CSS</vt:lpstr>
      <vt:lpstr>Inhalt</vt:lpstr>
      <vt:lpstr>Grundlagen - Syntax</vt:lpstr>
      <vt:lpstr>Grundlagen - Selektoren</vt:lpstr>
      <vt:lpstr>Grundlagen - Selektoren</vt:lpstr>
      <vt:lpstr>Grundlagen - Selektoren</vt:lpstr>
      <vt:lpstr>Grundlagen - Selektoren</vt:lpstr>
      <vt:lpstr>Grundlagen - Selektoren</vt:lpstr>
      <vt:lpstr>Grundlagen – Box Model</vt:lpstr>
      <vt:lpstr>Grundlagen – Wichtige Properties</vt:lpstr>
      <vt:lpstr>Grundlagen – Längeneinheiten</vt:lpstr>
      <vt:lpstr>Die „display“-Property</vt:lpstr>
      <vt:lpstr>Die „display“-Property - inline</vt:lpstr>
      <vt:lpstr>Die „display“-Property - block</vt:lpstr>
      <vt:lpstr>Die „display“-Property – inline-block</vt:lpstr>
      <vt:lpstr>Die „display“-Property – Übersicht</vt:lpstr>
      <vt:lpstr>Positionierung</vt:lpstr>
      <vt:lpstr>Positionierung– top/left/bottom/right</vt:lpstr>
      <vt:lpstr>Positionierung - static</vt:lpstr>
      <vt:lpstr>Positionierung - fixed</vt:lpstr>
      <vt:lpstr>Positionierung - absolute</vt:lpstr>
      <vt:lpstr>Positionierung - relative</vt:lpstr>
      <vt:lpstr>Positionierung – Übersicht</vt:lpstr>
      <vt:lpstr>Flex-Layout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Bessert</dc:creator>
  <cp:lastModifiedBy>Michael Bessert</cp:lastModifiedBy>
  <cp:revision>76</cp:revision>
  <dcterms:created xsi:type="dcterms:W3CDTF">2018-11-14T09:55:34Z</dcterms:created>
  <dcterms:modified xsi:type="dcterms:W3CDTF">2018-11-15T08:38:32Z</dcterms:modified>
</cp:coreProperties>
</file>