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7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FFFAEB"/>
    <a:srgbClr val="FFF3D1"/>
    <a:srgbClr val="B48500"/>
    <a:srgbClr val="FFD765"/>
    <a:srgbClr val="7E0078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6095" autoAdjust="0"/>
  </p:normalViewPr>
  <p:slideViewPr>
    <p:cSldViewPr snapToGrid="0">
      <p:cViewPr>
        <p:scale>
          <a:sx n="89" d="100"/>
          <a:sy n="89" d="100"/>
        </p:scale>
        <p:origin x="-62" y="-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A855-7BBE-42A4-99AD-AFD75D65E373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B987-FDE7-4B66-9C2E-998486A9FF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0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8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0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3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1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7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1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8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4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4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4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3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1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520355-2E0A-454E-9C73-C584AF48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15D1AA5-3AB6-4437-95A9-98FFD90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2C48E4E-3C30-476B-8D49-5B2B2A4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FBFE50-7EEC-477C-94A0-16C85DD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5DAA4B9-451B-4649-9B31-B499145B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238336-8D4B-474C-A5FE-F86C46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34B7D80-39EB-4697-A98E-6ABF3245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34AE109-CF84-46FC-A9B4-E718108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5EF286F-31E4-4355-A120-DEA085C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4B90673-DCE3-4F00-8D9F-4480357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6142589C-2982-4D36-B121-6E5362AB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DED4BB6-E2CD-4BBB-AA6F-BE54BF96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F4B8233-2325-4314-98F9-5EEBB3A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F3F35D2-FD0D-4DC5-80D7-EBBE107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69D4B99-944D-4B74-8235-C729CC4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35806CE-02AD-46AD-B834-08F80D02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DA1A363-1DE4-4E59-A4E3-416DC217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9E1CB04-4A0B-4344-BE49-62A7C2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E3769C1-4BF4-4496-9FAE-084E7B39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BF299D0-60EC-47D6-9DF4-18C6A44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F37329-1816-4D16-8F7F-885F0B68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DCCDA0-4180-44B7-A53C-C8BA94F6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6E51758-00F7-4DF8-BEC1-61D46F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C1E0CDB-C8B2-4187-9B0B-EFA96B7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9084374-FC47-4B81-BDA3-715267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A0F30A3-1E35-4138-92DF-C261C2D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C7B60C9-7ADE-498D-9543-41354628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F73F164-D36A-48A0-BBE1-91F0D27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E410882-6C14-4AB1-AE82-7248CB8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9FF7C6F-0237-4A00-A6A0-50C9504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B1BE8BB-2061-4568-A108-DBD7E75C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95C61C-A6CF-4E71-A47F-29E0396C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67713C9-F523-4B54-92C7-C086001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91B2F15-6165-43AC-AE30-542A761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2236443D-2D3D-47B2-BD24-7F07E4A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5E0E340A-D473-47EB-9523-545E29A8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82DDC2A-CB64-47EB-8FCC-FF69792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1A79B8B-DCC7-49A0-9F9F-DFA80F7C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34E095D-C292-46A7-9C49-95EAA8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AE7F5E-132A-401F-8DC0-D13B57D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038B3FF-E6CC-49B8-B5E3-720CC12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389B9CB-B89A-4E70-8FAA-46DA3A8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BA81031-967C-4A08-8259-18E257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9170E36-CD54-4820-BA6E-D87CCF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CAC6DC0A-E2F7-4D50-8A03-0A31ADA5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3B0DB70-79D7-4E78-A5D1-331C1D9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301CB1-9AA9-4422-95D7-03D5EE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11F9170-748C-4F8E-9748-AC6B696F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603C34C-E7B7-41A9-AD8F-28546E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6CDAF92-8F8D-4AF3-9B6D-715CC473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29689533-1511-467F-862B-62DAD62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E4A8090-BB81-4BB0-9E1C-73B4944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7EAAF1-13AD-4ABC-B276-62D9955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97403F0A-A5AA-4534-A751-011802AF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5AF6F00-D9DE-42FD-A674-346920C4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332117F-E7E6-49D8-84A4-57AFAC8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FE9004CB-E24E-4EFF-902E-77FC5DC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73E995F-63AF-453A-AA44-28D49CA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allpaper-house.com/group/backgrounds-for-church/index.ph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622"/>
                    </a14:imgEffect>
                    <a14:imgEffect>
                      <a14:saturation sat="86000"/>
                    </a14:imgEffect>
                    <a14:imgEffect>
                      <a14:brightnessContrast bright="13000" contrast="-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rcRect/>
          <a:stretch>
            <a:fillRect t="-2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5416DFF-18FB-4BC1-ACF7-BCB66D78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0939BFA-BA90-4AD3-B6F3-F4C5553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7BB217A-4D15-4BA8-BA83-924B69B2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3FAF-2390-4891-9ED2-A567A13B575B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69DD9C7-A0AE-43F3-9D23-46F0611DC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F4773FE-CF6F-4ADE-B9A0-39CFF5B0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4BE-A45B-4C80-A7E3-A8E09D7A82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hyperlink" Target="12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C8B4D2-F92D-44D8-8468-3232982A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406400"/>
            <a:ext cx="6276621" cy="2387600"/>
          </a:xfrm>
        </p:spPr>
        <p:txBody>
          <a:bodyPr>
            <a:normAutofit/>
          </a:bodyPr>
          <a:lstStyle/>
          <a:p>
            <a:r>
              <a:rPr lang="de-DE" sz="5400">
                <a:latin typeface="Lao UI" panose="020B0502040204020203" pitchFamily="34" charset="0"/>
                <a:cs typeface="Lao UI" panose="020B0502040204020203" pitchFamily="34" charset="0"/>
              </a:rPr>
              <a:t>Layouten mit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EFDCEC9-AAA8-44D0-9A19-6C7008BA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822" y="3602038"/>
            <a:ext cx="4696178" cy="1655762"/>
          </a:xfrm>
        </p:spPr>
        <p:txBody>
          <a:bodyPr/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Michael Bessert</a:t>
            </a:r>
          </a:p>
          <a:p>
            <a:r>
              <a:rPr lang="de-DE" err="1">
                <a:latin typeface="Lao UI" panose="020B0502040204020203" pitchFamily="34" charset="0"/>
                <a:cs typeface="Lao UI" panose="020B0502040204020203" pitchFamily="34" charset="0"/>
              </a:rPr>
              <a:t>ENisco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GmbH &amp; Co.KG</a:t>
            </a:r>
          </a:p>
        </p:txBody>
      </p:sp>
    </p:spTree>
    <p:extLst>
      <p:ext uri="{BB962C8B-B14F-4D97-AF65-F5344CB8AC3E}">
        <p14:creationId xmlns:p14="http://schemas.microsoft.com/office/powerpoint/2010/main" val="24767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Wichtige Properties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5B7D375F-2602-4F32-A545-9600152EB853}"/>
              </a:ext>
            </a:extLst>
          </p:cNvPr>
          <p:cNvSpPr/>
          <p:nvPr/>
        </p:nvSpPr>
        <p:spPr>
          <a:xfrm>
            <a:off x="932329" y="2289002"/>
            <a:ext cx="10228730" cy="288959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height: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 &lt;Linientyp[solid|dashed|...]&gt; &lt;Farbe&gt;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margin: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padding: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Längeneinheiten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xmlns="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0537"/>
              </p:ext>
            </p:extLst>
          </p:nvPr>
        </p:nvGraphicFramePr>
        <p:xfrm>
          <a:off x="977152" y="2332830"/>
          <a:ext cx="10237695" cy="310896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xmlns="" val="114377019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xmlns="" val="2059233933"/>
                    </a:ext>
                  </a:extLst>
                </a:gridCol>
                <a:gridCol w="7234519">
                  <a:extLst>
                    <a:ext uri="{9D8B030D-6E8A-4147-A177-3AD203B41FA5}">
                      <a16:colId xmlns:a16="http://schemas.microsoft.com/office/drawing/2014/main" xmlns="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Wert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Beschreibung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Pixel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px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16px = 16 Pixel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Schrift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em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1em = Schriftgröße des 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vw</a:t>
                      </a:r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/</a:t>
                      </a:r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vh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16vw = 16% der Viewport-Breite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Prozent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1% des Elternelements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241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Inch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1in = 96px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2529659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8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525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inline|block|inline-block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71134" y="6511894"/>
            <a:ext cx="352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mtClean="0">
                <a:hlinkClick r:id="rId4" action="ppaction://hlinkfile"/>
              </a:rPr>
              <a:t>Beispiel</a:t>
            </a:r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0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inline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Kein Umbruch, wenn nicht benötigt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 smtClean="0">
                <a:latin typeface="Lao UI" panose="020B0502040204020203" pitchFamily="34" charset="0"/>
                <a:cs typeface="Lao UI" panose="020B0502040204020203" pitchFamily="34" charset="0"/>
              </a:rPr>
              <a:t>Elementfluß geht direkt hinter dem Element weiter</a:t>
            </a:r>
            <a:endParaRPr lang="de-DE" sz="26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hoch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in nächster Zeile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Elternelement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width: </a:t>
            </a:r>
            <a:r>
              <a:rPr lang="de-DE" sz="26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inline-block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Mischung aus inline und block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direkt dahinter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aber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5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„display“-Property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Übersicht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xmlns="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6388"/>
              </p:ext>
            </p:extLst>
          </p:nvPr>
        </p:nvGraphicFramePr>
        <p:xfrm>
          <a:off x="677333" y="2332830"/>
          <a:ext cx="10905067" cy="2466304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2352738">
                  <a:extLst>
                    <a:ext uri="{9D8B030D-6E8A-4147-A177-3AD203B41FA5}">
                      <a16:colId xmlns:a16="http://schemas.microsoft.com/office/drawing/2014/main" xmlns="" val="1143770193"/>
                    </a:ext>
                  </a:extLst>
                </a:gridCol>
                <a:gridCol w="2017058">
                  <a:extLst>
                    <a:ext uri="{9D8B030D-6E8A-4147-A177-3AD203B41FA5}">
                      <a16:colId xmlns:a16="http://schemas.microsoft.com/office/drawing/2014/main" xmlns="" val="20592339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xmlns="" val="31369330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xmlns="" val="1585316740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xmlns="" val="3457529397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xmlns="" val="2743458800"/>
                    </a:ext>
                  </a:extLst>
                </a:gridCol>
              </a:tblGrid>
              <a:tr h="5684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Property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Elementfluss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Höhe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29513667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73156804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neue Zeile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Eltern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08503109"/>
                  </a:ext>
                </a:extLst>
              </a:tr>
              <a:tr h="73965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inline-block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89225347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2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Elemente fließen immer weiter nach unten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	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[static|fixed|relative|absolute|sticky]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49F43E67-79BF-4347-AA77-B2A3463FDCDC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0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8639"/>
            <a:ext cx="10878671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top/left/bottom/right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Properties:</a:t>
            </a:r>
          </a:p>
          <a:p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	top/left/bottom/right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&lt;Längeneinheit&gt;|auto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>
                  <a:noFill/>
                </a:ln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>
                  <a:noFill/>
                </a:ln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F278B5C6-F318-4045-B9EE-4A60669CF686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3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static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Default-Wert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Keine Positionierung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liegt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werden ignoriert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A869B54-2B06-43E3-946C-3DAC05682EA8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8912D3-7AAD-48B2-A506-A57D433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Inhalt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04435678-9FF0-4996-939A-B3DE946A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53" y="1739153"/>
            <a:ext cx="9780494" cy="41464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Grundlagen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(Syntax, Selektoren, Box-Model, Properties, Längeneinheiten)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Die „display“-Property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(inline, block, inline-block)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(static, fixed, absolute, relative)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fixed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57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wird absolut zum Viewport positioniert, d.h. ignoriert den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erforderlich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3684494"/>
            <a:ext cx="5141260" cy="251486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top: 50vh;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right: 40vw;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bottom: 40vh;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A869B54-2B06-43E3-946C-3DAC05682EA8}"/>
              </a:ext>
            </a:extLst>
          </p:cNvPr>
          <p:cNvSpPr txBox="1"/>
          <p:nvPr/>
        </p:nvSpPr>
        <p:spPr>
          <a:xfrm>
            <a:off x="1034924" y="3172902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6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618694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absolute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282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Wird absolut zum nächsten Vorfahren positioniert, welcher positioniert wurde (eine 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-Property besitzt, die nicht static 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möglich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relative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005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Befindet sich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Kann trotzdem mit top/left/bottom/right verschoben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Ursprünglicher Platz (ohne top/left/bottom/rright) wird zur Berechnung des Flußes benutzt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7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896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Übersicht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xmlns="" id="{4D25BBF5-956D-4CB2-97F0-815A7EF5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8115"/>
              </p:ext>
            </p:extLst>
          </p:nvPr>
        </p:nvGraphicFramePr>
        <p:xfrm>
          <a:off x="977152" y="2332830"/>
          <a:ext cx="10237695" cy="228600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575645">
                  <a:extLst>
                    <a:ext uri="{9D8B030D-6E8A-4147-A177-3AD203B41FA5}">
                      <a16:colId xmlns:a16="http://schemas.microsoft.com/office/drawing/2014/main" xmlns="" val="1143770193"/>
                    </a:ext>
                  </a:extLst>
                </a:gridCol>
                <a:gridCol w="2915674">
                  <a:extLst>
                    <a:ext uri="{9D8B030D-6E8A-4147-A177-3AD203B41FA5}">
                      <a16:colId xmlns:a16="http://schemas.microsoft.com/office/drawing/2014/main" xmlns="" val="2059233933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xmlns="" val="1592405140"/>
                    </a:ext>
                  </a:extLst>
                </a:gridCol>
                <a:gridCol w="4303059">
                  <a:extLst>
                    <a:ext uri="{9D8B030D-6E8A-4147-A177-3AD203B41FA5}">
                      <a16:colId xmlns:a16="http://schemas.microsoft.com/office/drawing/2014/main" xmlns="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Bezug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Besonderheiten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24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fixed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absolute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nicht-static Vater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relative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 ignoriert 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424163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6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10721789" cy="30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-Property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Vergleichbar mit „float“-Layout von Swing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in eine Richtung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Kinder(Items) können Position </a:t>
            </a:r>
          </a:p>
          <a:p>
            <a:pPr>
              <a:lnSpc>
                <a:spcPct val="150000"/>
              </a:lnSpc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    beeinflußen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B263BFE-3410-40BA-AFEA-8601DFB6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64" y="3394958"/>
            <a:ext cx="4435224" cy="28044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5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8912D3-7AAD-48B2-A506-A57D433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2618A43-6E61-4625-A949-9CA678D0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670"/>
            <a:ext cx="10515600" cy="567951"/>
          </a:xfrm>
        </p:spPr>
        <p:txBody>
          <a:bodyPr>
            <a:norm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Stil: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FDB0090-BCED-43EF-A58A-05B7E2F18A6D}"/>
              </a:ext>
            </a:extLst>
          </p:cNvPr>
          <p:cNvSpPr/>
          <p:nvPr/>
        </p:nvSpPr>
        <p:spPr>
          <a:xfrm>
            <a:off x="1739153" y="2687090"/>
            <a:ext cx="5540188" cy="239357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&lt;Selektor&gt; [Selektoren…]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&lt;div&gt;Ein 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Elementselektor: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&lt;Element&gt;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class=„meineKlasse“&gt;Div&lt;/div&gt;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Klassenselektor: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.&lt;Klasse&gt;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79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D0DF96-EA8A-4E88-A70F-5FFBAFEF8951}"/>
              </a:ext>
            </a:extLst>
          </p:cNvPr>
          <p:cNvSpPr/>
          <p:nvPr/>
        </p:nvSpPr>
        <p:spPr>
          <a:xfrm>
            <a:off x="1739153" y="3579385"/>
            <a:ext cx="5540188" cy="260868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id=„elem“&gt;Unique ID&lt;/div&gt;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8"/>
            <a:ext cx="10515600" cy="1296000"/>
          </a:xfrm>
        </p:spPr>
        <p:txBody>
          <a:bodyPr>
            <a:normAutofit/>
          </a:bodyPr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B55FC622-C8D8-4858-A79B-29541ADF2316}"/>
              </a:ext>
            </a:extLst>
          </p:cNvPr>
          <p:cNvSpPr txBox="1">
            <a:spLocks/>
          </p:cNvSpPr>
          <p:nvPr/>
        </p:nvSpPr>
        <p:spPr>
          <a:xfrm>
            <a:off x="838200" y="211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ID-Selektor: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#&lt;ID&gt; { &lt;Styles&gt; };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594856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rgbClr val="7E00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Nachfahrenselektor: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&lt;Nachfahre&gt;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958B91-72D2-46FD-8769-386F9D14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Kindselektor: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&gt;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&lt;Kind&gt;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4E0A5E-C672-451A-B201-BB8680F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Box Model</a:t>
            </a:r>
          </a:p>
        </p:txBody>
      </p:sp>
      <p:pic>
        <p:nvPicPr>
          <p:cNvPr id="2050" name="Picture 2" descr="Bildergebnis fÃ¼r css box model">
            <a:extLst>
              <a:ext uri="{FF2B5EF4-FFF2-40B4-BE49-F238E27FC236}">
                <a16:creationId xmlns:a16="http://schemas.microsoft.com/office/drawing/2014/main" xmlns="" id="{298731DC-9CFD-4AA7-9A88-FADABFE8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49" y="1988684"/>
            <a:ext cx="5129513" cy="39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BF28102C-2C75-43AE-BF30-318EFCA296C6}"/>
              </a:ext>
            </a:extLst>
          </p:cNvPr>
          <p:cNvSpPr txBox="1"/>
          <p:nvPr/>
        </p:nvSpPr>
        <p:spPr>
          <a:xfrm>
            <a:off x="838199" y="1984202"/>
            <a:ext cx="4845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content-box|border-box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747B18A9-5EC2-4D58-B517-8122FAD76707}"/>
              </a:ext>
            </a:extLst>
          </p:cNvPr>
          <p:cNvSpPr/>
          <p:nvPr/>
        </p:nvSpPr>
        <p:spPr>
          <a:xfrm>
            <a:off x="954740" y="4330550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4990" y="78840"/>
            <a:ext cx="86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smtClean="0">
                <a:solidFill>
                  <a:schemeClr val="bg1"/>
                </a:solidFill>
                <a:latin typeface="Lao UI" pitchFamily="34" charset="0"/>
                <a:cs typeface="Lao UI" pitchFamily="34" charset="0"/>
              </a:rPr>
              <a:t>12</a:t>
            </a:r>
            <a:endParaRPr lang="de-DE" sz="2800">
              <a:solidFill>
                <a:schemeClr val="bg1"/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>
            <a:ln w="0"/>
            <a:solidFill>
              <a:srgbClr val="7E007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568</Words>
  <Application>Microsoft Office PowerPoint</Application>
  <PresentationFormat>Custom</PresentationFormat>
  <Paragraphs>282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</vt:lpstr>
      <vt:lpstr>Layouten mit CSS</vt:lpstr>
      <vt:lpstr>Inhalt</vt:lpstr>
      <vt:lpstr>Grundlagen - Syntax</vt:lpstr>
      <vt:lpstr>Grundlagen - Selektoren</vt:lpstr>
      <vt:lpstr>Grundlagen - Selektoren</vt:lpstr>
      <vt:lpstr>Grundlagen - Selektoren</vt:lpstr>
      <vt:lpstr>Grundlagen - Selektoren</vt:lpstr>
      <vt:lpstr>Grundlagen - Selektoren</vt:lpstr>
      <vt:lpstr>Grundlagen – Box Model</vt:lpstr>
      <vt:lpstr>Grundlagen – Wichtige Properties</vt:lpstr>
      <vt:lpstr>Grundlagen – Längeneinheiten</vt:lpstr>
      <vt:lpstr>Die „display“-Property</vt:lpstr>
      <vt:lpstr>Die „display“-Property - inline</vt:lpstr>
      <vt:lpstr>Die „display“-Property - block</vt:lpstr>
      <vt:lpstr>Die „display“-Property – inline-block</vt:lpstr>
      <vt:lpstr>Die „display“-Property – Übersicht</vt:lpstr>
      <vt:lpstr>Positionierung</vt:lpstr>
      <vt:lpstr>Positionierung– top/left/bottom/right</vt:lpstr>
      <vt:lpstr>Positionierung - static</vt:lpstr>
      <vt:lpstr>Positionierung - fixed</vt:lpstr>
      <vt:lpstr>Positionierung - absolute</vt:lpstr>
      <vt:lpstr>Positionierung - relative</vt:lpstr>
      <vt:lpstr>Positionierung – Übersicht</vt:lpstr>
      <vt:lpstr>Flex-Layout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Bessert</dc:creator>
  <cp:lastModifiedBy>MBESSERT</cp:lastModifiedBy>
  <cp:revision>76</cp:revision>
  <dcterms:created xsi:type="dcterms:W3CDTF">2018-11-14T09:55:34Z</dcterms:created>
  <dcterms:modified xsi:type="dcterms:W3CDTF">2018-11-14T22:11:17Z</dcterms:modified>
</cp:coreProperties>
</file>