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66ad721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66ad721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66ad7217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66ad7217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66ad7217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66ad7217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66ad7217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66ad7217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66ad721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66ad721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66ad721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66ad721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966ad7217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966ad7217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66ad7217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66ad7217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66ad7217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66ad7217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66ad7217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66ad7217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6ad72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6ad72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66ad7217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66ad7217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66ad7217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66ad7217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66ad721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66ad721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66ad7217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66ad7217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66ad7217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66ad7217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66ad7217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66ad7217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6ad721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6ad721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6ad721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6ad721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66ad7217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66ad7217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66ad7217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66ad7217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66ad7217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66ad7217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66ad721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66ad721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6ad721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66ad721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7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gif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alyst-team-core.slack.com" TargetMode="External"/><Relationship Id="rId4" Type="http://schemas.openxmlformats.org/officeDocument/2006/relationships/hyperlink" Target="https://t.me/artek_chuma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Learning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Artem Chumachenko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XOR problem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0" l="61008" r="4821" t="19698"/>
          <a:stretch/>
        </p:blipFill>
        <p:spPr>
          <a:xfrm>
            <a:off x="3357475" y="1597750"/>
            <a:ext cx="2321100" cy="30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Perceptron</a:t>
            </a:r>
            <a:endParaRPr/>
          </a:p>
        </p:txBody>
      </p:sp>
      <p:pic>
        <p:nvPicPr>
          <p:cNvPr descr="\\x \in \mathbb{R}^n\\&#10;w \in \mathbb{R}^n, b \in \mathbb{R}\\&#10;f(x) = \sigma (w \cdot x + b)"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425" y="1928127"/>
            <a:ext cx="4705150" cy="195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Perceptron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888" y="1151950"/>
            <a:ext cx="6694225" cy="35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Network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225" y="1369663"/>
            <a:ext cx="5473550" cy="26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Network</a:t>
            </a:r>
            <a:endParaRPr/>
          </a:p>
        </p:txBody>
      </p:sp>
      <p:pic>
        <p:nvPicPr>
          <p:cNvPr descr="\\x \in \mathbb{R}^n\\&#10;w_{1,\dots,n} \text{ - matrices}, b_{1,\dots,n} \text{ - vectors} \\&#10;f_{1, \dots,n} \text{ - smooth functions} \\&#10;y_1 = f_1(x w_1^T + b_1) \\&#10;y_i = f_i(y_{i - 1} w_i^T + b_i)"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38" y="1739850"/>
            <a:ext cx="5034725" cy="21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Activation function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400" y="1017725"/>
            <a:ext cx="48972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Propagation</a:t>
            </a:r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75" y="1137725"/>
            <a:ext cx="4152900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Propagation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75" y="1137725"/>
            <a:ext cx="41529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&#10;\frac{\partial L}{\partial w_5} = \frac{\partial L}{\partial o_1} \frac{\partial o_1}{\partial w_5}"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5850" y="2375963"/>
            <a:ext cx="3086100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Propagation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75" y="1137725"/>
            <a:ext cx="41529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&#10;\frac{\partial L}{\partial w_1} = \frac{\partial L}{\partial h_1} \frac{\partial h_1}{\partial w_1} =\\&#10;\left(\frac{\partial L}{\partial o_1} \frac{\partial o_1}{\partial h_1} + \frac{\partial L}{\partial o_2} \frac{\partial o_2}{\partial h_1} \right) \frac{\partial h_1}{\partial w_1}" id="159" name="Google Shape;1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778" y="2160329"/>
            <a:ext cx="3553526" cy="148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Optimizers</a:t>
            </a:r>
            <a:endParaRPr/>
          </a:p>
        </p:txBody>
      </p:sp>
      <p:pic>
        <p:nvPicPr>
          <p:cNvPr descr="\\&#10;w_t = w_{t - 1} - \frac{\partial L}{\partial w} \eta"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6304"/>
            <a:ext cx="2990425" cy="85093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/>
          <p:nvPr/>
        </p:nvSpPr>
        <p:spPr>
          <a:xfrm>
            <a:off x="2925600" y="4418100"/>
            <a:ext cx="6218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https://mlfromscratch.com/optimizers-explained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Intro. 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Computer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Natural Language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Recommendation system &amp; 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Tips &amp; Tricks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Optimizers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6890" l="0" r="61637" t="0"/>
          <a:stretch/>
        </p:blipFill>
        <p:spPr>
          <a:xfrm>
            <a:off x="3715000" y="1334975"/>
            <a:ext cx="2028350" cy="23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&#10;w_t = w_{t - 1} - \frac{\partial L}{\partial w} \eta" id="173" name="Google Shape;1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46304"/>
            <a:ext cx="2990425" cy="85093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2"/>
          <p:cNvSpPr txBox="1"/>
          <p:nvPr/>
        </p:nvSpPr>
        <p:spPr>
          <a:xfrm>
            <a:off x="2925600" y="4418100"/>
            <a:ext cx="62184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https://mlfromscratch.com/optimizers-explained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Momentum</a:t>
            </a:r>
            <a:endParaRPr/>
          </a:p>
        </p:txBody>
      </p:sp>
      <p:pic>
        <p:nvPicPr>
          <p:cNvPr descr="\\&#10;v_t = \rho v_{t-1} + (1 - \rho) \frac{\partial L}{\partial w}\\&#10;w_t = w_{t - 1} - v_t \eta"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7108"/>
            <a:ext cx="2990425" cy="9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5000" y="1334963"/>
            <a:ext cx="5287401" cy="247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Adaptive learning rate</a:t>
            </a:r>
            <a:endParaRPr/>
          </a:p>
        </p:txBody>
      </p:sp>
      <p:pic>
        <p:nvPicPr>
          <p:cNvPr descr="\\&#10;\Sigma_t = \Sigma_{t-1} + \left\lvert \left\lvert  \frac{\partial L}{\partial w} \right\lvert \right\lvert^2 \\ &#10;w_t = w_{t - 1} - \frac{\partial L}{\partial w} \frac{\eta}{\sqrt{\epsilon + \Sigma}}"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89" y="1886796"/>
            <a:ext cx="2806405" cy="13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RMSProp</a:t>
            </a:r>
            <a:endParaRPr/>
          </a:p>
        </p:txBody>
      </p:sp>
      <p:pic>
        <p:nvPicPr>
          <p:cNvPr descr="\\&#10;\Sigma_t = (1 - \gamma) \Sigma_{t-1} + \gamma \left\lvert \left\lvert  \frac{\partial L}{\partial w} \right\lvert \right\lvert^2 \\ &#10;w_t = w_{t - 1} - \frac{\partial L}{\partial w} \frac{\eta}{\sqrt{\epsilon + \Sigma}}"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304" y="1799486"/>
            <a:ext cx="3839400" cy="15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Adam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788" y="1126950"/>
            <a:ext cx="68684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Overkill: RAdam, Look-a-head, Novograd</a:t>
            </a:r>
            <a:endParaRPr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9125"/>
            <a:ext cx="3285000" cy="32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100" y="1170125"/>
            <a:ext cx="5242501" cy="3458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Homeworks &amp; Grading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6 + 1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Every work worth 10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Deadline: 2 weeks(!)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Grading: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“3” – at least 3 done HW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“4” – at least 4 done HW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“5” – at least 6 done HW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Contacts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Slack channel: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https://catalyst-team-core.slack.com</a:t>
            </a:r>
            <a:r>
              <a:rPr lang="en-GB"/>
              <a:t> </a:t>
            </a:r>
            <a:r>
              <a:rPr lang="en-GB"/>
              <a:t>-&gt; #dl-course-2020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https://t.me/artek_chumak</a:t>
            </a:r>
            <a:r>
              <a:rPr lang="en-GB"/>
              <a:t> (pls no)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Neurons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21334"/>
          <a:stretch/>
        </p:blipFill>
        <p:spPr>
          <a:xfrm>
            <a:off x="1175575" y="1534025"/>
            <a:ext cx="6792850" cy="300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Perceptron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888" y="1151950"/>
            <a:ext cx="6694225" cy="354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Perceptron</a:t>
            </a:r>
            <a:endParaRPr/>
          </a:p>
        </p:txBody>
      </p:sp>
      <p:pic>
        <p:nvPicPr>
          <p:cNvPr descr="\\x \in \mathbb{R}^n\\&#10;w \in \mathbb{R}^n, b \in \mathbb{R}\\&#10;f(x) = \sigma (w \cdot x + b)"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425" y="1928127"/>
            <a:ext cx="4705150" cy="1956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 function</a:t>
            </a:r>
            <a:endParaRPr/>
          </a:p>
        </p:txBody>
      </p:sp>
      <p:pic>
        <p:nvPicPr>
          <p:cNvPr descr="\\y \in \{0, 1\}\\&#10;L(f(x), y) = (f(x) - y) ^ 2\\&#10;L(f(x), y) = -y \log{f(x)} - (1 - y) \log{(1 - f(x))}"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965" y="2184997"/>
            <a:ext cx="5678075" cy="95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 Descent</a:t>
            </a:r>
            <a:endParaRPr/>
          </a:p>
        </p:txBody>
      </p:sp>
      <p:pic>
        <p:nvPicPr>
          <p:cNvPr descr="\\&#10;w = w - \frac{\partial  L}{\partial w} \eta\\&#10;b = b - \frac{\partial L}{\partial b} \eta"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900" y="1513071"/>
            <a:ext cx="3696199" cy="26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