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9" r:id="rId1"/>
  </p:sldMasterIdLst>
  <p:notesMasterIdLst>
    <p:notesMasterId r:id="rId30"/>
  </p:notesMasterIdLst>
  <p:sldIdLst>
    <p:sldId id="256" r:id="rId2"/>
    <p:sldId id="257" r:id="rId3"/>
    <p:sldId id="273" r:id="rId4"/>
    <p:sldId id="286" r:id="rId5"/>
    <p:sldId id="287" r:id="rId6"/>
    <p:sldId id="274" r:id="rId7"/>
    <p:sldId id="263" r:id="rId8"/>
    <p:sldId id="279" r:id="rId9"/>
    <p:sldId id="285" r:id="rId10"/>
    <p:sldId id="297" r:id="rId11"/>
    <p:sldId id="296" r:id="rId12"/>
    <p:sldId id="292" r:id="rId13"/>
    <p:sldId id="299" r:id="rId14"/>
    <p:sldId id="291" r:id="rId15"/>
    <p:sldId id="298" r:id="rId16"/>
    <p:sldId id="293" r:id="rId17"/>
    <p:sldId id="278" r:id="rId18"/>
    <p:sldId id="290" r:id="rId19"/>
    <p:sldId id="282" r:id="rId20"/>
    <p:sldId id="280" r:id="rId21"/>
    <p:sldId id="300" r:id="rId22"/>
    <p:sldId id="264" r:id="rId23"/>
    <p:sldId id="294" r:id="rId24"/>
    <p:sldId id="267" r:id="rId25"/>
    <p:sldId id="270" r:id="rId26"/>
    <p:sldId id="288" r:id="rId27"/>
    <p:sldId id="277"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208" autoAdjust="0"/>
  </p:normalViewPr>
  <p:slideViewPr>
    <p:cSldViewPr snapToGrid="0">
      <p:cViewPr>
        <p:scale>
          <a:sx n="90" d="100"/>
          <a:sy n="90" d="100"/>
        </p:scale>
        <p:origin x="-108"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129BAC-1D1F-4701-9F06-553039D6DEA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2028DF5-E9CE-4426-87F3-E06CED945CEA}">
      <dgm:prSet custT="1"/>
      <dgm:spPr/>
      <dgm:t>
        <a:bodyPr/>
        <a:lstStyle/>
        <a:p>
          <a:pPr>
            <a:defRPr cap="all"/>
          </a:pPr>
          <a:r>
            <a:rPr lang="en-US" sz="2800" cap="none" dirty="0">
              <a:latin typeface="+mj-lt"/>
            </a:rPr>
            <a:t>Has the quality of movies declined over time?  </a:t>
          </a:r>
        </a:p>
      </dgm:t>
    </dgm:pt>
    <dgm:pt modelId="{18BC9EC9-D45C-461D-A063-6E438CF3905E}" type="parTrans" cxnId="{ACEFB25F-45E1-4C09-89D6-8A2E7CCF07D1}">
      <dgm:prSet/>
      <dgm:spPr/>
      <dgm:t>
        <a:bodyPr/>
        <a:lstStyle/>
        <a:p>
          <a:endParaRPr lang="en-US"/>
        </a:p>
      </dgm:t>
    </dgm:pt>
    <dgm:pt modelId="{620F7413-630F-4E76-A029-F991F3E2C59C}" type="sibTrans" cxnId="{ACEFB25F-45E1-4C09-89D6-8A2E7CCF07D1}">
      <dgm:prSet/>
      <dgm:spPr/>
      <dgm:t>
        <a:bodyPr/>
        <a:lstStyle/>
        <a:p>
          <a:endParaRPr lang="en-US"/>
        </a:p>
      </dgm:t>
    </dgm:pt>
    <dgm:pt modelId="{D7DB7BF8-EE04-49A6-8315-8F2BF597B198}">
      <dgm:prSet/>
      <dgm:spPr/>
      <dgm:t>
        <a:bodyPr/>
        <a:lstStyle/>
        <a:p>
          <a:pPr>
            <a:defRPr cap="all"/>
          </a:pPr>
          <a:r>
            <a:rPr lang="en-US" cap="none" dirty="0"/>
            <a:t>Quality is determined by ticket sales and movie ratings by viewers. In order to prove our claim, we must establish a decline in the ticket sales and viewer ratings.</a:t>
          </a:r>
        </a:p>
      </dgm:t>
    </dgm:pt>
    <dgm:pt modelId="{607CA364-44AE-4B11-9844-BB787B485133}" type="parTrans" cxnId="{FF85964A-6756-4EB7-A867-CDA852C31862}">
      <dgm:prSet/>
      <dgm:spPr/>
      <dgm:t>
        <a:bodyPr/>
        <a:lstStyle/>
        <a:p>
          <a:endParaRPr lang="en-US"/>
        </a:p>
      </dgm:t>
    </dgm:pt>
    <dgm:pt modelId="{DCA90714-967C-4FBB-82DA-FE841FB31065}" type="sibTrans" cxnId="{FF85964A-6756-4EB7-A867-CDA852C31862}">
      <dgm:prSet/>
      <dgm:spPr/>
      <dgm:t>
        <a:bodyPr/>
        <a:lstStyle/>
        <a:p>
          <a:endParaRPr lang="en-US"/>
        </a:p>
      </dgm:t>
    </dgm:pt>
    <dgm:pt modelId="{AD8C2774-04B0-4319-A58B-B0356423969F}" type="pres">
      <dgm:prSet presAssocID="{07129BAC-1D1F-4701-9F06-553039D6DEAA}" presName="Name0" presStyleCnt="0">
        <dgm:presLayoutVars>
          <dgm:dir/>
          <dgm:animLvl val="lvl"/>
          <dgm:resizeHandles val="exact"/>
        </dgm:presLayoutVars>
      </dgm:prSet>
      <dgm:spPr/>
    </dgm:pt>
    <dgm:pt modelId="{1A658E61-FE2C-47A8-9518-68DD24DECA20}" type="pres">
      <dgm:prSet presAssocID="{D7DB7BF8-EE04-49A6-8315-8F2BF597B198}" presName="boxAndChildren" presStyleCnt="0"/>
      <dgm:spPr/>
    </dgm:pt>
    <dgm:pt modelId="{1FE62714-281E-4F56-B1A3-4AE422D037EF}" type="pres">
      <dgm:prSet presAssocID="{D7DB7BF8-EE04-49A6-8315-8F2BF597B198}" presName="parentTextBox" presStyleLbl="node1" presStyleIdx="0" presStyleCnt="2"/>
      <dgm:spPr/>
    </dgm:pt>
    <dgm:pt modelId="{68FE0411-1613-44D8-8B0C-DA8D39368B05}" type="pres">
      <dgm:prSet presAssocID="{620F7413-630F-4E76-A029-F991F3E2C59C}" presName="sp" presStyleCnt="0"/>
      <dgm:spPr/>
    </dgm:pt>
    <dgm:pt modelId="{8BBE61E1-5031-43E9-AB1F-DEAC3933B406}" type="pres">
      <dgm:prSet presAssocID="{C2028DF5-E9CE-4426-87F3-E06CED945CEA}" presName="arrowAndChildren" presStyleCnt="0"/>
      <dgm:spPr/>
    </dgm:pt>
    <dgm:pt modelId="{D914581F-556B-40CA-8E7D-C04351993583}" type="pres">
      <dgm:prSet presAssocID="{C2028DF5-E9CE-4426-87F3-E06CED945CEA}" presName="parentTextArrow" presStyleLbl="node1" presStyleIdx="1" presStyleCnt="2"/>
      <dgm:spPr/>
    </dgm:pt>
  </dgm:ptLst>
  <dgm:cxnLst>
    <dgm:cxn modelId="{ACEFB25F-45E1-4C09-89D6-8A2E7CCF07D1}" srcId="{07129BAC-1D1F-4701-9F06-553039D6DEAA}" destId="{C2028DF5-E9CE-4426-87F3-E06CED945CEA}" srcOrd="0" destOrd="0" parTransId="{18BC9EC9-D45C-461D-A063-6E438CF3905E}" sibTransId="{620F7413-630F-4E76-A029-F991F3E2C59C}"/>
    <dgm:cxn modelId="{FF85964A-6756-4EB7-A867-CDA852C31862}" srcId="{07129BAC-1D1F-4701-9F06-553039D6DEAA}" destId="{D7DB7BF8-EE04-49A6-8315-8F2BF597B198}" srcOrd="1" destOrd="0" parTransId="{607CA364-44AE-4B11-9844-BB787B485133}" sibTransId="{DCA90714-967C-4FBB-82DA-FE841FB31065}"/>
    <dgm:cxn modelId="{9A3C5C4B-9D6B-4032-9C3B-0A3C8AC56AB9}" type="presOf" srcId="{D7DB7BF8-EE04-49A6-8315-8F2BF597B198}" destId="{1FE62714-281E-4F56-B1A3-4AE422D037EF}" srcOrd="0" destOrd="0" presId="urn:microsoft.com/office/officeart/2005/8/layout/process4"/>
    <dgm:cxn modelId="{AC2436C3-7606-4505-9F3A-8091D35CA621}" type="presOf" srcId="{07129BAC-1D1F-4701-9F06-553039D6DEAA}" destId="{AD8C2774-04B0-4319-A58B-B0356423969F}" srcOrd="0" destOrd="0" presId="urn:microsoft.com/office/officeart/2005/8/layout/process4"/>
    <dgm:cxn modelId="{713DF5D7-5B6F-4E12-802A-40170795EF1C}" type="presOf" srcId="{C2028DF5-E9CE-4426-87F3-E06CED945CEA}" destId="{D914581F-556B-40CA-8E7D-C04351993583}" srcOrd="0" destOrd="0" presId="urn:microsoft.com/office/officeart/2005/8/layout/process4"/>
    <dgm:cxn modelId="{6B052FE3-F04F-48C9-B2DA-68D9FED21E13}" type="presParOf" srcId="{AD8C2774-04B0-4319-A58B-B0356423969F}" destId="{1A658E61-FE2C-47A8-9518-68DD24DECA20}" srcOrd="0" destOrd="0" presId="urn:microsoft.com/office/officeart/2005/8/layout/process4"/>
    <dgm:cxn modelId="{F890C7AD-82D7-4A2A-8904-7775C78097B6}" type="presParOf" srcId="{1A658E61-FE2C-47A8-9518-68DD24DECA20}" destId="{1FE62714-281E-4F56-B1A3-4AE422D037EF}" srcOrd="0" destOrd="0" presId="urn:microsoft.com/office/officeart/2005/8/layout/process4"/>
    <dgm:cxn modelId="{685857F5-1DE4-4438-A373-083F55E62749}" type="presParOf" srcId="{AD8C2774-04B0-4319-A58B-B0356423969F}" destId="{68FE0411-1613-44D8-8B0C-DA8D39368B05}" srcOrd="1" destOrd="0" presId="urn:microsoft.com/office/officeart/2005/8/layout/process4"/>
    <dgm:cxn modelId="{BDB442B6-B214-42D2-9997-07D108F15900}" type="presParOf" srcId="{AD8C2774-04B0-4319-A58B-B0356423969F}" destId="{8BBE61E1-5031-43E9-AB1F-DEAC3933B406}" srcOrd="2" destOrd="0" presId="urn:microsoft.com/office/officeart/2005/8/layout/process4"/>
    <dgm:cxn modelId="{0AB2442E-53C4-41DF-BE08-CA4B58D38703}" type="presParOf" srcId="{8BBE61E1-5031-43E9-AB1F-DEAC3933B406}" destId="{D914581F-556B-40CA-8E7D-C0435199358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129BAC-1D1F-4701-9F06-553039D6DEA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C2028DF5-E9CE-4426-87F3-E06CED945CEA}">
      <dgm:prSet/>
      <dgm:spPr/>
      <dgm:t>
        <a:bodyPr/>
        <a:lstStyle/>
        <a:p>
          <a:pPr>
            <a:defRPr cap="all"/>
          </a:pPr>
          <a:r>
            <a:rPr lang="en-US" cap="none" dirty="0"/>
            <a:t>Is the increase in streaming services and other viewing alternatives associated with a decrease in overall cinema quality?</a:t>
          </a:r>
          <a:endParaRPr lang="en-US" cap="none" dirty="0">
            <a:latin typeface="+mj-lt"/>
          </a:endParaRPr>
        </a:p>
      </dgm:t>
    </dgm:pt>
    <dgm:pt modelId="{18BC9EC9-D45C-461D-A063-6E438CF3905E}" type="parTrans" cxnId="{ACEFB25F-45E1-4C09-89D6-8A2E7CCF07D1}">
      <dgm:prSet/>
      <dgm:spPr/>
      <dgm:t>
        <a:bodyPr/>
        <a:lstStyle/>
        <a:p>
          <a:endParaRPr lang="en-US"/>
        </a:p>
      </dgm:t>
    </dgm:pt>
    <dgm:pt modelId="{620F7413-630F-4E76-A029-F991F3E2C59C}" type="sibTrans" cxnId="{ACEFB25F-45E1-4C09-89D6-8A2E7CCF07D1}">
      <dgm:prSet/>
      <dgm:spPr/>
      <dgm:t>
        <a:bodyPr/>
        <a:lstStyle/>
        <a:p>
          <a:endParaRPr lang="en-US"/>
        </a:p>
      </dgm:t>
    </dgm:pt>
    <dgm:pt modelId="{D7DB7BF8-EE04-49A6-8315-8F2BF597B198}">
      <dgm:prSet/>
      <dgm:spPr/>
      <dgm:t>
        <a:bodyPr/>
        <a:lstStyle/>
        <a:p>
          <a:pPr>
            <a:defRPr cap="all"/>
          </a:pPr>
          <a:r>
            <a:rPr lang="en-US" cap="none" dirty="0"/>
            <a:t>A part of our claim is that there is a relationship between the decline in the quality of cinema movies and growth of alternative entertainment sources such as Netflix and other tv programming.  </a:t>
          </a:r>
        </a:p>
      </dgm:t>
    </dgm:pt>
    <dgm:pt modelId="{607CA364-44AE-4B11-9844-BB787B485133}" type="parTrans" cxnId="{FF85964A-6756-4EB7-A867-CDA852C31862}">
      <dgm:prSet/>
      <dgm:spPr/>
      <dgm:t>
        <a:bodyPr/>
        <a:lstStyle/>
        <a:p>
          <a:endParaRPr lang="en-US"/>
        </a:p>
      </dgm:t>
    </dgm:pt>
    <dgm:pt modelId="{DCA90714-967C-4FBB-82DA-FE841FB31065}" type="sibTrans" cxnId="{FF85964A-6756-4EB7-A867-CDA852C31862}">
      <dgm:prSet/>
      <dgm:spPr/>
      <dgm:t>
        <a:bodyPr/>
        <a:lstStyle/>
        <a:p>
          <a:endParaRPr lang="en-US"/>
        </a:p>
      </dgm:t>
    </dgm:pt>
    <dgm:pt modelId="{329760FF-E9BF-48AE-833F-4B72F2C54F38}" type="pres">
      <dgm:prSet presAssocID="{07129BAC-1D1F-4701-9F06-553039D6DEAA}" presName="Name0" presStyleCnt="0">
        <dgm:presLayoutVars>
          <dgm:dir/>
          <dgm:animLvl val="lvl"/>
          <dgm:resizeHandles val="exact"/>
        </dgm:presLayoutVars>
      </dgm:prSet>
      <dgm:spPr/>
    </dgm:pt>
    <dgm:pt modelId="{67CE12EE-0243-4431-B012-5F9FFDD18B71}" type="pres">
      <dgm:prSet presAssocID="{D7DB7BF8-EE04-49A6-8315-8F2BF597B198}" presName="boxAndChildren" presStyleCnt="0"/>
      <dgm:spPr/>
    </dgm:pt>
    <dgm:pt modelId="{318BA9D9-CC86-463D-AFEA-FA91C5A0E7AD}" type="pres">
      <dgm:prSet presAssocID="{D7DB7BF8-EE04-49A6-8315-8F2BF597B198}" presName="parentTextBox" presStyleLbl="node1" presStyleIdx="0" presStyleCnt="2"/>
      <dgm:spPr/>
    </dgm:pt>
    <dgm:pt modelId="{FA1A39AF-F0B1-4490-B4CD-236B7140AAFD}" type="pres">
      <dgm:prSet presAssocID="{620F7413-630F-4E76-A029-F991F3E2C59C}" presName="sp" presStyleCnt="0"/>
      <dgm:spPr/>
    </dgm:pt>
    <dgm:pt modelId="{4CD6CFCE-38FB-48E3-B326-032B6EB890AB}" type="pres">
      <dgm:prSet presAssocID="{C2028DF5-E9CE-4426-87F3-E06CED945CEA}" presName="arrowAndChildren" presStyleCnt="0"/>
      <dgm:spPr/>
    </dgm:pt>
    <dgm:pt modelId="{BD8B58FB-42B7-422D-A839-BC503B5C389C}" type="pres">
      <dgm:prSet presAssocID="{C2028DF5-E9CE-4426-87F3-E06CED945CEA}" presName="parentTextArrow" presStyleLbl="node1" presStyleIdx="1" presStyleCnt="2"/>
      <dgm:spPr/>
    </dgm:pt>
  </dgm:ptLst>
  <dgm:cxnLst>
    <dgm:cxn modelId="{ACEFB25F-45E1-4C09-89D6-8A2E7CCF07D1}" srcId="{07129BAC-1D1F-4701-9F06-553039D6DEAA}" destId="{C2028DF5-E9CE-4426-87F3-E06CED945CEA}" srcOrd="0" destOrd="0" parTransId="{18BC9EC9-D45C-461D-A063-6E438CF3905E}" sibTransId="{620F7413-630F-4E76-A029-F991F3E2C59C}"/>
    <dgm:cxn modelId="{5E60C769-2E4B-4503-BBB1-0BA0CA260C6D}" type="presOf" srcId="{D7DB7BF8-EE04-49A6-8315-8F2BF597B198}" destId="{318BA9D9-CC86-463D-AFEA-FA91C5A0E7AD}" srcOrd="0" destOrd="0" presId="urn:microsoft.com/office/officeart/2005/8/layout/process4"/>
    <dgm:cxn modelId="{FF85964A-6756-4EB7-A867-CDA852C31862}" srcId="{07129BAC-1D1F-4701-9F06-553039D6DEAA}" destId="{D7DB7BF8-EE04-49A6-8315-8F2BF597B198}" srcOrd="1" destOrd="0" parTransId="{607CA364-44AE-4B11-9844-BB787B485133}" sibTransId="{DCA90714-967C-4FBB-82DA-FE841FB31065}"/>
    <dgm:cxn modelId="{2F01BC57-0CF6-48CF-A0EA-7E6623F176C6}" type="presOf" srcId="{C2028DF5-E9CE-4426-87F3-E06CED945CEA}" destId="{BD8B58FB-42B7-422D-A839-BC503B5C389C}" srcOrd="0" destOrd="0" presId="urn:microsoft.com/office/officeart/2005/8/layout/process4"/>
    <dgm:cxn modelId="{A28916D1-EFB9-4A1B-99DC-E19E6A7F2992}" type="presOf" srcId="{07129BAC-1D1F-4701-9F06-553039D6DEAA}" destId="{329760FF-E9BF-48AE-833F-4B72F2C54F38}" srcOrd="0" destOrd="0" presId="urn:microsoft.com/office/officeart/2005/8/layout/process4"/>
    <dgm:cxn modelId="{906F046B-FAD9-4E88-9FF8-3E82D4D9D61E}" type="presParOf" srcId="{329760FF-E9BF-48AE-833F-4B72F2C54F38}" destId="{67CE12EE-0243-4431-B012-5F9FFDD18B71}" srcOrd="0" destOrd="0" presId="urn:microsoft.com/office/officeart/2005/8/layout/process4"/>
    <dgm:cxn modelId="{1791A7EE-C94C-4439-8FD1-03C4ACBA6BDF}" type="presParOf" srcId="{67CE12EE-0243-4431-B012-5F9FFDD18B71}" destId="{318BA9D9-CC86-463D-AFEA-FA91C5A0E7AD}" srcOrd="0" destOrd="0" presId="urn:microsoft.com/office/officeart/2005/8/layout/process4"/>
    <dgm:cxn modelId="{21AAE7AE-6CE1-42B5-9ABB-F923F391B22E}" type="presParOf" srcId="{329760FF-E9BF-48AE-833F-4B72F2C54F38}" destId="{FA1A39AF-F0B1-4490-B4CD-236B7140AAFD}" srcOrd="1" destOrd="0" presId="urn:microsoft.com/office/officeart/2005/8/layout/process4"/>
    <dgm:cxn modelId="{D6F90123-7C50-4DBB-B536-ADF1F0015BE1}" type="presParOf" srcId="{329760FF-E9BF-48AE-833F-4B72F2C54F38}" destId="{4CD6CFCE-38FB-48E3-B326-032B6EB890AB}" srcOrd="2" destOrd="0" presId="urn:microsoft.com/office/officeart/2005/8/layout/process4"/>
    <dgm:cxn modelId="{BBA845B8-2B87-45C3-858B-323CF7A75EC1}" type="presParOf" srcId="{4CD6CFCE-38FB-48E3-B326-032B6EB890AB}" destId="{BD8B58FB-42B7-422D-A839-BC503B5C389C}"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129BAC-1D1F-4701-9F06-553039D6DEAA}"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C2028DF5-E9CE-4426-87F3-E06CED945CEA}">
      <dgm:prSet/>
      <dgm:spPr/>
      <dgm:t>
        <a:bodyPr/>
        <a:lstStyle/>
        <a:p>
          <a:pPr>
            <a:defRPr cap="all"/>
          </a:pPr>
          <a:r>
            <a:rPr lang="en-US" cap="none" dirty="0"/>
            <a:t>What trends are shown between different genres as it relates to quality of movies?</a:t>
          </a:r>
          <a:endParaRPr lang="en-US" cap="none" dirty="0">
            <a:latin typeface="+mj-lt"/>
          </a:endParaRPr>
        </a:p>
      </dgm:t>
    </dgm:pt>
    <dgm:pt modelId="{18BC9EC9-D45C-461D-A063-6E438CF3905E}" type="parTrans" cxnId="{ACEFB25F-45E1-4C09-89D6-8A2E7CCF07D1}">
      <dgm:prSet/>
      <dgm:spPr/>
      <dgm:t>
        <a:bodyPr/>
        <a:lstStyle/>
        <a:p>
          <a:endParaRPr lang="en-US"/>
        </a:p>
      </dgm:t>
    </dgm:pt>
    <dgm:pt modelId="{620F7413-630F-4E76-A029-F991F3E2C59C}" type="sibTrans" cxnId="{ACEFB25F-45E1-4C09-89D6-8A2E7CCF07D1}">
      <dgm:prSet/>
      <dgm:spPr/>
      <dgm:t>
        <a:bodyPr/>
        <a:lstStyle/>
        <a:p>
          <a:endParaRPr lang="en-US"/>
        </a:p>
      </dgm:t>
    </dgm:pt>
    <dgm:pt modelId="{D7DB7BF8-EE04-49A6-8315-8F2BF597B198}">
      <dgm:prSet/>
      <dgm:spPr/>
      <dgm:t>
        <a:bodyPr/>
        <a:lstStyle/>
        <a:p>
          <a:pPr>
            <a:defRPr cap="all"/>
          </a:pPr>
          <a:r>
            <a:rPr lang="en-US" cap="none" dirty="0"/>
            <a:t>This question gives us additional information on the breakdown of trends by genre so we can find out if  there may be a specific genre(s) that are heavily contributing to the decline in movie quality or vice versa. </a:t>
          </a:r>
        </a:p>
      </dgm:t>
    </dgm:pt>
    <dgm:pt modelId="{607CA364-44AE-4B11-9844-BB787B485133}" type="parTrans" cxnId="{FF85964A-6756-4EB7-A867-CDA852C31862}">
      <dgm:prSet/>
      <dgm:spPr/>
      <dgm:t>
        <a:bodyPr/>
        <a:lstStyle/>
        <a:p>
          <a:endParaRPr lang="en-US"/>
        </a:p>
      </dgm:t>
    </dgm:pt>
    <dgm:pt modelId="{DCA90714-967C-4FBB-82DA-FE841FB31065}" type="sibTrans" cxnId="{FF85964A-6756-4EB7-A867-CDA852C31862}">
      <dgm:prSet/>
      <dgm:spPr/>
      <dgm:t>
        <a:bodyPr/>
        <a:lstStyle/>
        <a:p>
          <a:endParaRPr lang="en-US"/>
        </a:p>
      </dgm:t>
    </dgm:pt>
    <dgm:pt modelId="{248FAD30-C65D-4E65-B046-B2AA1D581A06}" type="pres">
      <dgm:prSet presAssocID="{07129BAC-1D1F-4701-9F06-553039D6DEAA}" presName="Name0" presStyleCnt="0">
        <dgm:presLayoutVars>
          <dgm:dir/>
          <dgm:animLvl val="lvl"/>
          <dgm:resizeHandles val="exact"/>
        </dgm:presLayoutVars>
      </dgm:prSet>
      <dgm:spPr/>
    </dgm:pt>
    <dgm:pt modelId="{E14BC4CE-563A-49F0-971F-F974F4A03A53}" type="pres">
      <dgm:prSet presAssocID="{D7DB7BF8-EE04-49A6-8315-8F2BF597B198}" presName="boxAndChildren" presStyleCnt="0"/>
      <dgm:spPr/>
    </dgm:pt>
    <dgm:pt modelId="{80070ABF-8F97-404F-B633-2FDA5BD0B533}" type="pres">
      <dgm:prSet presAssocID="{D7DB7BF8-EE04-49A6-8315-8F2BF597B198}" presName="parentTextBox" presStyleLbl="node1" presStyleIdx="0" presStyleCnt="2"/>
      <dgm:spPr/>
    </dgm:pt>
    <dgm:pt modelId="{1FC20AF2-1041-4B91-A821-771EF1072DDB}" type="pres">
      <dgm:prSet presAssocID="{620F7413-630F-4E76-A029-F991F3E2C59C}" presName="sp" presStyleCnt="0"/>
      <dgm:spPr/>
    </dgm:pt>
    <dgm:pt modelId="{83FA1ED1-392A-42EE-9C9E-00E0A115D883}" type="pres">
      <dgm:prSet presAssocID="{C2028DF5-E9CE-4426-87F3-E06CED945CEA}" presName="arrowAndChildren" presStyleCnt="0"/>
      <dgm:spPr/>
    </dgm:pt>
    <dgm:pt modelId="{DDBED4E2-8977-4730-A586-3A702AF92B69}" type="pres">
      <dgm:prSet presAssocID="{C2028DF5-E9CE-4426-87F3-E06CED945CEA}" presName="parentTextArrow" presStyleLbl="node1" presStyleIdx="1" presStyleCnt="2"/>
      <dgm:spPr/>
    </dgm:pt>
  </dgm:ptLst>
  <dgm:cxnLst>
    <dgm:cxn modelId="{0D4A9A04-0084-48D8-B937-32A0F0760690}" type="presOf" srcId="{C2028DF5-E9CE-4426-87F3-E06CED945CEA}" destId="{DDBED4E2-8977-4730-A586-3A702AF92B69}" srcOrd="0" destOrd="0" presId="urn:microsoft.com/office/officeart/2005/8/layout/process4"/>
    <dgm:cxn modelId="{ACEFB25F-45E1-4C09-89D6-8A2E7CCF07D1}" srcId="{07129BAC-1D1F-4701-9F06-553039D6DEAA}" destId="{C2028DF5-E9CE-4426-87F3-E06CED945CEA}" srcOrd="0" destOrd="0" parTransId="{18BC9EC9-D45C-461D-A063-6E438CF3905E}" sibTransId="{620F7413-630F-4E76-A029-F991F3E2C59C}"/>
    <dgm:cxn modelId="{FF85964A-6756-4EB7-A867-CDA852C31862}" srcId="{07129BAC-1D1F-4701-9F06-553039D6DEAA}" destId="{D7DB7BF8-EE04-49A6-8315-8F2BF597B198}" srcOrd="1" destOrd="0" parTransId="{607CA364-44AE-4B11-9844-BB787B485133}" sibTransId="{DCA90714-967C-4FBB-82DA-FE841FB31065}"/>
    <dgm:cxn modelId="{F34A645A-A731-4474-876C-608961C72766}" type="presOf" srcId="{07129BAC-1D1F-4701-9F06-553039D6DEAA}" destId="{248FAD30-C65D-4E65-B046-B2AA1D581A06}" srcOrd="0" destOrd="0" presId="urn:microsoft.com/office/officeart/2005/8/layout/process4"/>
    <dgm:cxn modelId="{A35D2385-284C-42A5-A5EE-F678F2E49C38}" type="presOf" srcId="{D7DB7BF8-EE04-49A6-8315-8F2BF597B198}" destId="{80070ABF-8F97-404F-B633-2FDA5BD0B533}" srcOrd="0" destOrd="0" presId="urn:microsoft.com/office/officeart/2005/8/layout/process4"/>
    <dgm:cxn modelId="{B33D1F6B-AB9E-4AB3-81B4-2DCC01D9DDD2}" type="presParOf" srcId="{248FAD30-C65D-4E65-B046-B2AA1D581A06}" destId="{E14BC4CE-563A-49F0-971F-F974F4A03A53}" srcOrd="0" destOrd="0" presId="urn:microsoft.com/office/officeart/2005/8/layout/process4"/>
    <dgm:cxn modelId="{CED51A12-71BE-449F-98EC-9D3FAD1EB3AF}" type="presParOf" srcId="{E14BC4CE-563A-49F0-971F-F974F4A03A53}" destId="{80070ABF-8F97-404F-B633-2FDA5BD0B533}" srcOrd="0" destOrd="0" presId="urn:microsoft.com/office/officeart/2005/8/layout/process4"/>
    <dgm:cxn modelId="{8A2C6398-5EF5-4530-B53D-A96E47AF7AA7}" type="presParOf" srcId="{248FAD30-C65D-4E65-B046-B2AA1D581A06}" destId="{1FC20AF2-1041-4B91-A821-771EF1072DDB}" srcOrd="1" destOrd="0" presId="urn:microsoft.com/office/officeart/2005/8/layout/process4"/>
    <dgm:cxn modelId="{B81B31CD-A530-4755-9AD3-E7A3F4AA3D84}" type="presParOf" srcId="{248FAD30-C65D-4E65-B046-B2AA1D581A06}" destId="{83FA1ED1-392A-42EE-9C9E-00E0A115D883}" srcOrd="2" destOrd="0" presId="urn:microsoft.com/office/officeart/2005/8/layout/process4"/>
    <dgm:cxn modelId="{5F458F2A-6C9B-4E0E-9E67-81619A36B237}" type="presParOf" srcId="{83FA1ED1-392A-42EE-9C9E-00E0A115D883}" destId="{DDBED4E2-8977-4730-A586-3A702AF92B69}"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8FB69A-BD71-46DA-9F0C-1B30D046340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8A6C29-031D-428E-B75C-7A037117B402}">
      <dgm:prSet/>
      <dgm:spPr/>
      <dgm:t>
        <a:bodyPr/>
        <a:lstStyle/>
        <a:p>
          <a:r>
            <a:rPr lang="en-US" dirty="0"/>
            <a:t>Has the quality of movies declined over time?  </a:t>
          </a:r>
        </a:p>
      </dgm:t>
    </dgm:pt>
    <dgm:pt modelId="{289C89E8-0DEA-4222-9FD2-541CFA9CC9F0}" type="parTrans" cxnId="{C5F0DBE1-02E6-42DF-94B6-5CC9FE508391}">
      <dgm:prSet/>
      <dgm:spPr/>
      <dgm:t>
        <a:bodyPr/>
        <a:lstStyle/>
        <a:p>
          <a:endParaRPr lang="en-US"/>
        </a:p>
      </dgm:t>
    </dgm:pt>
    <dgm:pt modelId="{0005847C-F7C0-4D8F-818E-09FB3B6D5526}" type="sibTrans" cxnId="{C5F0DBE1-02E6-42DF-94B6-5CC9FE508391}">
      <dgm:prSet/>
      <dgm:spPr/>
      <dgm:t>
        <a:bodyPr/>
        <a:lstStyle/>
        <a:p>
          <a:endParaRPr lang="en-US"/>
        </a:p>
      </dgm:t>
    </dgm:pt>
    <dgm:pt modelId="{44A503AB-AD88-49BF-9FD3-86D6ED51BA71}">
      <dgm:prSet/>
      <dgm:spPr/>
      <dgm:t>
        <a:bodyPr/>
        <a:lstStyle/>
        <a:p>
          <a:r>
            <a:rPr lang="en-US"/>
            <a:t>To answer this questions, we needed a yearly count of how many tickets were sold and the average percentage of viewer and critic rating by year.  We used viewer ratings from Rotten Tomatoes and pulled critic ratings from OMDB.</a:t>
          </a:r>
        </a:p>
      </dgm:t>
    </dgm:pt>
    <dgm:pt modelId="{DE1F8100-B8B3-40FB-AFAE-19D04474506C}" type="parTrans" cxnId="{A3029525-C543-456A-A4A0-6519DFB89BDE}">
      <dgm:prSet/>
      <dgm:spPr/>
      <dgm:t>
        <a:bodyPr/>
        <a:lstStyle/>
        <a:p>
          <a:endParaRPr lang="en-US"/>
        </a:p>
      </dgm:t>
    </dgm:pt>
    <dgm:pt modelId="{A103EC71-14B4-4345-BBD2-E420B6FB7923}" type="sibTrans" cxnId="{A3029525-C543-456A-A4A0-6519DFB89BDE}">
      <dgm:prSet/>
      <dgm:spPr/>
      <dgm:t>
        <a:bodyPr/>
        <a:lstStyle/>
        <a:p>
          <a:endParaRPr lang="en-US"/>
        </a:p>
      </dgm:t>
    </dgm:pt>
    <dgm:pt modelId="{4CABD4C3-15D6-4823-83C2-FE19058E1AA8}" type="pres">
      <dgm:prSet presAssocID="{2F8FB69A-BD71-46DA-9F0C-1B30D0463406}" presName="vert0" presStyleCnt="0">
        <dgm:presLayoutVars>
          <dgm:dir/>
          <dgm:animOne val="branch"/>
          <dgm:animLvl val="lvl"/>
        </dgm:presLayoutVars>
      </dgm:prSet>
      <dgm:spPr/>
    </dgm:pt>
    <dgm:pt modelId="{4F7EB2A9-2A70-4C39-8546-C64A005121A4}" type="pres">
      <dgm:prSet presAssocID="{A18A6C29-031D-428E-B75C-7A037117B402}" presName="thickLine" presStyleLbl="alignNode1" presStyleIdx="0" presStyleCnt="2"/>
      <dgm:spPr/>
    </dgm:pt>
    <dgm:pt modelId="{5FC7F543-90EA-4827-BDAC-C29D89734E6F}" type="pres">
      <dgm:prSet presAssocID="{A18A6C29-031D-428E-B75C-7A037117B402}" presName="horz1" presStyleCnt="0"/>
      <dgm:spPr/>
    </dgm:pt>
    <dgm:pt modelId="{CEF9A23B-236B-4C2E-97C0-2443A43F5331}" type="pres">
      <dgm:prSet presAssocID="{A18A6C29-031D-428E-B75C-7A037117B402}" presName="tx1" presStyleLbl="revTx" presStyleIdx="0" presStyleCnt="2"/>
      <dgm:spPr/>
    </dgm:pt>
    <dgm:pt modelId="{6D4A6938-C41A-4089-A2A9-4EA0E7742DA5}" type="pres">
      <dgm:prSet presAssocID="{A18A6C29-031D-428E-B75C-7A037117B402}" presName="vert1" presStyleCnt="0"/>
      <dgm:spPr/>
    </dgm:pt>
    <dgm:pt modelId="{46B80F6C-B68F-4D5C-870D-726DF88C7631}" type="pres">
      <dgm:prSet presAssocID="{44A503AB-AD88-49BF-9FD3-86D6ED51BA71}" presName="thickLine" presStyleLbl="alignNode1" presStyleIdx="1" presStyleCnt="2"/>
      <dgm:spPr/>
    </dgm:pt>
    <dgm:pt modelId="{C653837F-7CAA-4C24-9D4E-48E5108C0EA6}" type="pres">
      <dgm:prSet presAssocID="{44A503AB-AD88-49BF-9FD3-86D6ED51BA71}" presName="horz1" presStyleCnt="0"/>
      <dgm:spPr/>
    </dgm:pt>
    <dgm:pt modelId="{EC5A23D5-A368-446D-8E97-D3584744E58D}" type="pres">
      <dgm:prSet presAssocID="{44A503AB-AD88-49BF-9FD3-86D6ED51BA71}" presName="tx1" presStyleLbl="revTx" presStyleIdx="1" presStyleCnt="2"/>
      <dgm:spPr/>
    </dgm:pt>
    <dgm:pt modelId="{CB4BEA9A-FD58-4DBE-AC07-1313C9E47B9E}" type="pres">
      <dgm:prSet presAssocID="{44A503AB-AD88-49BF-9FD3-86D6ED51BA71}" presName="vert1" presStyleCnt="0"/>
      <dgm:spPr/>
    </dgm:pt>
  </dgm:ptLst>
  <dgm:cxnLst>
    <dgm:cxn modelId="{7CA10B09-FFFF-4A0E-9ED3-AB678D567BA2}" type="presOf" srcId="{44A503AB-AD88-49BF-9FD3-86D6ED51BA71}" destId="{EC5A23D5-A368-446D-8E97-D3584744E58D}" srcOrd="0" destOrd="0" presId="urn:microsoft.com/office/officeart/2008/layout/LinedList"/>
    <dgm:cxn modelId="{A3029525-C543-456A-A4A0-6519DFB89BDE}" srcId="{2F8FB69A-BD71-46DA-9F0C-1B30D0463406}" destId="{44A503AB-AD88-49BF-9FD3-86D6ED51BA71}" srcOrd="1" destOrd="0" parTransId="{DE1F8100-B8B3-40FB-AFAE-19D04474506C}" sibTransId="{A103EC71-14B4-4345-BBD2-E420B6FB7923}"/>
    <dgm:cxn modelId="{75612557-ACF1-4923-89DD-328DDF5C0E77}" type="presOf" srcId="{2F8FB69A-BD71-46DA-9F0C-1B30D0463406}" destId="{4CABD4C3-15D6-4823-83C2-FE19058E1AA8}" srcOrd="0" destOrd="0" presId="urn:microsoft.com/office/officeart/2008/layout/LinedList"/>
    <dgm:cxn modelId="{72D90FC5-3202-4C2A-882B-F9A653291B5A}" type="presOf" srcId="{A18A6C29-031D-428E-B75C-7A037117B402}" destId="{CEF9A23B-236B-4C2E-97C0-2443A43F5331}" srcOrd="0" destOrd="0" presId="urn:microsoft.com/office/officeart/2008/layout/LinedList"/>
    <dgm:cxn modelId="{C5F0DBE1-02E6-42DF-94B6-5CC9FE508391}" srcId="{2F8FB69A-BD71-46DA-9F0C-1B30D0463406}" destId="{A18A6C29-031D-428E-B75C-7A037117B402}" srcOrd="0" destOrd="0" parTransId="{289C89E8-0DEA-4222-9FD2-541CFA9CC9F0}" sibTransId="{0005847C-F7C0-4D8F-818E-09FB3B6D5526}"/>
    <dgm:cxn modelId="{CCBAFF35-4520-4210-9280-65C6ADD095C5}" type="presParOf" srcId="{4CABD4C3-15D6-4823-83C2-FE19058E1AA8}" destId="{4F7EB2A9-2A70-4C39-8546-C64A005121A4}" srcOrd="0" destOrd="0" presId="urn:microsoft.com/office/officeart/2008/layout/LinedList"/>
    <dgm:cxn modelId="{C3AD6BFA-F7FB-4773-A8E0-369979944611}" type="presParOf" srcId="{4CABD4C3-15D6-4823-83C2-FE19058E1AA8}" destId="{5FC7F543-90EA-4827-BDAC-C29D89734E6F}" srcOrd="1" destOrd="0" presId="urn:microsoft.com/office/officeart/2008/layout/LinedList"/>
    <dgm:cxn modelId="{3251F0E5-78A2-4CDE-960B-9D95E9CF8CB4}" type="presParOf" srcId="{5FC7F543-90EA-4827-BDAC-C29D89734E6F}" destId="{CEF9A23B-236B-4C2E-97C0-2443A43F5331}" srcOrd="0" destOrd="0" presId="urn:microsoft.com/office/officeart/2008/layout/LinedList"/>
    <dgm:cxn modelId="{D9196B70-2053-46B7-BA27-A7FA3135C89D}" type="presParOf" srcId="{5FC7F543-90EA-4827-BDAC-C29D89734E6F}" destId="{6D4A6938-C41A-4089-A2A9-4EA0E7742DA5}" srcOrd="1" destOrd="0" presId="urn:microsoft.com/office/officeart/2008/layout/LinedList"/>
    <dgm:cxn modelId="{47FB1069-BCF5-4D5E-B909-ED19EDA98627}" type="presParOf" srcId="{4CABD4C3-15D6-4823-83C2-FE19058E1AA8}" destId="{46B80F6C-B68F-4D5C-870D-726DF88C7631}" srcOrd="2" destOrd="0" presId="urn:microsoft.com/office/officeart/2008/layout/LinedList"/>
    <dgm:cxn modelId="{CA634B69-FFA2-482B-9867-05AB418E8E7C}" type="presParOf" srcId="{4CABD4C3-15D6-4823-83C2-FE19058E1AA8}" destId="{C653837F-7CAA-4C24-9D4E-48E5108C0EA6}" srcOrd="3" destOrd="0" presId="urn:microsoft.com/office/officeart/2008/layout/LinedList"/>
    <dgm:cxn modelId="{BE5B806D-C1D7-4195-A91F-EBB1ED97820D}" type="presParOf" srcId="{C653837F-7CAA-4C24-9D4E-48E5108C0EA6}" destId="{EC5A23D5-A368-446D-8E97-D3584744E58D}" srcOrd="0" destOrd="0" presId="urn:microsoft.com/office/officeart/2008/layout/LinedList"/>
    <dgm:cxn modelId="{6157660B-F816-4030-90D4-588A38C6312C}" type="presParOf" srcId="{C653837F-7CAA-4C24-9D4E-48E5108C0EA6}" destId="{CB4BEA9A-FD58-4DBE-AC07-1313C9E47B9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F8FB69A-BD71-46DA-9F0C-1B30D046340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8A6C29-031D-428E-B75C-7A037117B402}">
      <dgm:prSet/>
      <dgm:spPr/>
      <dgm:t>
        <a:bodyPr/>
        <a:lstStyle/>
        <a:p>
          <a:r>
            <a:rPr lang="en-US" cap="none" dirty="0"/>
            <a:t>Is the increase in streaming services and other viewing alternatives associated with a decrease in overall cinema quality?</a:t>
          </a:r>
          <a:endParaRPr lang="en-US" dirty="0"/>
        </a:p>
      </dgm:t>
    </dgm:pt>
    <dgm:pt modelId="{289C89E8-0DEA-4222-9FD2-541CFA9CC9F0}" type="parTrans" cxnId="{C5F0DBE1-02E6-42DF-94B6-5CC9FE508391}">
      <dgm:prSet/>
      <dgm:spPr/>
      <dgm:t>
        <a:bodyPr/>
        <a:lstStyle/>
        <a:p>
          <a:endParaRPr lang="en-US"/>
        </a:p>
      </dgm:t>
    </dgm:pt>
    <dgm:pt modelId="{0005847C-F7C0-4D8F-818E-09FB3B6D5526}" type="sibTrans" cxnId="{C5F0DBE1-02E6-42DF-94B6-5CC9FE508391}">
      <dgm:prSet/>
      <dgm:spPr/>
      <dgm:t>
        <a:bodyPr/>
        <a:lstStyle/>
        <a:p>
          <a:endParaRPr lang="en-US"/>
        </a:p>
      </dgm:t>
    </dgm:pt>
    <dgm:pt modelId="{44A503AB-AD88-49BF-9FD3-86D6ED51BA71}">
      <dgm:prSet/>
      <dgm:spPr/>
      <dgm:t>
        <a:bodyPr/>
        <a:lstStyle/>
        <a:p>
          <a:endParaRPr lang="en-US" dirty="0"/>
        </a:p>
      </dgm:t>
    </dgm:pt>
    <dgm:pt modelId="{DE1F8100-B8B3-40FB-AFAE-19D04474506C}" type="parTrans" cxnId="{A3029525-C543-456A-A4A0-6519DFB89BDE}">
      <dgm:prSet/>
      <dgm:spPr/>
      <dgm:t>
        <a:bodyPr/>
        <a:lstStyle/>
        <a:p>
          <a:endParaRPr lang="en-US"/>
        </a:p>
      </dgm:t>
    </dgm:pt>
    <dgm:pt modelId="{A103EC71-14B4-4345-BBD2-E420B6FB7923}" type="sibTrans" cxnId="{A3029525-C543-456A-A4A0-6519DFB89BDE}">
      <dgm:prSet/>
      <dgm:spPr/>
      <dgm:t>
        <a:bodyPr/>
        <a:lstStyle/>
        <a:p>
          <a:endParaRPr lang="en-US"/>
        </a:p>
      </dgm:t>
    </dgm:pt>
    <dgm:pt modelId="{5E7F955E-3D38-41D0-9E84-AEC09B9693E2}">
      <dgm:prSet/>
      <dgm:spPr/>
      <dgm:t>
        <a:bodyPr/>
        <a:lstStyle/>
        <a:p>
          <a:r>
            <a:rPr lang="en-US"/>
            <a:t>This question will tell us if consumers are choosing alternate entertainment sources, like Netflix and TV programs more frequently and if they choose these forms of entertainment over cinema viewing.  This will determine if there is a correlation between the decline in movie quality and increase in quality of other entertainment sources.</a:t>
          </a:r>
        </a:p>
      </dgm:t>
    </dgm:pt>
    <dgm:pt modelId="{DD67C802-9EAC-4D34-A2AE-2A24BA5F412B}" type="parTrans" cxnId="{10CA6B18-F451-4E19-90E2-C7F064A5E760}">
      <dgm:prSet/>
      <dgm:spPr/>
      <dgm:t>
        <a:bodyPr/>
        <a:lstStyle/>
        <a:p>
          <a:endParaRPr lang="en-US"/>
        </a:p>
      </dgm:t>
    </dgm:pt>
    <dgm:pt modelId="{8793A8F5-4BDF-46AD-A6A9-DAF2FEF4EC56}" type="sibTrans" cxnId="{10CA6B18-F451-4E19-90E2-C7F064A5E760}">
      <dgm:prSet/>
      <dgm:spPr/>
      <dgm:t>
        <a:bodyPr/>
        <a:lstStyle/>
        <a:p>
          <a:endParaRPr lang="en-US"/>
        </a:p>
      </dgm:t>
    </dgm:pt>
    <dgm:pt modelId="{4CABD4C3-15D6-4823-83C2-FE19058E1AA8}" type="pres">
      <dgm:prSet presAssocID="{2F8FB69A-BD71-46DA-9F0C-1B30D0463406}" presName="vert0" presStyleCnt="0">
        <dgm:presLayoutVars>
          <dgm:dir/>
          <dgm:animOne val="branch"/>
          <dgm:animLvl val="lvl"/>
        </dgm:presLayoutVars>
      </dgm:prSet>
      <dgm:spPr/>
    </dgm:pt>
    <dgm:pt modelId="{4F7EB2A9-2A70-4C39-8546-C64A005121A4}" type="pres">
      <dgm:prSet presAssocID="{A18A6C29-031D-428E-B75C-7A037117B402}" presName="thickLine" presStyleLbl="alignNode1" presStyleIdx="0" presStyleCnt="3"/>
      <dgm:spPr/>
    </dgm:pt>
    <dgm:pt modelId="{5FC7F543-90EA-4827-BDAC-C29D89734E6F}" type="pres">
      <dgm:prSet presAssocID="{A18A6C29-031D-428E-B75C-7A037117B402}" presName="horz1" presStyleCnt="0"/>
      <dgm:spPr/>
    </dgm:pt>
    <dgm:pt modelId="{CEF9A23B-236B-4C2E-97C0-2443A43F5331}" type="pres">
      <dgm:prSet presAssocID="{A18A6C29-031D-428E-B75C-7A037117B402}" presName="tx1" presStyleLbl="revTx" presStyleIdx="0" presStyleCnt="3"/>
      <dgm:spPr/>
    </dgm:pt>
    <dgm:pt modelId="{6D4A6938-C41A-4089-A2A9-4EA0E7742DA5}" type="pres">
      <dgm:prSet presAssocID="{A18A6C29-031D-428E-B75C-7A037117B402}" presName="vert1" presStyleCnt="0"/>
      <dgm:spPr/>
    </dgm:pt>
    <dgm:pt modelId="{46B80F6C-B68F-4D5C-870D-726DF88C7631}" type="pres">
      <dgm:prSet presAssocID="{44A503AB-AD88-49BF-9FD3-86D6ED51BA71}" presName="thickLine" presStyleLbl="alignNode1" presStyleIdx="1" presStyleCnt="3"/>
      <dgm:spPr/>
    </dgm:pt>
    <dgm:pt modelId="{C653837F-7CAA-4C24-9D4E-48E5108C0EA6}" type="pres">
      <dgm:prSet presAssocID="{44A503AB-AD88-49BF-9FD3-86D6ED51BA71}" presName="horz1" presStyleCnt="0"/>
      <dgm:spPr/>
    </dgm:pt>
    <dgm:pt modelId="{EC5A23D5-A368-446D-8E97-D3584744E58D}" type="pres">
      <dgm:prSet presAssocID="{44A503AB-AD88-49BF-9FD3-86D6ED51BA71}" presName="tx1" presStyleLbl="revTx" presStyleIdx="1" presStyleCnt="3" custScaleY="2966"/>
      <dgm:spPr/>
    </dgm:pt>
    <dgm:pt modelId="{CB4BEA9A-FD58-4DBE-AC07-1313C9E47B9E}" type="pres">
      <dgm:prSet presAssocID="{44A503AB-AD88-49BF-9FD3-86D6ED51BA71}" presName="vert1" presStyleCnt="0"/>
      <dgm:spPr/>
    </dgm:pt>
    <dgm:pt modelId="{CCD06DB7-4202-473F-AEC6-7BAC989C7941}" type="pres">
      <dgm:prSet presAssocID="{5E7F955E-3D38-41D0-9E84-AEC09B9693E2}" presName="thickLine" presStyleLbl="alignNode1" presStyleIdx="2" presStyleCnt="3"/>
      <dgm:spPr/>
    </dgm:pt>
    <dgm:pt modelId="{D16CAA91-A617-4D4E-A479-778E2675D0DA}" type="pres">
      <dgm:prSet presAssocID="{5E7F955E-3D38-41D0-9E84-AEC09B9693E2}" presName="horz1" presStyleCnt="0"/>
      <dgm:spPr/>
    </dgm:pt>
    <dgm:pt modelId="{AA996367-2647-46E5-89B0-ED9CFC1C644A}" type="pres">
      <dgm:prSet presAssocID="{5E7F955E-3D38-41D0-9E84-AEC09B9693E2}" presName="tx1" presStyleLbl="revTx" presStyleIdx="2" presStyleCnt="3"/>
      <dgm:spPr/>
    </dgm:pt>
    <dgm:pt modelId="{3DF7C112-E08D-44BB-8F62-A0E3C1ED2493}" type="pres">
      <dgm:prSet presAssocID="{5E7F955E-3D38-41D0-9E84-AEC09B9693E2}" presName="vert1" presStyleCnt="0"/>
      <dgm:spPr/>
    </dgm:pt>
  </dgm:ptLst>
  <dgm:cxnLst>
    <dgm:cxn modelId="{7CA10B09-FFFF-4A0E-9ED3-AB678D567BA2}" type="presOf" srcId="{44A503AB-AD88-49BF-9FD3-86D6ED51BA71}" destId="{EC5A23D5-A368-446D-8E97-D3584744E58D}" srcOrd="0" destOrd="0" presId="urn:microsoft.com/office/officeart/2008/layout/LinedList"/>
    <dgm:cxn modelId="{10CA6B18-F451-4E19-90E2-C7F064A5E760}" srcId="{2F8FB69A-BD71-46DA-9F0C-1B30D0463406}" destId="{5E7F955E-3D38-41D0-9E84-AEC09B9693E2}" srcOrd="2" destOrd="0" parTransId="{DD67C802-9EAC-4D34-A2AE-2A24BA5F412B}" sibTransId="{8793A8F5-4BDF-46AD-A6A9-DAF2FEF4EC56}"/>
    <dgm:cxn modelId="{29B9E920-84A0-4D4F-A9AA-A1ABE2598EA3}" type="presOf" srcId="{5E7F955E-3D38-41D0-9E84-AEC09B9693E2}" destId="{AA996367-2647-46E5-89B0-ED9CFC1C644A}" srcOrd="0" destOrd="0" presId="urn:microsoft.com/office/officeart/2008/layout/LinedList"/>
    <dgm:cxn modelId="{A3029525-C543-456A-A4A0-6519DFB89BDE}" srcId="{2F8FB69A-BD71-46DA-9F0C-1B30D0463406}" destId="{44A503AB-AD88-49BF-9FD3-86D6ED51BA71}" srcOrd="1" destOrd="0" parTransId="{DE1F8100-B8B3-40FB-AFAE-19D04474506C}" sibTransId="{A103EC71-14B4-4345-BBD2-E420B6FB7923}"/>
    <dgm:cxn modelId="{75612557-ACF1-4923-89DD-328DDF5C0E77}" type="presOf" srcId="{2F8FB69A-BD71-46DA-9F0C-1B30D0463406}" destId="{4CABD4C3-15D6-4823-83C2-FE19058E1AA8}" srcOrd="0" destOrd="0" presId="urn:microsoft.com/office/officeart/2008/layout/LinedList"/>
    <dgm:cxn modelId="{72D90FC5-3202-4C2A-882B-F9A653291B5A}" type="presOf" srcId="{A18A6C29-031D-428E-B75C-7A037117B402}" destId="{CEF9A23B-236B-4C2E-97C0-2443A43F5331}" srcOrd="0" destOrd="0" presId="urn:microsoft.com/office/officeart/2008/layout/LinedList"/>
    <dgm:cxn modelId="{C5F0DBE1-02E6-42DF-94B6-5CC9FE508391}" srcId="{2F8FB69A-BD71-46DA-9F0C-1B30D0463406}" destId="{A18A6C29-031D-428E-B75C-7A037117B402}" srcOrd="0" destOrd="0" parTransId="{289C89E8-0DEA-4222-9FD2-541CFA9CC9F0}" sibTransId="{0005847C-F7C0-4D8F-818E-09FB3B6D5526}"/>
    <dgm:cxn modelId="{CCBAFF35-4520-4210-9280-65C6ADD095C5}" type="presParOf" srcId="{4CABD4C3-15D6-4823-83C2-FE19058E1AA8}" destId="{4F7EB2A9-2A70-4C39-8546-C64A005121A4}" srcOrd="0" destOrd="0" presId="urn:microsoft.com/office/officeart/2008/layout/LinedList"/>
    <dgm:cxn modelId="{C3AD6BFA-F7FB-4773-A8E0-369979944611}" type="presParOf" srcId="{4CABD4C3-15D6-4823-83C2-FE19058E1AA8}" destId="{5FC7F543-90EA-4827-BDAC-C29D89734E6F}" srcOrd="1" destOrd="0" presId="urn:microsoft.com/office/officeart/2008/layout/LinedList"/>
    <dgm:cxn modelId="{3251F0E5-78A2-4CDE-960B-9D95E9CF8CB4}" type="presParOf" srcId="{5FC7F543-90EA-4827-BDAC-C29D89734E6F}" destId="{CEF9A23B-236B-4C2E-97C0-2443A43F5331}" srcOrd="0" destOrd="0" presId="urn:microsoft.com/office/officeart/2008/layout/LinedList"/>
    <dgm:cxn modelId="{D9196B70-2053-46B7-BA27-A7FA3135C89D}" type="presParOf" srcId="{5FC7F543-90EA-4827-BDAC-C29D89734E6F}" destId="{6D4A6938-C41A-4089-A2A9-4EA0E7742DA5}" srcOrd="1" destOrd="0" presId="urn:microsoft.com/office/officeart/2008/layout/LinedList"/>
    <dgm:cxn modelId="{47FB1069-BCF5-4D5E-B909-ED19EDA98627}" type="presParOf" srcId="{4CABD4C3-15D6-4823-83C2-FE19058E1AA8}" destId="{46B80F6C-B68F-4D5C-870D-726DF88C7631}" srcOrd="2" destOrd="0" presId="urn:microsoft.com/office/officeart/2008/layout/LinedList"/>
    <dgm:cxn modelId="{CA634B69-FFA2-482B-9867-05AB418E8E7C}" type="presParOf" srcId="{4CABD4C3-15D6-4823-83C2-FE19058E1AA8}" destId="{C653837F-7CAA-4C24-9D4E-48E5108C0EA6}" srcOrd="3" destOrd="0" presId="urn:microsoft.com/office/officeart/2008/layout/LinedList"/>
    <dgm:cxn modelId="{BE5B806D-C1D7-4195-A91F-EBB1ED97820D}" type="presParOf" srcId="{C653837F-7CAA-4C24-9D4E-48E5108C0EA6}" destId="{EC5A23D5-A368-446D-8E97-D3584744E58D}" srcOrd="0" destOrd="0" presId="urn:microsoft.com/office/officeart/2008/layout/LinedList"/>
    <dgm:cxn modelId="{6157660B-F816-4030-90D4-588A38C6312C}" type="presParOf" srcId="{C653837F-7CAA-4C24-9D4E-48E5108C0EA6}" destId="{CB4BEA9A-FD58-4DBE-AC07-1313C9E47B9E}" srcOrd="1" destOrd="0" presId="urn:microsoft.com/office/officeart/2008/layout/LinedList"/>
    <dgm:cxn modelId="{E1405DCC-2B50-4F72-BF37-CDE0D5643841}" type="presParOf" srcId="{4CABD4C3-15D6-4823-83C2-FE19058E1AA8}" destId="{CCD06DB7-4202-473F-AEC6-7BAC989C7941}" srcOrd="4" destOrd="0" presId="urn:microsoft.com/office/officeart/2008/layout/LinedList"/>
    <dgm:cxn modelId="{F27FCC68-B0A9-4CB7-8608-F726C62BFC04}" type="presParOf" srcId="{4CABD4C3-15D6-4823-83C2-FE19058E1AA8}" destId="{D16CAA91-A617-4D4E-A479-778E2675D0DA}" srcOrd="5" destOrd="0" presId="urn:microsoft.com/office/officeart/2008/layout/LinedList"/>
    <dgm:cxn modelId="{CD9A05D4-32BC-4D07-B406-BEB68F6458D3}" type="presParOf" srcId="{D16CAA91-A617-4D4E-A479-778E2675D0DA}" destId="{AA996367-2647-46E5-89B0-ED9CFC1C644A}" srcOrd="0" destOrd="0" presId="urn:microsoft.com/office/officeart/2008/layout/LinedList"/>
    <dgm:cxn modelId="{59963684-C04C-4D5D-8A89-BD537EE77B94}" type="presParOf" srcId="{D16CAA91-A617-4D4E-A479-778E2675D0DA}" destId="{3DF7C112-E08D-44BB-8F62-A0E3C1ED249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F8FB69A-BD71-46DA-9F0C-1B30D0463406}"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8A6C29-031D-428E-B75C-7A037117B402}">
      <dgm:prSet/>
      <dgm:spPr/>
      <dgm:t>
        <a:bodyPr/>
        <a:lstStyle/>
        <a:p>
          <a:r>
            <a:rPr lang="en-US" cap="none" dirty="0"/>
            <a:t>What trends are shown between different genres as it relates to quality of movies?</a:t>
          </a:r>
          <a:endParaRPr lang="en-US" dirty="0"/>
        </a:p>
      </dgm:t>
    </dgm:pt>
    <dgm:pt modelId="{289C89E8-0DEA-4222-9FD2-541CFA9CC9F0}" type="parTrans" cxnId="{C5F0DBE1-02E6-42DF-94B6-5CC9FE508391}">
      <dgm:prSet/>
      <dgm:spPr/>
      <dgm:t>
        <a:bodyPr/>
        <a:lstStyle/>
        <a:p>
          <a:endParaRPr lang="en-US"/>
        </a:p>
      </dgm:t>
    </dgm:pt>
    <dgm:pt modelId="{0005847C-F7C0-4D8F-818E-09FB3B6D5526}" type="sibTrans" cxnId="{C5F0DBE1-02E6-42DF-94B6-5CC9FE508391}">
      <dgm:prSet/>
      <dgm:spPr/>
      <dgm:t>
        <a:bodyPr/>
        <a:lstStyle/>
        <a:p>
          <a:endParaRPr lang="en-US"/>
        </a:p>
      </dgm:t>
    </dgm:pt>
    <dgm:pt modelId="{44A503AB-AD88-49BF-9FD3-86D6ED51BA71}">
      <dgm:prSet/>
      <dgm:spPr/>
      <dgm:t>
        <a:bodyPr/>
        <a:lstStyle/>
        <a:p>
          <a:endParaRPr lang="en-US" dirty="0"/>
        </a:p>
      </dgm:t>
    </dgm:pt>
    <dgm:pt modelId="{DE1F8100-B8B3-40FB-AFAE-19D04474506C}" type="parTrans" cxnId="{A3029525-C543-456A-A4A0-6519DFB89BDE}">
      <dgm:prSet/>
      <dgm:spPr/>
      <dgm:t>
        <a:bodyPr/>
        <a:lstStyle/>
        <a:p>
          <a:endParaRPr lang="en-US"/>
        </a:p>
      </dgm:t>
    </dgm:pt>
    <dgm:pt modelId="{A103EC71-14B4-4345-BBD2-E420B6FB7923}" type="sibTrans" cxnId="{A3029525-C543-456A-A4A0-6519DFB89BDE}">
      <dgm:prSet/>
      <dgm:spPr/>
      <dgm:t>
        <a:bodyPr/>
        <a:lstStyle/>
        <a:p>
          <a:endParaRPr lang="en-US"/>
        </a:p>
      </dgm:t>
    </dgm:pt>
    <dgm:pt modelId="{8D5440FF-DC22-4D8F-B1DC-ACC3A631CE7E}">
      <dgm:prSet/>
      <dgm:spPr/>
      <dgm:t>
        <a:bodyPr/>
        <a:lstStyle/>
        <a:p>
          <a:r>
            <a:rPr lang="en-US"/>
            <a:t>We looked at the percentage of movies for each genre that were released per year as well as the ratings by genre to determine if there are negative trends in specific categories.  This would break down the decline in quality of movies in a way that determine which the genres are compared to overall trend</a:t>
          </a:r>
        </a:p>
      </dgm:t>
    </dgm:pt>
    <dgm:pt modelId="{424D1F8F-17B0-4275-96B0-5756DFB016D5}" type="parTrans" cxnId="{C8D74E27-1145-4FC0-9482-EFE60F22478D}">
      <dgm:prSet/>
      <dgm:spPr/>
      <dgm:t>
        <a:bodyPr/>
        <a:lstStyle/>
        <a:p>
          <a:endParaRPr lang="en-US"/>
        </a:p>
      </dgm:t>
    </dgm:pt>
    <dgm:pt modelId="{1DD78D52-8DE9-4E07-9780-91DA586ED57E}" type="sibTrans" cxnId="{C8D74E27-1145-4FC0-9482-EFE60F22478D}">
      <dgm:prSet/>
      <dgm:spPr/>
      <dgm:t>
        <a:bodyPr/>
        <a:lstStyle/>
        <a:p>
          <a:endParaRPr lang="en-US"/>
        </a:p>
      </dgm:t>
    </dgm:pt>
    <dgm:pt modelId="{4CABD4C3-15D6-4823-83C2-FE19058E1AA8}" type="pres">
      <dgm:prSet presAssocID="{2F8FB69A-BD71-46DA-9F0C-1B30D0463406}" presName="vert0" presStyleCnt="0">
        <dgm:presLayoutVars>
          <dgm:dir/>
          <dgm:animOne val="branch"/>
          <dgm:animLvl val="lvl"/>
        </dgm:presLayoutVars>
      </dgm:prSet>
      <dgm:spPr/>
    </dgm:pt>
    <dgm:pt modelId="{4F7EB2A9-2A70-4C39-8546-C64A005121A4}" type="pres">
      <dgm:prSet presAssocID="{A18A6C29-031D-428E-B75C-7A037117B402}" presName="thickLine" presStyleLbl="alignNode1" presStyleIdx="0" presStyleCnt="3"/>
      <dgm:spPr/>
    </dgm:pt>
    <dgm:pt modelId="{5FC7F543-90EA-4827-BDAC-C29D89734E6F}" type="pres">
      <dgm:prSet presAssocID="{A18A6C29-031D-428E-B75C-7A037117B402}" presName="horz1" presStyleCnt="0"/>
      <dgm:spPr/>
    </dgm:pt>
    <dgm:pt modelId="{CEF9A23B-236B-4C2E-97C0-2443A43F5331}" type="pres">
      <dgm:prSet presAssocID="{A18A6C29-031D-428E-B75C-7A037117B402}" presName="tx1" presStyleLbl="revTx" presStyleIdx="0" presStyleCnt="3" custScaleY="41845"/>
      <dgm:spPr/>
    </dgm:pt>
    <dgm:pt modelId="{6D4A6938-C41A-4089-A2A9-4EA0E7742DA5}" type="pres">
      <dgm:prSet presAssocID="{A18A6C29-031D-428E-B75C-7A037117B402}" presName="vert1" presStyleCnt="0"/>
      <dgm:spPr/>
    </dgm:pt>
    <dgm:pt modelId="{46B80F6C-B68F-4D5C-870D-726DF88C7631}" type="pres">
      <dgm:prSet presAssocID="{44A503AB-AD88-49BF-9FD3-86D6ED51BA71}" presName="thickLine" presStyleLbl="alignNode1" presStyleIdx="1" presStyleCnt="3"/>
      <dgm:spPr/>
    </dgm:pt>
    <dgm:pt modelId="{C653837F-7CAA-4C24-9D4E-48E5108C0EA6}" type="pres">
      <dgm:prSet presAssocID="{44A503AB-AD88-49BF-9FD3-86D6ED51BA71}" presName="horz1" presStyleCnt="0"/>
      <dgm:spPr/>
    </dgm:pt>
    <dgm:pt modelId="{EC5A23D5-A368-446D-8E97-D3584744E58D}" type="pres">
      <dgm:prSet presAssocID="{44A503AB-AD88-49BF-9FD3-86D6ED51BA71}" presName="tx1" presStyleLbl="revTx" presStyleIdx="1" presStyleCnt="3"/>
      <dgm:spPr/>
    </dgm:pt>
    <dgm:pt modelId="{CB4BEA9A-FD58-4DBE-AC07-1313C9E47B9E}" type="pres">
      <dgm:prSet presAssocID="{44A503AB-AD88-49BF-9FD3-86D6ED51BA71}" presName="vert1" presStyleCnt="0"/>
      <dgm:spPr/>
    </dgm:pt>
    <dgm:pt modelId="{77848F83-B0CA-4F25-A055-492501B2191E}" type="pres">
      <dgm:prSet presAssocID="{8D5440FF-DC22-4D8F-B1DC-ACC3A631CE7E}" presName="thickLine" presStyleLbl="alignNode1" presStyleIdx="2" presStyleCnt="3"/>
      <dgm:spPr/>
    </dgm:pt>
    <dgm:pt modelId="{D800778F-A616-4404-9E10-37A39F326DD8}" type="pres">
      <dgm:prSet presAssocID="{8D5440FF-DC22-4D8F-B1DC-ACC3A631CE7E}" presName="horz1" presStyleCnt="0"/>
      <dgm:spPr/>
    </dgm:pt>
    <dgm:pt modelId="{152399FD-5450-4284-95F2-7FE27E0895B1}" type="pres">
      <dgm:prSet presAssocID="{8D5440FF-DC22-4D8F-B1DC-ACC3A631CE7E}" presName="tx1" presStyleLbl="revTx" presStyleIdx="2" presStyleCnt="3" custScaleY="141139"/>
      <dgm:spPr/>
    </dgm:pt>
    <dgm:pt modelId="{31B42CB2-DE83-4377-AD51-D58C6368F125}" type="pres">
      <dgm:prSet presAssocID="{8D5440FF-DC22-4D8F-B1DC-ACC3A631CE7E}" presName="vert1" presStyleCnt="0"/>
      <dgm:spPr/>
    </dgm:pt>
  </dgm:ptLst>
  <dgm:cxnLst>
    <dgm:cxn modelId="{7CA10B09-FFFF-4A0E-9ED3-AB678D567BA2}" type="presOf" srcId="{44A503AB-AD88-49BF-9FD3-86D6ED51BA71}" destId="{EC5A23D5-A368-446D-8E97-D3584744E58D}" srcOrd="0" destOrd="0" presId="urn:microsoft.com/office/officeart/2008/layout/LinedList"/>
    <dgm:cxn modelId="{A3029525-C543-456A-A4A0-6519DFB89BDE}" srcId="{2F8FB69A-BD71-46DA-9F0C-1B30D0463406}" destId="{44A503AB-AD88-49BF-9FD3-86D6ED51BA71}" srcOrd="1" destOrd="0" parTransId="{DE1F8100-B8B3-40FB-AFAE-19D04474506C}" sibTransId="{A103EC71-14B4-4345-BBD2-E420B6FB7923}"/>
    <dgm:cxn modelId="{C8D74E27-1145-4FC0-9482-EFE60F22478D}" srcId="{2F8FB69A-BD71-46DA-9F0C-1B30D0463406}" destId="{8D5440FF-DC22-4D8F-B1DC-ACC3A631CE7E}" srcOrd="2" destOrd="0" parTransId="{424D1F8F-17B0-4275-96B0-5756DFB016D5}" sibTransId="{1DD78D52-8DE9-4E07-9780-91DA586ED57E}"/>
    <dgm:cxn modelId="{B6FE8C2A-CDB4-43D8-A052-0ED0FB53E401}" type="presOf" srcId="{8D5440FF-DC22-4D8F-B1DC-ACC3A631CE7E}" destId="{152399FD-5450-4284-95F2-7FE27E0895B1}" srcOrd="0" destOrd="0" presId="urn:microsoft.com/office/officeart/2008/layout/LinedList"/>
    <dgm:cxn modelId="{75612557-ACF1-4923-89DD-328DDF5C0E77}" type="presOf" srcId="{2F8FB69A-BD71-46DA-9F0C-1B30D0463406}" destId="{4CABD4C3-15D6-4823-83C2-FE19058E1AA8}" srcOrd="0" destOrd="0" presId="urn:microsoft.com/office/officeart/2008/layout/LinedList"/>
    <dgm:cxn modelId="{72D90FC5-3202-4C2A-882B-F9A653291B5A}" type="presOf" srcId="{A18A6C29-031D-428E-B75C-7A037117B402}" destId="{CEF9A23B-236B-4C2E-97C0-2443A43F5331}" srcOrd="0" destOrd="0" presId="urn:microsoft.com/office/officeart/2008/layout/LinedList"/>
    <dgm:cxn modelId="{C5F0DBE1-02E6-42DF-94B6-5CC9FE508391}" srcId="{2F8FB69A-BD71-46DA-9F0C-1B30D0463406}" destId="{A18A6C29-031D-428E-B75C-7A037117B402}" srcOrd="0" destOrd="0" parTransId="{289C89E8-0DEA-4222-9FD2-541CFA9CC9F0}" sibTransId="{0005847C-F7C0-4D8F-818E-09FB3B6D5526}"/>
    <dgm:cxn modelId="{CCBAFF35-4520-4210-9280-65C6ADD095C5}" type="presParOf" srcId="{4CABD4C3-15D6-4823-83C2-FE19058E1AA8}" destId="{4F7EB2A9-2A70-4C39-8546-C64A005121A4}" srcOrd="0" destOrd="0" presId="urn:microsoft.com/office/officeart/2008/layout/LinedList"/>
    <dgm:cxn modelId="{C3AD6BFA-F7FB-4773-A8E0-369979944611}" type="presParOf" srcId="{4CABD4C3-15D6-4823-83C2-FE19058E1AA8}" destId="{5FC7F543-90EA-4827-BDAC-C29D89734E6F}" srcOrd="1" destOrd="0" presId="urn:microsoft.com/office/officeart/2008/layout/LinedList"/>
    <dgm:cxn modelId="{3251F0E5-78A2-4CDE-960B-9D95E9CF8CB4}" type="presParOf" srcId="{5FC7F543-90EA-4827-BDAC-C29D89734E6F}" destId="{CEF9A23B-236B-4C2E-97C0-2443A43F5331}" srcOrd="0" destOrd="0" presId="urn:microsoft.com/office/officeart/2008/layout/LinedList"/>
    <dgm:cxn modelId="{D9196B70-2053-46B7-BA27-A7FA3135C89D}" type="presParOf" srcId="{5FC7F543-90EA-4827-BDAC-C29D89734E6F}" destId="{6D4A6938-C41A-4089-A2A9-4EA0E7742DA5}" srcOrd="1" destOrd="0" presId="urn:microsoft.com/office/officeart/2008/layout/LinedList"/>
    <dgm:cxn modelId="{47FB1069-BCF5-4D5E-B909-ED19EDA98627}" type="presParOf" srcId="{4CABD4C3-15D6-4823-83C2-FE19058E1AA8}" destId="{46B80F6C-B68F-4D5C-870D-726DF88C7631}" srcOrd="2" destOrd="0" presId="urn:microsoft.com/office/officeart/2008/layout/LinedList"/>
    <dgm:cxn modelId="{CA634B69-FFA2-482B-9867-05AB418E8E7C}" type="presParOf" srcId="{4CABD4C3-15D6-4823-83C2-FE19058E1AA8}" destId="{C653837F-7CAA-4C24-9D4E-48E5108C0EA6}" srcOrd="3" destOrd="0" presId="urn:microsoft.com/office/officeart/2008/layout/LinedList"/>
    <dgm:cxn modelId="{BE5B806D-C1D7-4195-A91F-EBB1ED97820D}" type="presParOf" srcId="{C653837F-7CAA-4C24-9D4E-48E5108C0EA6}" destId="{EC5A23D5-A368-446D-8E97-D3584744E58D}" srcOrd="0" destOrd="0" presId="urn:microsoft.com/office/officeart/2008/layout/LinedList"/>
    <dgm:cxn modelId="{6157660B-F816-4030-90D4-588A38C6312C}" type="presParOf" srcId="{C653837F-7CAA-4C24-9D4E-48E5108C0EA6}" destId="{CB4BEA9A-FD58-4DBE-AC07-1313C9E47B9E}" srcOrd="1" destOrd="0" presId="urn:microsoft.com/office/officeart/2008/layout/LinedList"/>
    <dgm:cxn modelId="{2F9AEDF2-82E0-4CE8-A85C-E1C071299169}" type="presParOf" srcId="{4CABD4C3-15D6-4823-83C2-FE19058E1AA8}" destId="{77848F83-B0CA-4F25-A055-492501B2191E}" srcOrd="4" destOrd="0" presId="urn:microsoft.com/office/officeart/2008/layout/LinedList"/>
    <dgm:cxn modelId="{9AC993B5-1D2F-4592-9CEF-D96227ACFCEC}" type="presParOf" srcId="{4CABD4C3-15D6-4823-83C2-FE19058E1AA8}" destId="{D800778F-A616-4404-9E10-37A39F326DD8}" srcOrd="5" destOrd="0" presId="urn:microsoft.com/office/officeart/2008/layout/LinedList"/>
    <dgm:cxn modelId="{F8FAEA6A-1761-4D87-8956-E75AD391428A}" type="presParOf" srcId="{D800778F-A616-4404-9E10-37A39F326DD8}" destId="{152399FD-5450-4284-95F2-7FE27E0895B1}" srcOrd="0" destOrd="0" presId="urn:microsoft.com/office/officeart/2008/layout/LinedList"/>
    <dgm:cxn modelId="{D09AC185-A341-48E1-AEA0-EDCA98D84EFD}" type="presParOf" srcId="{D800778F-A616-4404-9E10-37A39F326DD8}" destId="{31B42CB2-DE83-4377-AD51-D58C6368F1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3DA58B-A89B-433C-B947-C0CFADB0C5D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D5723CE-A04F-419B-A5EE-9402F12BD5E7}">
      <dgm:prSet/>
      <dgm:spPr/>
      <dgm:t>
        <a:bodyPr/>
        <a:lstStyle/>
        <a:p>
          <a:r>
            <a:rPr lang="en-US" dirty="0"/>
            <a:t>Initially, there was difficulty gathering information.  Most sites required a fee to access data or limited how much data that could be accessed for free, thus restricting our options for data sources.</a:t>
          </a:r>
        </a:p>
      </dgm:t>
    </dgm:pt>
    <dgm:pt modelId="{F47D98CE-414F-4C9C-9258-853CA3273974}" type="parTrans" cxnId="{8FFB320D-C65C-4802-BA9C-6FE34A008F9E}">
      <dgm:prSet/>
      <dgm:spPr/>
      <dgm:t>
        <a:bodyPr/>
        <a:lstStyle/>
        <a:p>
          <a:endParaRPr lang="en-US"/>
        </a:p>
      </dgm:t>
    </dgm:pt>
    <dgm:pt modelId="{2AE5F189-2814-4F8E-9DFF-82302F6EA1CE}" type="sibTrans" cxnId="{8FFB320D-C65C-4802-BA9C-6FE34A008F9E}">
      <dgm:prSet/>
      <dgm:spPr/>
      <dgm:t>
        <a:bodyPr/>
        <a:lstStyle/>
        <a:p>
          <a:endParaRPr lang="en-US"/>
        </a:p>
      </dgm:t>
    </dgm:pt>
    <dgm:pt modelId="{93B4B5FF-A41C-4D3F-B42D-B6B13DF333BE}">
      <dgm:prSet/>
      <dgm:spPr/>
      <dgm:t>
        <a:bodyPr/>
        <a:lstStyle/>
        <a:p>
          <a:r>
            <a:rPr lang="en-US" dirty="0"/>
            <a:t>We discussed how to best analyze movie genres when a single movie could be categorized as 10 different genres.  We went with a method that would count the 1 movies within each genre listed, thus skewing the data.  </a:t>
          </a:r>
        </a:p>
      </dgm:t>
    </dgm:pt>
    <dgm:pt modelId="{CA73545F-A19A-41A8-82FC-07C5632A2BB5}" type="parTrans" cxnId="{AB3612F0-FC45-4A9C-8A22-6DCCA28D8C5F}">
      <dgm:prSet/>
      <dgm:spPr/>
      <dgm:t>
        <a:bodyPr/>
        <a:lstStyle/>
        <a:p>
          <a:endParaRPr lang="en-US"/>
        </a:p>
      </dgm:t>
    </dgm:pt>
    <dgm:pt modelId="{A5728490-802F-4FAC-B9A9-47348BF4BDBD}" type="sibTrans" cxnId="{AB3612F0-FC45-4A9C-8A22-6DCCA28D8C5F}">
      <dgm:prSet/>
      <dgm:spPr/>
      <dgm:t>
        <a:bodyPr/>
        <a:lstStyle/>
        <a:p>
          <a:endParaRPr lang="en-US"/>
        </a:p>
      </dgm:t>
    </dgm:pt>
    <dgm:pt modelId="{920E3C29-B1F5-4813-9F92-947F85CA4FC6}" type="pres">
      <dgm:prSet presAssocID="{D93DA58B-A89B-433C-B947-C0CFADB0C5DA}" presName="vert0" presStyleCnt="0">
        <dgm:presLayoutVars>
          <dgm:dir/>
          <dgm:animOne val="branch"/>
          <dgm:animLvl val="lvl"/>
        </dgm:presLayoutVars>
      </dgm:prSet>
      <dgm:spPr/>
    </dgm:pt>
    <dgm:pt modelId="{D4AD7937-45E9-4395-982B-96819011ECEF}" type="pres">
      <dgm:prSet presAssocID="{4D5723CE-A04F-419B-A5EE-9402F12BD5E7}" presName="thickLine" presStyleLbl="alignNode1" presStyleIdx="0" presStyleCnt="2"/>
      <dgm:spPr/>
    </dgm:pt>
    <dgm:pt modelId="{BB267CF8-A935-47E9-AD16-AC3D01007C17}" type="pres">
      <dgm:prSet presAssocID="{4D5723CE-A04F-419B-A5EE-9402F12BD5E7}" presName="horz1" presStyleCnt="0"/>
      <dgm:spPr/>
    </dgm:pt>
    <dgm:pt modelId="{5FB2BAAB-80C9-4655-BE25-507DBAE49BA5}" type="pres">
      <dgm:prSet presAssocID="{4D5723CE-A04F-419B-A5EE-9402F12BD5E7}" presName="tx1" presStyleLbl="revTx" presStyleIdx="0" presStyleCnt="2"/>
      <dgm:spPr/>
    </dgm:pt>
    <dgm:pt modelId="{C1D4D1EB-B5C9-4533-B556-B0AFAC336AFA}" type="pres">
      <dgm:prSet presAssocID="{4D5723CE-A04F-419B-A5EE-9402F12BD5E7}" presName="vert1" presStyleCnt="0"/>
      <dgm:spPr/>
    </dgm:pt>
    <dgm:pt modelId="{72D3545F-53D5-4EED-BEE0-527D1384B9BB}" type="pres">
      <dgm:prSet presAssocID="{93B4B5FF-A41C-4D3F-B42D-B6B13DF333BE}" presName="thickLine" presStyleLbl="alignNode1" presStyleIdx="1" presStyleCnt="2"/>
      <dgm:spPr/>
    </dgm:pt>
    <dgm:pt modelId="{B3C12A76-5463-49BE-8CA3-0EC9DA971221}" type="pres">
      <dgm:prSet presAssocID="{93B4B5FF-A41C-4D3F-B42D-B6B13DF333BE}" presName="horz1" presStyleCnt="0"/>
      <dgm:spPr/>
    </dgm:pt>
    <dgm:pt modelId="{D61A81DB-6B16-4ECE-B8C0-E53AA059C66F}" type="pres">
      <dgm:prSet presAssocID="{93B4B5FF-A41C-4D3F-B42D-B6B13DF333BE}" presName="tx1" presStyleLbl="revTx" presStyleIdx="1" presStyleCnt="2"/>
      <dgm:spPr/>
    </dgm:pt>
    <dgm:pt modelId="{12304225-F8C0-42C9-8153-7BB5F9E5D507}" type="pres">
      <dgm:prSet presAssocID="{93B4B5FF-A41C-4D3F-B42D-B6B13DF333BE}" presName="vert1" presStyleCnt="0"/>
      <dgm:spPr/>
    </dgm:pt>
  </dgm:ptLst>
  <dgm:cxnLst>
    <dgm:cxn modelId="{8FFB320D-C65C-4802-BA9C-6FE34A008F9E}" srcId="{D93DA58B-A89B-433C-B947-C0CFADB0C5DA}" destId="{4D5723CE-A04F-419B-A5EE-9402F12BD5E7}" srcOrd="0" destOrd="0" parTransId="{F47D98CE-414F-4C9C-9258-853CA3273974}" sibTransId="{2AE5F189-2814-4F8E-9DFF-82302F6EA1CE}"/>
    <dgm:cxn modelId="{400293A8-5581-46F7-A732-A6C24EFA7EDB}" type="presOf" srcId="{4D5723CE-A04F-419B-A5EE-9402F12BD5E7}" destId="{5FB2BAAB-80C9-4655-BE25-507DBAE49BA5}" srcOrd="0" destOrd="0" presId="urn:microsoft.com/office/officeart/2008/layout/LinedList"/>
    <dgm:cxn modelId="{01680ECC-0EC3-4D64-8760-2B02ED7D6B24}" type="presOf" srcId="{D93DA58B-A89B-433C-B947-C0CFADB0C5DA}" destId="{920E3C29-B1F5-4813-9F92-947F85CA4FC6}" srcOrd="0" destOrd="0" presId="urn:microsoft.com/office/officeart/2008/layout/LinedList"/>
    <dgm:cxn modelId="{AB3612F0-FC45-4A9C-8A22-6DCCA28D8C5F}" srcId="{D93DA58B-A89B-433C-B947-C0CFADB0C5DA}" destId="{93B4B5FF-A41C-4D3F-B42D-B6B13DF333BE}" srcOrd="1" destOrd="0" parTransId="{CA73545F-A19A-41A8-82FC-07C5632A2BB5}" sibTransId="{A5728490-802F-4FAC-B9A9-47348BF4BDBD}"/>
    <dgm:cxn modelId="{8E28D6F5-21B8-4FA7-8B06-C20317B1A0C7}" type="presOf" srcId="{93B4B5FF-A41C-4D3F-B42D-B6B13DF333BE}" destId="{D61A81DB-6B16-4ECE-B8C0-E53AA059C66F}" srcOrd="0" destOrd="0" presId="urn:microsoft.com/office/officeart/2008/layout/LinedList"/>
    <dgm:cxn modelId="{44BDD86B-321D-46FE-A871-66DD44BAC3A7}" type="presParOf" srcId="{920E3C29-B1F5-4813-9F92-947F85CA4FC6}" destId="{D4AD7937-45E9-4395-982B-96819011ECEF}" srcOrd="0" destOrd="0" presId="urn:microsoft.com/office/officeart/2008/layout/LinedList"/>
    <dgm:cxn modelId="{AA7A78B3-A18C-4E4D-B7F2-FB081588B721}" type="presParOf" srcId="{920E3C29-B1F5-4813-9F92-947F85CA4FC6}" destId="{BB267CF8-A935-47E9-AD16-AC3D01007C17}" srcOrd="1" destOrd="0" presId="urn:microsoft.com/office/officeart/2008/layout/LinedList"/>
    <dgm:cxn modelId="{D4601B63-0C96-4528-9C02-C950B48F1597}" type="presParOf" srcId="{BB267CF8-A935-47E9-AD16-AC3D01007C17}" destId="{5FB2BAAB-80C9-4655-BE25-507DBAE49BA5}" srcOrd="0" destOrd="0" presId="urn:microsoft.com/office/officeart/2008/layout/LinedList"/>
    <dgm:cxn modelId="{A80B1CD7-2D19-423E-B36F-13DC3865ADA1}" type="presParOf" srcId="{BB267CF8-A935-47E9-AD16-AC3D01007C17}" destId="{C1D4D1EB-B5C9-4533-B556-B0AFAC336AFA}" srcOrd="1" destOrd="0" presId="urn:microsoft.com/office/officeart/2008/layout/LinedList"/>
    <dgm:cxn modelId="{E5D54FFD-1D25-4CFD-A092-A5261D59BD73}" type="presParOf" srcId="{920E3C29-B1F5-4813-9F92-947F85CA4FC6}" destId="{72D3545F-53D5-4EED-BEE0-527D1384B9BB}" srcOrd="2" destOrd="0" presId="urn:microsoft.com/office/officeart/2008/layout/LinedList"/>
    <dgm:cxn modelId="{7F92E5CC-87E8-4435-B795-6E47BA0E4B2E}" type="presParOf" srcId="{920E3C29-B1F5-4813-9F92-947F85CA4FC6}" destId="{B3C12A76-5463-49BE-8CA3-0EC9DA971221}" srcOrd="3" destOrd="0" presId="urn:microsoft.com/office/officeart/2008/layout/LinedList"/>
    <dgm:cxn modelId="{8282D822-7A64-4160-B828-EC80A7B84F19}" type="presParOf" srcId="{B3C12A76-5463-49BE-8CA3-0EC9DA971221}" destId="{D61A81DB-6B16-4ECE-B8C0-E53AA059C66F}" srcOrd="0" destOrd="0" presId="urn:microsoft.com/office/officeart/2008/layout/LinedList"/>
    <dgm:cxn modelId="{FEEBE7CB-8A7D-4809-9E1F-E70CB318388B}" type="presParOf" srcId="{B3C12A76-5463-49BE-8CA3-0EC9DA971221}" destId="{12304225-F8C0-42C9-8153-7BB5F9E5D50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950C91-9174-44B7-906D-D47336070BEA}"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466AFE7-8D0E-4AE6-A8FC-87790B4AAC75}">
      <dgm:prSet/>
      <dgm:spPr/>
      <dgm:t>
        <a:bodyPr/>
        <a:lstStyle/>
        <a:p>
          <a:r>
            <a:rPr lang="en-US"/>
            <a:t>What is quality of movies based on studio?</a:t>
          </a:r>
        </a:p>
      </dgm:t>
    </dgm:pt>
    <dgm:pt modelId="{ECBD601D-7E3C-4393-8741-A4D5A049A639}" type="parTrans" cxnId="{A43D2FE6-B1B3-42C8-8654-6A3C1A4BECC7}">
      <dgm:prSet/>
      <dgm:spPr/>
      <dgm:t>
        <a:bodyPr/>
        <a:lstStyle/>
        <a:p>
          <a:endParaRPr lang="en-US"/>
        </a:p>
      </dgm:t>
    </dgm:pt>
    <dgm:pt modelId="{F51C17D2-2A79-41C3-9311-CD2CF64B4FC2}" type="sibTrans" cxnId="{A43D2FE6-B1B3-42C8-8654-6A3C1A4BECC7}">
      <dgm:prSet/>
      <dgm:spPr/>
      <dgm:t>
        <a:bodyPr/>
        <a:lstStyle/>
        <a:p>
          <a:endParaRPr lang="en-US"/>
        </a:p>
      </dgm:t>
    </dgm:pt>
    <dgm:pt modelId="{22D83FC3-6731-4EC0-9639-7FE7375338D6}">
      <dgm:prSet/>
      <dgm:spPr/>
      <dgm:t>
        <a:bodyPr/>
        <a:lstStyle/>
        <a:p>
          <a:r>
            <a:rPr lang="en-US" dirty="0"/>
            <a:t>Are there trends among viewers of a certain age in regards to their approval rating?</a:t>
          </a:r>
        </a:p>
      </dgm:t>
    </dgm:pt>
    <dgm:pt modelId="{99221258-9629-471B-8376-807DC7C5A6AC}" type="parTrans" cxnId="{076097AF-C759-4A49-92A3-E59E7EAFBA9B}">
      <dgm:prSet/>
      <dgm:spPr/>
      <dgm:t>
        <a:bodyPr/>
        <a:lstStyle/>
        <a:p>
          <a:endParaRPr lang="en-US"/>
        </a:p>
      </dgm:t>
    </dgm:pt>
    <dgm:pt modelId="{FA77062D-27BC-44B0-B59D-309691CBF9A4}" type="sibTrans" cxnId="{076097AF-C759-4A49-92A3-E59E7EAFBA9B}">
      <dgm:prSet/>
      <dgm:spPr/>
      <dgm:t>
        <a:bodyPr/>
        <a:lstStyle/>
        <a:p>
          <a:endParaRPr lang="en-US"/>
        </a:p>
      </dgm:t>
    </dgm:pt>
    <dgm:pt modelId="{6EFE5778-830E-484D-98A5-CAFAE41CCCDD}" type="pres">
      <dgm:prSet presAssocID="{17950C91-9174-44B7-906D-D47336070BEA}" presName="root" presStyleCnt="0">
        <dgm:presLayoutVars>
          <dgm:dir/>
          <dgm:resizeHandles val="exact"/>
        </dgm:presLayoutVars>
      </dgm:prSet>
      <dgm:spPr/>
    </dgm:pt>
    <dgm:pt modelId="{40DFB557-D26A-4B64-9508-D65D582786A6}" type="pres">
      <dgm:prSet presAssocID="{A466AFE7-8D0E-4AE6-A8FC-87790B4AAC75}" presName="compNode" presStyleCnt="0"/>
      <dgm:spPr/>
    </dgm:pt>
    <dgm:pt modelId="{A6F701D6-EA5D-4D00-9486-D9E997C46983}" type="pres">
      <dgm:prSet presAssocID="{A466AFE7-8D0E-4AE6-A8FC-87790B4AAC75}" presName="bgRect" presStyleLbl="bgShp" presStyleIdx="0" presStyleCnt="2"/>
      <dgm:spPr/>
    </dgm:pt>
    <dgm:pt modelId="{AF75EC5E-28B6-4397-AA69-CDB0BFEB62BE}" type="pres">
      <dgm:prSet presAssocID="{A466AFE7-8D0E-4AE6-A8FC-87790B4AAC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061D21E2-7630-4BB9-A192-D81E72738A68}" type="pres">
      <dgm:prSet presAssocID="{A466AFE7-8D0E-4AE6-A8FC-87790B4AAC75}" presName="spaceRect" presStyleCnt="0"/>
      <dgm:spPr/>
    </dgm:pt>
    <dgm:pt modelId="{142E5408-5F82-4159-995E-9A372650F585}" type="pres">
      <dgm:prSet presAssocID="{A466AFE7-8D0E-4AE6-A8FC-87790B4AAC75}" presName="parTx" presStyleLbl="revTx" presStyleIdx="0" presStyleCnt="2">
        <dgm:presLayoutVars>
          <dgm:chMax val="0"/>
          <dgm:chPref val="0"/>
        </dgm:presLayoutVars>
      </dgm:prSet>
      <dgm:spPr/>
    </dgm:pt>
    <dgm:pt modelId="{878EFF3E-A1E4-42F0-AA3B-F273BB0F121E}" type="pres">
      <dgm:prSet presAssocID="{F51C17D2-2A79-41C3-9311-CD2CF64B4FC2}" presName="sibTrans" presStyleCnt="0"/>
      <dgm:spPr/>
    </dgm:pt>
    <dgm:pt modelId="{DDAB5F9F-4A89-4A44-BD42-432361A71544}" type="pres">
      <dgm:prSet presAssocID="{22D83FC3-6731-4EC0-9639-7FE7375338D6}" presName="compNode" presStyleCnt="0"/>
      <dgm:spPr/>
    </dgm:pt>
    <dgm:pt modelId="{44073838-6E5E-4FB8-90D4-8F77F1914DD4}" type="pres">
      <dgm:prSet presAssocID="{22D83FC3-6731-4EC0-9639-7FE7375338D6}" presName="bgRect" presStyleLbl="bgShp" presStyleIdx="1" presStyleCnt="2"/>
      <dgm:spPr/>
    </dgm:pt>
    <dgm:pt modelId="{FA246C33-7FF4-4A63-9963-D4ED14462A04}" type="pres">
      <dgm:prSet presAssocID="{22D83FC3-6731-4EC0-9639-7FE7375338D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E19A2D5-87EF-4259-977F-E753AAE0D6A2}" type="pres">
      <dgm:prSet presAssocID="{22D83FC3-6731-4EC0-9639-7FE7375338D6}" presName="spaceRect" presStyleCnt="0"/>
      <dgm:spPr/>
    </dgm:pt>
    <dgm:pt modelId="{87796F33-A555-4659-91B3-87AADE9A9D50}" type="pres">
      <dgm:prSet presAssocID="{22D83FC3-6731-4EC0-9639-7FE7375338D6}" presName="parTx" presStyleLbl="revTx" presStyleIdx="1" presStyleCnt="2">
        <dgm:presLayoutVars>
          <dgm:chMax val="0"/>
          <dgm:chPref val="0"/>
        </dgm:presLayoutVars>
      </dgm:prSet>
      <dgm:spPr/>
    </dgm:pt>
  </dgm:ptLst>
  <dgm:cxnLst>
    <dgm:cxn modelId="{32C06256-E0FD-45B0-9ED7-D2899B0EEE42}" type="presOf" srcId="{22D83FC3-6731-4EC0-9639-7FE7375338D6}" destId="{87796F33-A555-4659-91B3-87AADE9A9D50}" srcOrd="0" destOrd="0" presId="urn:microsoft.com/office/officeart/2018/2/layout/IconVerticalSolidList"/>
    <dgm:cxn modelId="{F5025889-7149-4C20-9EDB-2292E303D981}" type="presOf" srcId="{A466AFE7-8D0E-4AE6-A8FC-87790B4AAC75}" destId="{142E5408-5F82-4159-995E-9A372650F585}" srcOrd="0" destOrd="0" presId="urn:microsoft.com/office/officeart/2018/2/layout/IconVerticalSolidList"/>
    <dgm:cxn modelId="{076097AF-C759-4A49-92A3-E59E7EAFBA9B}" srcId="{17950C91-9174-44B7-906D-D47336070BEA}" destId="{22D83FC3-6731-4EC0-9639-7FE7375338D6}" srcOrd="1" destOrd="0" parTransId="{99221258-9629-471B-8376-807DC7C5A6AC}" sibTransId="{FA77062D-27BC-44B0-B59D-309691CBF9A4}"/>
    <dgm:cxn modelId="{A38749B3-DADE-489B-B65E-6BE7A852E789}" type="presOf" srcId="{17950C91-9174-44B7-906D-D47336070BEA}" destId="{6EFE5778-830E-484D-98A5-CAFAE41CCCDD}" srcOrd="0" destOrd="0" presId="urn:microsoft.com/office/officeart/2018/2/layout/IconVerticalSolidList"/>
    <dgm:cxn modelId="{A43D2FE6-B1B3-42C8-8654-6A3C1A4BECC7}" srcId="{17950C91-9174-44B7-906D-D47336070BEA}" destId="{A466AFE7-8D0E-4AE6-A8FC-87790B4AAC75}" srcOrd="0" destOrd="0" parTransId="{ECBD601D-7E3C-4393-8741-A4D5A049A639}" sibTransId="{F51C17D2-2A79-41C3-9311-CD2CF64B4FC2}"/>
    <dgm:cxn modelId="{742B1446-D33E-46E2-8D92-DC76342FA64E}" type="presParOf" srcId="{6EFE5778-830E-484D-98A5-CAFAE41CCCDD}" destId="{40DFB557-D26A-4B64-9508-D65D582786A6}" srcOrd="0" destOrd="0" presId="urn:microsoft.com/office/officeart/2018/2/layout/IconVerticalSolidList"/>
    <dgm:cxn modelId="{87224468-6540-4E69-A276-C4D34A10ED0E}" type="presParOf" srcId="{40DFB557-D26A-4B64-9508-D65D582786A6}" destId="{A6F701D6-EA5D-4D00-9486-D9E997C46983}" srcOrd="0" destOrd="0" presId="urn:microsoft.com/office/officeart/2018/2/layout/IconVerticalSolidList"/>
    <dgm:cxn modelId="{AC0F0E66-13F7-43A3-956A-BBA7CAEF1E8B}" type="presParOf" srcId="{40DFB557-D26A-4B64-9508-D65D582786A6}" destId="{AF75EC5E-28B6-4397-AA69-CDB0BFEB62BE}" srcOrd="1" destOrd="0" presId="urn:microsoft.com/office/officeart/2018/2/layout/IconVerticalSolidList"/>
    <dgm:cxn modelId="{A359608F-0E39-4B21-B681-C703E83CDC4C}" type="presParOf" srcId="{40DFB557-D26A-4B64-9508-D65D582786A6}" destId="{061D21E2-7630-4BB9-A192-D81E72738A68}" srcOrd="2" destOrd="0" presId="urn:microsoft.com/office/officeart/2018/2/layout/IconVerticalSolidList"/>
    <dgm:cxn modelId="{F1A2D307-96B0-457F-BBD9-9CBDD5BE7AB7}" type="presParOf" srcId="{40DFB557-D26A-4B64-9508-D65D582786A6}" destId="{142E5408-5F82-4159-995E-9A372650F585}" srcOrd="3" destOrd="0" presId="urn:microsoft.com/office/officeart/2018/2/layout/IconVerticalSolidList"/>
    <dgm:cxn modelId="{45118A7D-C007-4538-9329-E734CBDA2D85}" type="presParOf" srcId="{6EFE5778-830E-484D-98A5-CAFAE41CCCDD}" destId="{878EFF3E-A1E4-42F0-AA3B-F273BB0F121E}" srcOrd="1" destOrd="0" presId="urn:microsoft.com/office/officeart/2018/2/layout/IconVerticalSolidList"/>
    <dgm:cxn modelId="{C74EF990-AE72-439F-A5B9-ACE07786AD01}" type="presParOf" srcId="{6EFE5778-830E-484D-98A5-CAFAE41CCCDD}" destId="{DDAB5F9F-4A89-4A44-BD42-432361A71544}" srcOrd="2" destOrd="0" presId="urn:microsoft.com/office/officeart/2018/2/layout/IconVerticalSolidList"/>
    <dgm:cxn modelId="{6F2C95E8-47BB-4E0D-8814-BAB1BC928803}" type="presParOf" srcId="{DDAB5F9F-4A89-4A44-BD42-432361A71544}" destId="{44073838-6E5E-4FB8-90D4-8F77F1914DD4}" srcOrd="0" destOrd="0" presId="urn:microsoft.com/office/officeart/2018/2/layout/IconVerticalSolidList"/>
    <dgm:cxn modelId="{94FBFCF8-BEA5-4CB7-93FC-E0B2F2800776}" type="presParOf" srcId="{DDAB5F9F-4A89-4A44-BD42-432361A71544}" destId="{FA246C33-7FF4-4A63-9963-D4ED14462A04}" srcOrd="1" destOrd="0" presId="urn:microsoft.com/office/officeart/2018/2/layout/IconVerticalSolidList"/>
    <dgm:cxn modelId="{AD574193-C21B-43CB-A20C-9C2F74D16EC4}" type="presParOf" srcId="{DDAB5F9F-4A89-4A44-BD42-432361A71544}" destId="{0E19A2D5-87EF-4259-977F-E753AAE0D6A2}" srcOrd="2" destOrd="0" presId="urn:microsoft.com/office/officeart/2018/2/layout/IconVerticalSolidList"/>
    <dgm:cxn modelId="{DA8CB540-28D3-40A1-92EE-22EEEB27861A}" type="presParOf" srcId="{DDAB5F9F-4A89-4A44-BD42-432361A71544}" destId="{87796F33-A555-4659-91B3-87AADE9A9D5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62714-281E-4F56-B1A3-4AE422D037EF}">
      <dsp:nvSpPr>
        <dsp:cNvPr id="0" name=""/>
        <dsp:cNvSpPr/>
      </dsp:nvSpPr>
      <dsp:spPr>
        <a:xfrm>
          <a:off x="0" y="1995237"/>
          <a:ext cx="10353675" cy="13090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defRPr cap="all"/>
          </a:pPr>
          <a:r>
            <a:rPr lang="en-US" sz="2400" kern="1200" cap="none" dirty="0"/>
            <a:t>Quality is determined by ticket sales and movie ratings by viewers. In order to prove our claim, we must establish a decline in the ticket sales and viewer ratings.</a:t>
          </a:r>
        </a:p>
      </dsp:txBody>
      <dsp:txXfrm>
        <a:off x="0" y="1995237"/>
        <a:ext cx="10353675" cy="1309091"/>
      </dsp:txXfrm>
    </dsp:sp>
    <dsp:sp modelId="{D914581F-556B-40CA-8E7D-C04351993583}">
      <dsp:nvSpPr>
        <dsp:cNvPr id="0" name=""/>
        <dsp:cNvSpPr/>
      </dsp:nvSpPr>
      <dsp:spPr>
        <a:xfrm rot="10800000">
          <a:off x="0" y="1490"/>
          <a:ext cx="10353675" cy="2013383"/>
        </a:xfrm>
        <a:prstGeom prst="upArrowCallou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defRPr cap="all"/>
          </a:pPr>
          <a:r>
            <a:rPr lang="en-US" sz="2800" kern="1200" cap="none" dirty="0">
              <a:latin typeface="+mj-lt"/>
            </a:rPr>
            <a:t>Has the quality of movies declined over time?  </a:t>
          </a:r>
        </a:p>
      </dsp:txBody>
      <dsp:txXfrm rot="10800000">
        <a:off x="0" y="1490"/>
        <a:ext cx="10353675" cy="1308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BA9D9-CC86-463D-AFEA-FA91C5A0E7AD}">
      <dsp:nvSpPr>
        <dsp:cNvPr id="0" name=""/>
        <dsp:cNvSpPr/>
      </dsp:nvSpPr>
      <dsp:spPr>
        <a:xfrm>
          <a:off x="0" y="1995237"/>
          <a:ext cx="10353675" cy="130909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defRPr cap="all"/>
          </a:pPr>
          <a:r>
            <a:rPr lang="en-US" sz="2400" kern="1200" cap="none" dirty="0"/>
            <a:t>A part of our claim is that there is a relationship between the decline in the quality of cinema movies and growth of alternative entertainment sources such as Netflix and other tv programming.  </a:t>
          </a:r>
        </a:p>
      </dsp:txBody>
      <dsp:txXfrm>
        <a:off x="0" y="1995237"/>
        <a:ext cx="10353675" cy="1309091"/>
      </dsp:txXfrm>
    </dsp:sp>
    <dsp:sp modelId="{BD8B58FB-42B7-422D-A839-BC503B5C389C}">
      <dsp:nvSpPr>
        <dsp:cNvPr id="0" name=""/>
        <dsp:cNvSpPr/>
      </dsp:nvSpPr>
      <dsp:spPr>
        <a:xfrm rot="10800000">
          <a:off x="0" y="1490"/>
          <a:ext cx="10353675" cy="2013383"/>
        </a:xfrm>
        <a:prstGeom prst="upArrowCallou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defRPr cap="all"/>
          </a:pPr>
          <a:r>
            <a:rPr lang="en-US" sz="2400" kern="1200" cap="none" dirty="0"/>
            <a:t>Is the increase in streaming services and other viewing alternatives associated with a decrease in overall cinema quality?</a:t>
          </a:r>
          <a:endParaRPr lang="en-US" sz="2400" kern="1200" cap="none" dirty="0">
            <a:latin typeface="+mj-lt"/>
          </a:endParaRPr>
        </a:p>
      </dsp:txBody>
      <dsp:txXfrm rot="10800000">
        <a:off x="0" y="1490"/>
        <a:ext cx="10353675" cy="130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70ABF-8F97-404F-B633-2FDA5BD0B533}">
      <dsp:nvSpPr>
        <dsp:cNvPr id="0" name=""/>
        <dsp:cNvSpPr/>
      </dsp:nvSpPr>
      <dsp:spPr>
        <a:xfrm>
          <a:off x="0" y="1994071"/>
          <a:ext cx="10353675" cy="1308326"/>
        </a:xfrm>
        <a:prstGeom prst="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defRPr cap="all"/>
          </a:pPr>
          <a:r>
            <a:rPr lang="en-US" sz="2300" kern="1200" cap="none" dirty="0"/>
            <a:t>This question gives us additional information on the breakdown of trends by genre so we can find out if  there may be a specific genre(s) that are heavily contributing to the decline in movie quality or vice versa. </a:t>
          </a:r>
        </a:p>
      </dsp:txBody>
      <dsp:txXfrm>
        <a:off x="0" y="1994071"/>
        <a:ext cx="10353675" cy="1308326"/>
      </dsp:txXfrm>
    </dsp:sp>
    <dsp:sp modelId="{DDBED4E2-8977-4730-A586-3A702AF92B69}">
      <dsp:nvSpPr>
        <dsp:cNvPr id="0" name=""/>
        <dsp:cNvSpPr/>
      </dsp:nvSpPr>
      <dsp:spPr>
        <a:xfrm rot="10800000">
          <a:off x="0" y="1489"/>
          <a:ext cx="10353675" cy="2012206"/>
        </a:xfrm>
        <a:prstGeom prst="upArrowCallou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defRPr cap="all"/>
          </a:pPr>
          <a:r>
            <a:rPr lang="en-US" sz="2300" kern="1200" cap="none" dirty="0"/>
            <a:t>What trends are shown between different genres as it relates to quality of movies?</a:t>
          </a:r>
          <a:endParaRPr lang="en-US" sz="2300" kern="1200" cap="none" dirty="0">
            <a:latin typeface="+mj-lt"/>
          </a:endParaRPr>
        </a:p>
      </dsp:txBody>
      <dsp:txXfrm rot="10800000">
        <a:off x="0" y="1489"/>
        <a:ext cx="10353675" cy="1307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EB2A9-2A70-4C39-8546-C64A005121A4}">
      <dsp:nvSpPr>
        <dsp:cNvPr id="0" name=""/>
        <dsp:cNvSpPr/>
      </dsp:nvSpPr>
      <dsp:spPr>
        <a:xfrm>
          <a:off x="0" y="0"/>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EF9A23B-236B-4C2E-97C0-2443A43F5331}">
      <dsp:nvSpPr>
        <dsp:cNvPr id="0" name=""/>
        <dsp:cNvSpPr/>
      </dsp:nvSpPr>
      <dsp:spPr>
        <a:xfrm>
          <a:off x="0" y="0"/>
          <a:ext cx="5924550" cy="231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Has the quality of movies declined over time?  </a:t>
          </a:r>
        </a:p>
      </dsp:txBody>
      <dsp:txXfrm>
        <a:off x="0" y="0"/>
        <a:ext cx="5924550" cy="2314574"/>
      </dsp:txXfrm>
    </dsp:sp>
    <dsp:sp modelId="{46B80F6C-B68F-4D5C-870D-726DF88C7631}">
      <dsp:nvSpPr>
        <dsp:cNvPr id="0" name=""/>
        <dsp:cNvSpPr/>
      </dsp:nvSpPr>
      <dsp:spPr>
        <a:xfrm>
          <a:off x="0" y="2314574"/>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C5A23D5-A368-446D-8E97-D3584744E58D}">
      <dsp:nvSpPr>
        <dsp:cNvPr id="0" name=""/>
        <dsp:cNvSpPr/>
      </dsp:nvSpPr>
      <dsp:spPr>
        <a:xfrm>
          <a:off x="0" y="2314574"/>
          <a:ext cx="5924550" cy="231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To answer this questions, we needed a yearly count of how many tickets were sold and the average percentage of viewer and critic rating by year.  We used viewer ratings from Rotten Tomatoes and pulled critic ratings from OMDB.</a:t>
          </a:r>
        </a:p>
      </dsp:txBody>
      <dsp:txXfrm>
        <a:off x="0" y="2314574"/>
        <a:ext cx="5924550" cy="2314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EB2A9-2A70-4C39-8546-C64A005121A4}">
      <dsp:nvSpPr>
        <dsp:cNvPr id="0" name=""/>
        <dsp:cNvSpPr/>
      </dsp:nvSpPr>
      <dsp:spPr>
        <a:xfrm>
          <a:off x="0" y="82"/>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EF9A23B-236B-4C2E-97C0-2443A43F5331}">
      <dsp:nvSpPr>
        <dsp:cNvPr id="0" name=""/>
        <dsp:cNvSpPr/>
      </dsp:nvSpPr>
      <dsp:spPr>
        <a:xfrm>
          <a:off x="0" y="82"/>
          <a:ext cx="5924550" cy="228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cap="none" dirty="0"/>
            <a:t>Is the increase in streaming services and other viewing alternatives associated with a decrease in overall cinema quality?</a:t>
          </a:r>
          <a:endParaRPr lang="en-US" sz="1900" kern="1200" dirty="0"/>
        </a:p>
      </dsp:txBody>
      <dsp:txXfrm>
        <a:off x="0" y="82"/>
        <a:ext cx="5924550" cy="2280670"/>
      </dsp:txXfrm>
    </dsp:sp>
    <dsp:sp modelId="{46B80F6C-B68F-4D5C-870D-726DF88C7631}">
      <dsp:nvSpPr>
        <dsp:cNvPr id="0" name=""/>
        <dsp:cNvSpPr/>
      </dsp:nvSpPr>
      <dsp:spPr>
        <a:xfrm>
          <a:off x="0" y="2280752"/>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C5A23D5-A368-446D-8E97-D3584744E58D}">
      <dsp:nvSpPr>
        <dsp:cNvPr id="0" name=""/>
        <dsp:cNvSpPr/>
      </dsp:nvSpPr>
      <dsp:spPr>
        <a:xfrm>
          <a:off x="0" y="2280752"/>
          <a:ext cx="5924550" cy="67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222250">
            <a:lnSpc>
              <a:spcPct val="90000"/>
            </a:lnSpc>
            <a:spcBef>
              <a:spcPct val="0"/>
            </a:spcBef>
            <a:spcAft>
              <a:spcPct val="35000"/>
            </a:spcAft>
            <a:buNone/>
          </a:pPr>
          <a:endParaRPr lang="en-US" sz="500" kern="1200" dirty="0"/>
        </a:p>
      </dsp:txBody>
      <dsp:txXfrm>
        <a:off x="0" y="2280752"/>
        <a:ext cx="5924550" cy="67644"/>
      </dsp:txXfrm>
    </dsp:sp>
    <dsp:sp modelId="{CCD06DB7-4202-473F-AEC6-7BAC989C7941}">
      <dsp:nvSpPr>
        <dsp:cNvPr id="0" name=""/>
        <dsp:cNvSpPr/>
      </dsp:nvSpPr>
      <dsp:spPr>
        <a:xfrm>
          <a:off x="0" y="2348397"/>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AA996367-2647-46E5-89B0-ED9CFC1C644A}">
      <dsp:nvSpPr>
        <dsp:cNvPr id="0" name=""/>
        <dsp:cNvSpPr/>
      </dsp:nvSpPr>
      <dsp:spPr>
        <a:xfrm>
          <a:off x="0" y="2348397"/>
          <a:ext cx="5924550" cy="2280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This question will tell us if consumers are choosing alternate entertainment sources, like Netflix and TV programs more frequently and if they choose these forms of entertainment over cinema viewing.  This will determine if there is a correlation between the decline in movie quality and increase in quality of other entertainment sources.</a:t>
          </a:r>
        </a:p>
      </dsp:txBody>
      <dsp:txXfrm>
        <a:off x="0" y="2348397"/>
        <a:ext cx="5924550" cy="22806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EB2A9-2A70-4C39-8546-C64A005121A4}">
      <dsp:nvSpPr>
        <dsp:cNvPr id="0" name=""/>
        <dsp:cNvSpPr/>
      </dsp:nvSpPr>
      <dsp:spPr>
        <a:xfrm>
          <a:off x="0" y="2289"/>
          <a:ext cx="6790202"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CEF9A23B-236B-4C2E-97C0-2443A43F5331}">
      <dsp:nvSpPr>
        <dsp:cNvPr id="0" name=""/>
        <dsp:cNvSpPr/>
      </dsp:nvSpPr>
      <dsp:spPr>
        <a:xfrm>
          <a:off x="0" y="2289"/>
          <a:ext cx="6790202" cy="683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cap="none" dirty="0"/>
            <a:t>What trends are shown between different genres as it relates to quality of movies?</a:t>
          </a:r>
          <a:endParaRPr lang="en-US" sz="1900" kern="1200" dirty="0"/>
        </a:p>
      </dsp:txBody>
      <dsp:txXfrm>
        <a:off x="0" y="2289"/>
        <a:ext cx="6790202" cy="683837"/>
      </dsp:txXfrm>
    </dsp:sp>
    <dsp:sp modelId="{46B80F6C-B68F-4D5C-870D-726DF88C7631}">
      <dsp:nvSpPr>
        <dsp:cNvPr id="0" name=""/>
        <dsp:cNvSpPr/>
      </dsp:nvSpPr>
      <dsp:spPr>
        <a:xfrm>
          <a:off x="0" y="686127"/>
          <a:ext cx="6790202"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C5A23D5-A368-446D-8E97-D3584744E58D}">
      <dsp:nvSpPr>
        <dsp:cNvPr id="0" name=""/>
        <dsp:cNvSpPr/>
      </dsp:nvSpPr>
      <dsp:spPr>
        <a:xfrm>
          <a:off x="0" y="686127"/>
          <a:ext cx="6790202" cy="1634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686127"/>
        <a:ext cx="6790202" cy="1634216"/>
      </dsp:txXfrm>
    </dsp:sp>
    <dsp:sp modelId="{77848F83-B0CA-4F25-A055-492501B2191E}">
      <dsp:nvSpPr>
        <dsp:cNvPr id="0" name=""/>
        <dsp:cNvSpPr/>
      </dsp:nvSpPr>
      <dsp:spPr>
        <a:xfrm>
          <a:off x="0" y="2320343"/>
          <a:ext cx="6790202"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152399FD-5450-4284-95F2-7FE27E0895B1}">
      <dsp:nvSpPr>
        <dsp:cNvPr id="0" name=""/>
        <dsp:cNvSpPr/>
      </dsp:nvSpPr>
      <dsp:spPr>
        <a:xfrm>
          <a:off x="0" y="2320343"/>
          <a:ext cx="6783570" cy="230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We looked at the percentage of movies for each genre that were released per year as well as the ratings by genre to determine if there are negative trends in specific categories.  This would break down the decline in quality of movies in a way that determine which the genres are compared to overall trend</a:t>
          </a:r>
        </a:p>
      </dsp:txBody>
      <dsp:txXfrm>
        <a:off x="0" y="2320343"/>
        <a:ext cx="6783570" cy="23065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D7937-45E9-4395-982B-96819011ECEF}">
      <dsp:nvSpPr>
        <dsp:cNvPr id="0" name=""/>
        <dsp:cNvSpPr/>
      </dsp:nvSpPr>
      <dsp:spPr>
        <a:xfrm>
          <a:off x="0" y="0"/>
          <a:ext cx="1035367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2BAAB-80C9-4655-BE25-507DBAE49BA5}">
      <dsp:nvSpPr>
        <dsp:cNvPr id="0" name=""/>
        <dsp:cNvSpPr/>
      </dsp:nvSpPr>
      <dsp:spPr>
        <a:xfrm>
          <a:off x="0" y="0"/>
          <a:ext cx="10353675" cy="16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Initially, there was difficulty gathering information.  Most sites required a fee to access data or limited how much data that could be accessed for free, thus restricting our options for data sources.</a:t>
          </a:r>
        </a:p>
      </dsp:txBody>
      <dsp:txXfrm>
        <a:off x="0" y="0"/>
        <a:ext cx="10353675" cy="1652909"/>
      </dsp:txXfrm>
    </dsp:sp>
    <dsp:sp modelId="{72D3545F-53D5-4EED-BEE0-527D1384B9BB}">
      <dsp:nvSpPr>
        <dsp:cNvPr id="0" name=""/>
        <dsp:cNvSpPr/>
      </dsp:nvSpPr>
      <dsp:spPr>
        <a:xfrm>
          <a:off x="0" y="1652909"/>
          <a:ext cx="10353675" cy="0"/>
        </a:xfrm>
        <a:prstGeom prst="line">
          <a:avLst/>
        </a:prstGeom>
        <a:solidFill>
          <a:schemeClr val="accent2">
            <a:hueOff val="2212920"/>
            <a:satOff val="10201"/>
            <a:lumOff val="1569"/>
            <a:alphaOff val="0"/>
          </a:schemeClr>
        </a:solidFill>
        <a:ln w="19050" cap="flat" cmpd="sng" algn="ctr">
          <a:solidFill>
            <a:schemeClr val="accent2">
              <a:hueOff val="2212920"/>
              <a:satOff val="10201"/>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A81DB-6B16-4ECE-B8C0-E53AA059C66F}">
      <dsp:nvSpPr>
        <dsp:cNvPr id="0" name=""/>
        <dsp:cNvSpPr/>
      </dsp:nvSpPr>
      <dsp:spPr>
        <a:xfrm>
          <a:off x="0" y="1652909"/>
          <a:ext cx="10353675" cy="1652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We discussed how to best analyze movie genres when a single movie could be categorized as 10 different genres.  We went with a method that would count the 1 movies within each genre listed, thus skewing the data.  </a:t>
          </a:r>
        </a:p>
      </dsp:txBody>
      <dsp:txXfrm>
        <a:off x="0" y="1652909"/>
        <a:ext cx="10353675" cy="16529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701D6-EA5D-4D00-9486-D9E997C46983}">
      <dsp:nvSpPr>
        <dsp:cNvPr id="0" name=""/>
        <dsp:cNvSpPr/>
      </dsp:nvSpPr>
      <dsp:spPr>
        <a:xfrm>
          <a:off x="0" y="536881"/>
          <a:ext cx="10353675" cy="991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5EC5E-28B6-4397-AA69-CDB0BFEB62BE}">
      <dsp:nvSpPr>
        <dsp:cNvPr id="0" name=""/>
        <dsp:cNvSpPr/>
      </dsp:nvSpPr>
      <dsp:spPr>
        <a:xfrm>
          <a:off x="299827" y="759894"/>
          <a:ext cx="545141" cy="545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2E5408-5F82-4159-995E-9A372650F585}">
      <dsp:nvSpPr>
        <dsp:cNvPr id="0" name=""/>
        <dsp:cNvSpPr/>
      </dsp:nvSpPr>
      <dsp:spPr>
        <a:xfrm>
          <a:off x="1144797" y="536881"/>
          <a:ext cx="9208877" cy="99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98" tIns="104898" rIns="104898" bIns="104898" numCol="1" spcCol="1270" anchor="ctr" anchorCtr="0">
          <a:noAutofit/>
        </a:bodyPr>
        <a:lstStyle/>
        <a:p>
          <a:pPr marL="0" lvl="0" indent="0" algn="l" defTabSz="1111250">
            <a:lnSpc>
              <a:spcPct val="90000"/>
            </a:lnSpc>
            <a:spcBef>
              <a:spcPct val="0"/>
            </a:spcBef>
            <a:spcAft>
              <a:spcPct val="35000"/>
            </a:spcAft>
            <a:buNone/>
          </a:pPr>
          <a:r>
            <a:rPr lang="en-US" sz="2500" kern="1200"/>
            <a:t>What is quality of movies based on studio?</a:t>
          </a:r>
        </a:p>
      </dsp:txBody>
      <dsp:txXfrm>
        <a:off x="1144797" y="536881"/>
        <a:ext cx="9208877" cy="991166"/>
      </dsp:txXfrm>
    </dsp:sp>
    <dsp:sp modelId="{44073838-6E5E-4FB8-90D4-8F77F1914DD4}">
      <dsp:nvSpPr>
        <dsp:cNvPr id="0" name=""/>
        <dsp:cNvSpPr/>
      </dsp:nvSpPr>
      <dsp:spPr>
        <a:xfrm>
          <a:off x="0" y="1775839"/>
          <a:ext cx="10353675" cy="9911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46C33-7FF4-4A63-9963-D4ED14462A04}">
      <dsp:nvSpPr>
        <dsp:cNvPr id="0" name=""/>
        <dsp:cNvSpPr/>
      </dsp:nvSpPr>
      <dsp:spPr>
        <a:xfrm>
          <a:off x="299827" y="1998852"/>
          <a:ext cx="545141" cy="5451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796F33-A555-4659-91B3-87AADE9A9D50}">
      <dsp:nvSpPr>
        <dsp:cNvPr id="0" name=""/>
        <dsp:cNvSpPr/>
      </dsp:nvSpPr>
      <dsp:spPr>
        <a:xfrm>
          <a:off x="1144797" y="1775839"/>
          <a:ext cx="9208877" cy="99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98" tIns="104898" rIns="104898" bIns="104898" numCol="1" spcCol="1270" anchor="ctr" anchorCtr="0">
          <a:noAutofit/>
        </a:bodyPr>
        <a:lstStyle/>
        <a:p>
          <a:pPr marL="0" lvl="0" indent="0" algn="l" defTabSz="1111250">
            <a:lnSpc>
              <a:spcPct val="90000"/>
            </a:lnSpc>
            <a:spcBef>
              <a:spcPct val="0"/>
            </a:spcBef>
            <a:spcAft>
              <a:spcPct val="35000"/>
            </a:spcAft>
            <a:buNone/>
          </a:pPr>
          <a:r>
            <a:rPr lang="en-US" sz="2500" kern="1200" dirty="0"/>
            <a:t>Are there trends among viewers of a certain age in regards to their approval rating?</a:t>
          </a:r>
        </a:p>
      </dsp:txBody>
      <dsp:txXfrm>
        <a:off x="1144797" y="1775839"/>
        <a:ext cx="9208877" cy="9911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E6310-C07F-43FB-A88F-2F8273F04680}" type="datetimeFigureOut">
              <a:rPr lang="en-US" smtClean="0"/>
              <a:t>3/30/2019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97D9F-776F-4C82-857E-4F70D7299D2E}" type="slidenum">
              <a:rPr lang="en-US" smtClean="0"/>
              <a:t>‹#›</a:t>
            </a:fld>
            <a:endParaRPr lang="en-US"/>
          </a:p>
        </p:txBody>
      </p:sp>
    </p:spTree>
    <p:extLst>
      <p:ext uri="{BB962C8B-B14F-4D97-AF65-F5344CB8AC3E}">
        <p14:creationId xmlns:p14="http://schemas.microsoft.com/office/powerpoint/2010/main" val="300955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the core message or hypothesis of your project.</a:t>
            </a:r>
          </a:p>
        </p:txBody>
      </p:sp>
      <p:sp>
        <p:nvSpPr>
          <p:cNvPr id="4" name="Slide Number Placeholder 3"/>
          <p:cNvSpPr>
            <a:spLocks noGrp="1"/>
          </p:cNvSpPr>
          <p:nvPr>
            <p:ph type="sldNum" sz="quarter" idx="5"/>
          </p:nvPr>
        </p:nvSpPr>
        <p:spPr/>
        <p:txBody>
          <a:bodyPr/>
          <a:lstStyle/>
          <a:p>
            <a:fld id="{C7497D9F-776F-4C82-857E-4F70D7299D2E}" type="slidenum">
              <a:rPr lang="en-US" smtClean="0"/>
              <a:t>2</a:t>
            </a:fld>
            <a:endParaRPr lang="en-US"/>
          </a:p>
        </p:txBody>
      </p:sp>
    </p:spTree>
    <p:extLst>
      <p:ext uri="{BB962C8B-B14F-4D97-AF65-F5344CB8AC3E}">
        <p14:creationId xmlns:p14="http://schemas.microsoft.com/office/powerpoint/2010/main" val="150455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 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C7497D9F-776F-4C82-857E-4F70D7299D2E}" type="slidenum">
              <a:rPr lang="en-US" smtClean="0"/>
              <a:t>23</a:t>
            </a:fld>
            <a:endParaRPr lang="en-US"/>
          </a:p>
        </p:txBody>
      </p:sp>
    </p:spTree>
    <p:extLst>
      <p:ext uri="{BB962C8B-B14F-4D97-AF65-F5344CB8AC3E}">
        <p14:creationId xmlns:p14="http://schemas.microsoft.com/office/powerpoint/2010/main" val="403087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C7497D9F-776F-4C82-857E-4F70D7299D2E}" type="slidenum">
              <a:rPr lang="en-US" smtClean="0"/>
              <a:t>24</a:t>
            </a:fld>
            <a:endParaRPr lang="en-US"/>
          </a:p>
        </p:txBody>
      </p:sp>
    </p:spTree>
    <p:extLst>
      <p:ext uri="{BB962C8B-B14F-4D97-AF65-F5344CB8AC3E}">
        <p14:creationId xmlns:p14="http://schemas.microsoft.com/office/powerpoint/2010/main" val="428312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any difficulties that arose, and how you dealt with them</a:t>
            </a:r>
          </a:p>
        </p:txBody>
      </p:sp>
      <p:sp>
        <p:nvSpPr>
          <p:cNvPr id="4" name="Slide Number Placeholder 3"/>
          <p:cNvSpPr>
            <a:spLocks noGrp="1"/>
          </p:cNvSpPr>
          <p:nvPr>
            <p:ph type="sldNum" sz="quarter" idx="5"/>
          </p:nvPr>
        </p:nvSpPr>
        <p:spPr/>
        <p:txBody>
          <a:bodyPr/>
          <a:lstStyle/>
          <a:p>
            <a:fld id="{C7497D9F-776F-4C82-857E-4F70D7299D2E}" type="slidenum">
              <a:rPr lang="en-US" smtClean="0"/>
              <a:t>25</a:t>
            </a:fld>
            <a:endParaRPr lang="en-US"/>
          </a:p>
        </p:txBody>
      </p:sp>
    </p:spTree>
    <p:extLst>
      <p:ext uri="{BB962C8B-B14F-4D97-AF65-F5344CB8AC3E}">
        <p14:creationId xmlns:p14="http://schemas.microsoft.com/office/powerpoint/2010/main" val="2244790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27</a:t>
            </a:fld>
            <a:endParaRPr lang="en-US"/>
          </a:p>
        </p:txBody>
      </p:sp>
    </p:spTree>
    <p:extLst>
      <p:ext uri="{BB962C8B-B14F-4D97-AF65-F5344CB8AC3E}">
        <p14:creationId xmlns:p14="http://schemas.microsoft.com/office/powerpoint/2010/main" val="264899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questions you asked, and why you asked them</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3</a:t>
            </a:fld>
            <a:endParaRPr lang="en-US"/>
          </a:p>
        </p:txBody>
      </p:sp>
    </p:spTree>
    <p:extLst>
      <p:ext uri="{BB962C8B-B14F-4D97-AF65-F5344CB8AC3E}">
        <p14:creationId xmlns:p14="http://schemas.microsoft.com/office/powerpoint/2010/main" val="20451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questions you asked, and why you asked them</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4</a:t>
            </a:fld>
            <a:endParaRPr lang="en-US"/>
          </a:p>
        </p:txBody>
      </p:sp>
    </p:spTree>
    <p:extLst>
      <p:ext uri="{BB962C8B-B14F-4D97-AF65-F5344CB8AC3E}">
        <p14:creationId xmlns:p14="http://schemas.microsoft.com/office/powerpoint/2010/main" val="1555615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questions you asked, and why you asked them</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5</a:t>
            </a:fld>
            <a:endParaRPr lang="en-US"/>
          </a:p>
        </p:txBody>
      </p:sp>
    </p:spTree>
    <p:extLst>
      <p:ext uri="{BB962C8B-B14F-4D97-AF65-F5344CB8AC3E}">
        <p14:creationId xmlns:p14="http://schemas.microsoft.com/office/powerpoint/2010/main" val="264005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whether you were able to answer these questions to your satisfaction, and briefly summarize your findings</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6</a:t>
            </a:fld>
            <a:endParaRPr lang="en-US"/>
          </a:p>
        </p:txBody>
      </p:sp>
    </p:spTree>
    <p:extLst>
      <p:ext uri="{BB962C8B-B14F-4D97-AF65-F5344CB8AC3E}">
        <p14:creationId xmlns:p14="http://schemas.microsoft.com/office/powerpoint/2010/main" val="697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the questions you asked, describing what kinds of data you needed to answer them, and where you found it</a:t>
            </a:r>
          </a:p>
          <a:p>
            <a:r>
              <a:rPr lang="en-US" dirty="0"/>
              <a:t>Data Analysis-Discuss the steps you took to analyze the data and answer each question you asked in your proposal</a:t>
            </a:r>
          </a:p>
          <a:p>
            <a:r>
              <a:rPr lang="en-US" dirty="0"/>
              <a:t> Present and discuss interesting figures developed during analysis, ideally with the help of </a:t>
            </a:r>
            <a:r>
              <a:rPr lang="en-US" dirty="0" err="1"/>
              <a:t>Jupyter</a:t>
            </a:r>
            <a:r>
              <a:rPr lang="en-US" dirty="0"/>
              <a:t> Notebook</a:t>
            </a:r>
          </a:p>
          <a:p>
            <a:endParaRPr lang="en-US" dirty="0"/>
          </a:p>
        </p:txBody>
      </p:sp>
      <p:sp>
        <p:nvSpPr>
          <p:cNvPr id="4" name="Slide Number Placeholder 3"/>
          <p:cNvSpPr>
            <a:spLocks noGrp="1"/>
          </p:cNvSpPr>
          <p:nvPr>
            <p:ph type="sldNum" sz="quarter" idx="5"/>
          </p:nvPr>
        </p:nvSpPr>
        <p:spPr/>
        <p:txBody>
          <a:bodyPr/>
          <a:lstStyle/>
          <a:p>
            <a:fld id="{C7497D9F-776F-4C82-857E-4F70D7299D2E}" type="slidenum">
              <a:rPr lang="en-US" smtClean="0"/>
              <a:t>7</a:t>
            </a:fld>
            <a:endParaRPr lang="en-US"/>
          </a:p>
        </p:txBody>
      </p:sp>
    </p:spTree>
    <p:extLst>
      <p:ext uri="{BB962C8B-B14F-4D97-AF65-F5344CB8AC3E}">
        <p14:creationId xmlns:p14="http://schemas.microsoft.com/office/powerpoint/2010/main" val="1617456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C7497D9F-776F-4C82-857E-4F70D7299D2E}" type="slidenum">
              <a:rPr lang="en-US" smtClean="0"/>
              <a:t>12</a:t>
            </a:fld>
            <a:endParaRPr lang="en-US"/>
          </a:p>
        </p:txBody>
      </p:sp>
    </p:spTree>
    <p:extLst>
      <p:ext uri="{BB962C8B-B14F-4D97-AF65-F5344CB8AC3E}">
        <p14:creationId xmlns:p14="http://schemas.microsoft.com/office/powerpoint/2010/main" val="239178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C7497D9F-776F-4C82-857E-4F70D7299D2E}" type="slidenum">
              <a:rPr lang="en-US" smtClean="0"/>
              <a:t>16</a:t>
            </a:fld>
            <a:endParaRPr lang="en-US"/>
          </a:p>
        </p:txBody>
      </p:sp>
    </p:spTree>
    <p:extLst>
      <p:ext uri="{BB962C8B-B14F-4D97-AF65-F5344CB8AC3E}">
        <p14:creationId xmlns:p14="http://schemas.microsoft.com/office/powerpoint/2010/main" val="325163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exploration and cleanup process. Discuss insights you had while exploring the data that you didn't anticipate</a:t>
            </a:r>
          </a:p>
          <a:p>
            <a:r>
              <a:rPr lang="en-US" dirty="0"/>
              <a:t>Discuss any problems that arose after exploring the data, and how you resolved them</a:t>
            </a:r>
          </a:p>
          <a:p>
            <a:r>
              <a:rPr lang="en-US" dirty="0"/>
              <a:t>Present and discuss interesting figures developed during exploration, ideally with the help of </a:t>
            </a:r>
            <a:r>
              <a:rPr lang="en-US" dirty="0" err="1"/>
              <a:t>Jupyter</a:t>
            </a:r>
            <a:r>
              <a:rPr lang="en-US" dirty="0"/>
              <a:t> Notebook</a:t>
            </a:r>
          </a:p>
        </p:txBody>
      </p:sp>
      <p:sp>
        <p:nvSpPr>
          <p:cNvPr id="4" name="Slide Number Placeholder 3"/>
          <p:cNvSpPr>
            <a:spLocks noGrp="1"/>
          </p:cNvSpPr>
          <p:nvPr>
            <p:ph type="sldNum" sz="quarter" idx="5"/>
          </p:nvPr>
        </p:nvSpPr>
        <p:spPr/>
        <p:txBody>
          <a:bodyPr/>
          <a:lstStyle/>
          <a:p>
            <a:fld id="{C7497D9F-776F-4C82-857E-4F70D7299D2E}" type="slidenum">
              <a:rPr lang="en-US" smtClean="0"/>
              <a:t>22</a:t>
            </a:fld>
            <a:endParaRPr lang="en-US"/>
          </a:p>
        </p:txBody>
      </p:sp>
    </p:spTree>
    <p:extLst>
      <p:ext uri="{BB962C8B-B14F-4D97-AF65-F5344CB8AC3E}">
        <p14:creationId xmlns:p14="http://schemas.microsoft.com/office/powerpoint/2010/main" val="82726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A60C0-BAC6-4418-80FE-7906410FE7E3}"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456078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358521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444963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7398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1703927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7A60C0-BAC6-4418-80FE-7906410FE7E3}"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2283202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47A60C0-BAC6-4418-80FE-7906410FE7E3}"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2885362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A60C0-BAC6-4418-80FE-7906410FE7E3}"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1279945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A60C0-BAC6-4418-80FE-7906410FE7E3}"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2978922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A60C0-BAC6-4418-80FE-7906410FE7E3}"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3219024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A60C0-BAC6-4418-80FE-7906410FE7E3}"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62038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3424801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7A60C0-BAC6-4418-80FE-7906410FE7E3}"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1448451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7A60C0-BAC6-4418-80FE-7906410FE7E3}"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210745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A60C0-BAC6-4418-80FE-7906410FE7E3}"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105102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3758662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A60C0-BAC6-4418-80FE-7906410FE7E3}"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FC697D-E507-46C9-AFE6-7BE72986FFB9}" type="slidenum">
              <a:rPr lang="en-US" smtClean="0"/>
              <a:t>‹#›</a:t>
            </a:fld>
            <a:endParaRPr lang="en-US"/>
          </a:p>
        </p:txBody>
      </p:sp>
    </p:spTree>
    <p:extLst>
      <p:ext uri="{BB962C8B-B14F-4D97-AF65-F5344CB8AC3E}">
        <p14:creationId xmlns:p14="http://schemas.microsoft.com/office/powerpoint/2010/main" val="4120319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47A60C0-BAC6-4418-80FE-7906410FE7E3}" type="datetimeFigureOut">
              <a:rPr lang="en-US" smtClean="0"/>
              <a:t>3/30/2019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FC697D-E507-46C9-AFE6-7BE72986FFB9}" type="slidenum">
              <a:rPr lang="en-US" smtClean="0"/>
              <a:t>‹#›</a:t>
            </a:fld>
            <a:endParaRPr lang="en-US"/>
          </a:p>
        </p:txBody>
      </p:sp>
    </p:spTree>
    <p:extLst>
      <p:ext uri="{BB962C8B-B14F-4D97-AF65-F5344CB8AC3E}">
        <p14:creationId xmlns:p14="http://schemas.microsoft.com/office/powerpoint/2010/main" val="1599329976"/>
      </p:ext>
    </p:extLst>
  </p:cSld>
  <p:clrMap bg1="dk1" tx1="lt1" bg2="dk2" tx2="lt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 id="2147484351" r:id="rId12"/>
    <p:sldLayoutId id="2147484352" r:id="rId13"/>
    <p:sldLayoutId id="2147484353" r:id="rId14"/>
    <p:sldLayoutId id="2147484354" r:id="rId15"/>
    <p:sldLayoutId id="2147484355" r:id="rId16"/>
    <p:sldLayoutId id="214748435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EFD219-8BCD-4714-AFB2-AA1C6CAA6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EA349-29AC-47CE-B0BA-BF4C0A3E2227}"/>
              </a:ext>
            </a:extLst>
          </p:cNvPr>
          <p:cNvSpPr>
            <a:spLocks noGrp="1"/>
          </p:cNvSpPr>
          <p:nvPr>
            <p:ph type="ctrTitle"/>
          </p:nvPr>
        </p:nvSpPr>
        <p:spPr>
          <a:xfrm>
            <a:off x="4549063" y="1060110"/>
            <a:ext cx="6801998" cy="4737780"/>
          </a:xfrm>
        </p:spPr>
        <p:txBody>
          <a:bodyPr anchor="ctr">
            <a:normAutofit/>
          </a:bodyPr>
          <a:lstStyle/>
          <a:p>
            <a:pPr algn="l"/>
            <a:r>
              <a:rPr lang="en-US" sz="5400" dirty="0"/>
              <a:t>Have Streaming Services </a:t>
            </a:r>
            <a:r>
              <a:rPr lang="en-US" sz="5400"/>
              <a:t>Killed movies?</a:t>
            </a:r>
          </a:p>
        </p:txBody>
      </p:sp>
      <p:sp>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6646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57093E2-2964-40E2-8058-7118AF8641B0}"/>
              </a:ext>
            </a:extLst>
          </p:cNvPr>
          <p:cNvSpPr>
            <a:spLocks noGrp="1"/>
          </p:cNvSpPr>
          <p:nvPr>
            <p:ph type="subTitle" idx="1"/>
          </p:nvPr>
        </p:nvSpPr>
        <p:spPr>
          <a:xfrm>
            <a:off x="1043075" y="1060110"/>
            <a:ext cx="2540787" cy="4737780"/>
          </a:xfrm>
        </p:spPr>
        <p:txBody>
          <a:bodyPr anchor="ctr">
            <a:normAutofit/>
          </a:bodyPr>
          <a:lstStyle/>
          <a:p>
            <a:pPr algn="l"/>
            <a:r>
              <a:rPr lang="en-US">
                <a:solidFill>
                  <a:schemeClr val="bg2"/>
                </a:solidFill>
              </a:rPr>
              <a:t>Group #4:  Bethany, Rohith, Velindia, Vlad</a:t>
            </a:r>
          </a:p>
        </p:txBody>
      </p:sp>
    </p:spTree>
    <p:extLst>
      <p:ext uri="{BB962C8B-B14F-4D97-AF65-F5344CB8AC3E}">
        <p14:creationId xmlns:p14="http://schemas.microsoft.com/office/powerpoint/2010/main" val="2553893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C2A1F-9107-452B-AB40-02D501138144}"/>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Movie Production </a:t>
            </a:r>
            <a:br>
              <a:rPr lang="en-US" sz="2800" dirty="0">
                <a:solidFill>
                  <a:srgbClr val="FFFFFF"/>
                </a:solidFill>
              </a:rPr>
            </a:br>
            <a:r>
              <a:rPr lang="en-US" sz="2800" dirty="0">
                <a:solidFill>
                  <a:srgbClr val="FFFFFF"/>
                </a:solidFill>
              </a:rPr>
              <a:t>2000-2018</a:t>
            </a:r>
          </a:p>
        </p:txBody>
      </p:sp>
      <p:sp>
        <p:nvSpPr>
          <p:cNvPr id="15" name="Rectangle 14">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EDE4FB94-B2A5-4BEE-8CBC-CD3237C6E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51183"/>
            <a:ext cx="5926045" cy="3955635"/>
          </a:xfrm>
          <a:prstGeom prst="rect">
            <a:avLst/>
          </a:prstGeom>
        </p:spPr>
      </p:pic>
      <p:sp>
        <p:nvSpPr>
          <p:cNvPr id="17" name="Rectangle 16">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81182EF8-F366-4A3D-94C8-A25C5A594F57}"/>
              </a:ext>
            </a:extLst>
          </p:cNvPr>
          <p:cNvSpPr>
            <a:spLocks noGrp="1"/>
          </p:cNvSpPr>
          <p:nvPr>
            <p:ph idx="1"/>
          </p:nvPr>
        </p:nvSpPr>
        <p:spPr>
          <a:xfrm>
            <a:off x="7859487" y="2096064"/>
            <a:ext cx="3408070" cy="3962120"/>
          </a:xfrm>
        </p:spPr>
        <p:txBody>
          <a:bodyPr>
            <a:normAutofit/>
          </a:bodyPr>
          <a:lstStyle/>
          <a:p>
            <a:pPr marL="0" indent="0">
              <a:buNone/>
            </a:pPr>
            <a:r>
              <a:rPr lang="en-US" sz="1600" dirty="0">
                <a:solidFill>
                  <a:srgbClr val="FFFFFF"/>
                </a:solidFill>
                <a:effectLst/>
              </a:rPr>
              <a:t>Because of the limitations in the OMDB dataset and to ensure accuracy, an pre-aggregated statistic was used to show the Movie releases over the same period. The number of movies produced has greatly increased since 2000.</a:t>
            </a:r>
            <a:endParaRPr lang="en-US" sz="1600" dirty="0">
              <a:solidFill>
                <a:srgbClr val="FFFFFF"/>
              </a:solidFill>
            </a:endParaRPr>
          </a:p>
          <a:p>
            <a:endParaRPr lang="en-US" sz="1600" dirty="0">
              <a:solidFill>
                <a:srgbClr val="FFFFFF"/>
              </a:solidFill>
            </a:endParaRPr>
          </a:p>
        </p:txBody>
      </p:sp>
    </p:spTree>
    <p:extLst>
      <p:ext uri="{BB962C8B-B14F-4D97-AF65-F5344CB8AC3E}">
        <p14:creationId xmlns:p14="http://schemas.microsoft.com/office/powerpoint/2010/main" val="1616815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7B67-9433-4DA8-8EBE-635662B6429E}"/>
              </a:ext>
            </a:extLst>
          </p:cNvPr>
          <p:cNvSpPr>
            <a:spLocks noGrp="1"/>
          </p:cNvSpPr>
          <p:nvPr>
            <p:ph type="title"/>
          </p:nvPr>
        </p:nvSpPr>
        <p:spPr>
          <a:xfrm>
            <a:off x="7872575" y="628651"/>
            <a:ext cx="3643150" cy="3495674"/>
          </a:xfrm>
        </p:spPr>
        <p:txBody>
          <a:bodyPr vert="horz" lIns="91440" tIns="45720" rIns="91440" bIns="45720" rtlCol="0" anchor="b">
            <a:normAutofit/>
          </a:bodyPr>
          <a:lstStyle/>
          <a:p>
            <a:pPr algn="l"/>
            <a:r>
              <a:rPr lang="en-US" sz="3700" dirty="0"/>
              <a:t>Viewer &amp; Critic Breakdown</a:t>
            </a:r>
            <a:br>
              <a:rPr lang="en-US" sz="3700" dirty="0"/>
            </a:br>
            <a:r>
              <a:rPr lang="en-US" sz="3700" dirty="0"/>
              <a:t>2000-2018</a:t>
            </a:r>
          </a:p>
        </p:txBody>
      </p:sp>
      <p:sp>
        <p:nvSpPr>
          <p:cNvPr id="16" name="Rectangle 15">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7" descr="A close up of a map&#10;&#10;Description automatically generated">
            <a:extLst>
              <a:ext uri="{FF2B5EF4-FFF2-40B4-BE49-F238E27FC236}">
                <a16:creationId xmlns:a16="http://schemas.microsoft.com/office/drawing/2014/main" id="{B8239E77-BED9-4921-B9CC-A5F6C168C24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1335" b="3"/>
          <a:stretch/>
        </p:blipFill>
        <p:spPr>
          <a:xfrm>
            <a:off x="1137490" y="1114868"/>
            <a:ext cx="5926045" cy="4628265"/>
          </a:xfrm>
          <a:prstGeom prst="rect">
            <a:avLst/>
          </a:prstGeom>
        </p:spPr>
      </p:pic>
      <p:sp>
        <p:nvSpPr>
          <p:cNvPr id="18" name="Rectangle 17">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262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EF27-BB74-4615-8041-76E13BE27B46}"/>
              </a:ext>
            </a:extLst>
          </p:cNvPr>
          <p:cNvSpPr>
            <a:spLocks noGrp="1"/>
          </p:cNvSpPr>
          <p:nvPr>
            <p:ph type="title"/>
          </p:nvPr>
        </p:nvSpPr>
        <p:spPr>
          <a:xfrm>
            <a:off x="752475" y="609600"/>
            <a:ext cx="3643150" cy="5603310"/>
          </a:xfrm>
        </p:spPr>
        <p:txBody>
          <a:bodyPr>
            <a:normAutofit/>
          </a:bodyPr>
          <a:lstStyle/>
          <a:p>
            <a:r>
              <a:rPr lang="en-US" dirty="0"/>
              <a:t>Question #2</a:t>
            </a:r>
          </a:p>
        </p:txBody>
      </p:sp>
      <p:graphicFrame>
        <p:nvGraphicFramePr>
          <p:cNvPr id="5" name="Content Placeholder 2">
            <a:extLst>
              <a:ext uri="{FF2B5EF4-FFF2-40B4-BE49-F238E27FC236}">
                <a16:creationId xmlns:a16="http://schemas.microsoft.com/office/drawing/2014/main" id="{AE19D1B5-D7B8-4B17-8E4C-11AD6E08E513}"/>
              </a:ext>
            </a:extLst>
          </p:cNvPr>
          <p:cNvGraphicFramePr>
            <a:graphicFrameLocks noGrp="1"/>
          </p:cNvGraphicFramePr>
          <p:nvPr>
            <p:ph idx="1"/>
            <p:extLst>
              <p:ext uri="{D42A27DB-BD31-4B8C-83A1-F6EECF244321}">
                <p14:modId xmlns:p14="http://schemas.microsoft.com/office/powerpoint/2010/main" val="285245997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1227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5F01-7E66-4D3C-AF0B-F316972FB767}"/>
              </a:ext>
            </a:extLst>
          </p:cNvPr>
          <p:cNvSpPr>
            <a:spLocks noGrp="1"/>
          </p:cNvSpPr>
          <p:nvPr>
            <p:ph type="title"/>
          </p:nvPr>
        </p:nvSpPr>
        <p:spPr>
          <a:xfrm>
            <a:off x="7859488" y="609600"/>
            <a:ext cx="3408068" cy="1326321"/>
          </a:xfrm>
        </p:spPr>
        <p:txBody>
          <a:bodyPr>
            <a:normAutofit/>
          </a:bodyPr>
          <a:lstStyle/>
          <a:p>
            <a:r>
              <a:rPr lang="en-US" sz="2800" cap="none" dirty="0">
                <a:solidFill>
                  <a:srgbClr val="FFFFFF"/>
                </a:solidFill>
              </a:rPr>
              <a:t>Changes In Movies vs TV Ratings</a:t>
            </a:r>
          </a:p>
        </p:txBody>
      </p:sp>
      <p:pic>
        <p:nvPicPr>
          <p:cNvPr id="10" name="Content Placeholder 6">
            <a:extLst>
              <a:ext uri="{FF2B5EF4-FFF2-40B4-BE49-F238E27FC236}">
                <a16:creationId xmlns:a16="http://schemas.microsoft.com/office/drawing/2014/main" id="{843330F8-5DAF-4769-80EF-70DC883D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51183"/>
            <a:ext cx="5926045" cy="3955635"/>
          </a:xfrm>
          <a:prstGeom prst="rect">
            <a:avLst/>
          </a:prstGeom>
        </p:spPr>
      </p:pic>
      <p:sp>
        <p:nvSpPr>
          <p:cNvPr id="12" name="Content Placeholder 11">
            <a:extLst>
              <a:ext uri="{FF2B5EF4-FFF2-40B4-BE49-F238E27FC236}">
                <a16:creationId xmlns:a16="http://schemas.microsoft.com/office/drawing/2014/main" id="{9796E54E-7F13-4B83-8976-611FE049810C}"/>
              </a:ext>
            </a:extLst>
          </p:cNvPr>
          <p:cNvSpPr>
            <a:spLocks noGrp="1"/>
          </p:cNvSpPr>
          <p:nvPr>
            <p:ph idx="1"/>
          </p:nvPr>
        </p:nvSpPr>
        <p:spPr>
          <a:xfrm>
            <a:off x="7859487" y="2096064"/>
            <a:ext cx="3408070" cy="3962120"/>
          </a:xfrm>
        </p:spPr>
        <p:txBody>
          <a:bodyPr>
            <a:normAutofit/>
          </a:bodyPr>
          <a:lstStyle/>
          <a:p>
            <a:pPr marL="0" indent="0">
              <a:buNone/>
            </a:pPr>
            <a:r>
              <a:rPr lang="en-US" sz="1600" dirty="0">
                <a:solidFill>
                  <a:srgbClr val="FFFFFF"/>
                </a:solidFill>
              </a:rPr>
              <a:t>First,  the average ratings from </a:t>
            </a:r>
            <a:r>
              <a:rPr lang="en-US" sz="1600" dirty="0" err="1">
                <a:solidFill>
                  <a:srgbClr val="FFFFFF"/>
                </a:solidFill>
              </a:rPr>
              <a:t>Imdb</a:t>
            </a:r>
            <a:r>
              <a:rPr lang="en-US" sz="1600" dirty="0">
                <a:solidFill>
                  <a:srgbClr val="FFFFFF"/>
                </a:solidFill>
              </a:rPr>
              <a:t> were graphed by year starting from 2000 and continuing through 2018. vertical lines represent the approximate years that Netflix began to offer streaming and released their first original series.  The data shows that the tv ratings have a positive trend, while movies have a negative one.</a:t>
            </a:r>
          </a:p>
        </p:txBody>
      </p:sp>
    </p:spTree>
    <p:extLst>
      <p:ext uri="{BB962C8B-B14F-4D97-AF65-F5344CB8AC3E}">
        <p14:creationId xmlns:p14="http://schemas.microsoft.com/office/powerpoint/2010/main" val="499977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5A3-EE49-4081-ACFF-0A2BB4B6F36B}"/>
              </a:ext>
            </a:extLst>
          </p:cNvPr>
          <p:cNvSpPr>
            <a:spLocks noGrp="1"/>
          </p:cNvSpPr>
          <p:nvPr>
            <p:ph type="title"/>
          </p:nvPr>
        </p:nvSpPr>
        <p:spPr>
          <a:xfrm>
            <a:off x="8499854" y="643467"/>
            <a:ext cx="2767702" cy="997640"/>
          </a:xfrm>
        </p:spPr>
        <p:txBody>
          <a:bodyPr anchor="b">
            <a:normAutofit/>
          </a:bodyPr>
          <a:lstStyle/>
          <a:p>
            <a:r>
              <a:rPr lang="en-US" sz="1600" dirty="0"/>
              <a:t>TV Series Production</a:t>
            </a:r>
            <a:br>
              <a:rPr lang="en-US" sz="1600" dirty="0"/>
            </a:br>
            <a:r>
              <a:rPr lang="en-US" sz="1600" dirty="0"/>
              <a:t>2000-2018</a:t>
            </a:r>
          </a:p>
        </p:txBody>
      </p:sp>
      <p:pic>
        <p:nvPicPr>
          <p:cNvPr id="8" name="Content Placeholder 4">
            <a:extLst>
              <a:ext uri="{FF2B5EF4-FFF2-40B4-BE49-F238E27FC236}">
                <a16:creationId xmlns:a16="http://schemas.microsoft.com/office/drawing/2014/main" id="{0C8DBFBA-CE9E-48B3-BA25-B8266A058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021688"/>
            <a:ext cx="7212920" cy="4814624"/>
          </a:xfrm>
          <a:prstGeom prst="rect">
            <a:avLst/>
          </a:prstGeom>
        </p:spPr>
      </p:pic>
      <p:sp>
        <p:nvSpPr>
          <p:cNvPr id="10" name="Content Placeholder 9">
            <a:extLst>
              <a:ext uri="{FF2B5EF4-FFF2-40B4-BE49-F238E27FC236}">
                <a16:creationId xmlns:a16="http://schemas.microsoft.com/office/drawing/2014/main" id="{327B48EB-46C3-45A4-9BA6-773AAEE8C6B2}"/>
              </a:ext>
            </a:extLst>
          </p:cNvPr>
          <p:cNvSpPr>
            <a:spLocks noGrp="1"/>
          </p:cNvSpPr>
          <p:nvPr>
            <p:ph idx="1"/>
          </p:nvPr>
        </p:nvSpPr>
        <p:spPr>
          <a:xfrm>
            <a:off x="8499855" y="1641108"/>
            <a:ext cx="2767702" cy="4573426"/>
          </a:xfrm>
        </p:spPr>
        <p:txBody>
          <a:bodyPr anchor="ctr">
            <a:normAutofit fontScale="92500"/>
          </a:bodyPr>
          <a:lstStyle/>
          <a:p>
            <a:pPr marL="0" indent="0">
              <a:buNone/>
            </a:pPr>
            <a:r>
              <a:rPr lang="en-US" sz="2400" dirty="0">
                <a:effectLst/>
              </a:rPr>
              <a:t>TV series data was next grouped by year and year and tv count plotted to show change over time.  We see that there is an increase in the number of tv series produced since 2000. </a:t>
            </a:r>
            <a:br>
              <a:rPr lang="en-US" sz="1200" dirty="0"/>
            </a:br>
            <a:endParaRPr lang="en-US" sz="1200" dirty="0"/>
          </a:p>
        </p:txBody>
      </p:sp>
    </p:spTree>
    <p:extLst>
      <p:ext uri="{BB962C8B-B14F-4D97-AF65-F5344CB8AC3E}">
        <p14:creationId xmlns:p14="http://schemas.microsoft.com/office/powerpoint/2010/main" val="3677571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8E4848-91E8-41A5-B7FF-E30A67D9563E}"/>
              </a:ext>
            </a:extLst>
          </p:cNvPr>
          <p:cNvSpPr>
            <a:spLocks noGrp="1"/>
          </p:cNvSpPr>
          <p:nvPr>
            <p:ph type="title"/>
          </p:nvPr>
        </p:nvSpPr>
        <p:spPr>
          <a:xfrm>
            <a:off x="7859488" y="609600"/>
            <a:ext cx="3408068" cy="1326321"/>
          </a:xfrm>
        </p:spPr>
        <p:txBody>
          <a:bodyPr>
            <a:normAutofit/>
          </a:bodyPr>
          <a:lstStyle/>
          <a:p>
            <a:r>
              <a:rPr lang="en-US" sz="2800" dirty="0">
                <a:solidFill>
                  <a:srgbClr val="FFFFFF"/>
                </a:solidFill>
              </a:rPr>
              <a:t>Breakdown of TV series by channel</a:t>
            </a:r>
          </a:p>
        </p:txBody>
      </p:sp>
      <p:sp>
        <p:nvSpPr>
          <p:cNvPr id="15" name="Rectangle 14">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D191E582-892D-4D0F-BDEB-FA972E6D6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591926"/>
            <a:ext cx="5926045" cy="3674148"/>
          </a:xfrm>
          <a:prstGeom prst="rect">
            <a:avLst/>
          </a:prstGeom>
        </p:spPr>
      </p:pic>
      <p:sp>
        <p:nvSpPr>
          <p:cNvPr id="17" name="Rectangle 16">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19AA145-194E-40AC-B52B-DD49880939F6}"/>
              </a:ext>
            </a:extLst>
          </p:cNvPr>
          <p:cNvSpPr>
            <a:spLocks noGrp="1"/>
          </p:cNvSpPr>
          <p:nvPr>
            <p:ph idx="1"/>
          </p:nvPr>
        </p:nvSpPr>
        <p:spPr>
          <a:xfrm>
            <a:off x="7859487" y="2096064"/>
            <a:ext cx="3408070" cy="3962120"/>
          </a:xfrm>
        </p:spPr>
        <p:txBody>
          <a:bodyPr>
            <a:normAutofit/>
          </a:bodyPr>
          <a:lstStyle/>
          <a:p>
            <a:pPr marL="0" indent="0">
              <a:buNone/>
            </a:pPr>
            <a:r>
              <a:rPr lang="en-US" sz="1600" dirty="0">
                <a:solidFill>
                  <a:srgbClr val="FFFFFF"/>
                </a:solidFill>
              </a:rPr>
              <a:t>First Online Services TV series was produced in 2009 and it </a:t>
            </a:r>
            <a:r>
              <a:rPr lang="en-US" sz="1600" dirty="0" err="1">
                <a:solidFill>
                  <a:srgbClr val="FFFFFF"/>
                </a:solidFill>
              </a:rPr>
              <a:t>it</a:t>
            </a:r>
            <a:r>
              <a:rPr lang="en-US" sz="1600" dirty="0">
                <a:solidFill>
                  <a:srgbClr val="FFFFFF"/>
                </a:solidFill>
              </a:rPr>
              <a:t> has been rapidly increasing since then.</a:t>
            </a:r>
          </a:p>
        </p:txBody>
      </p:sp>
    </p:spTree>
    <p:extLst>
      <p:ext uri="{BB962C8B-B14F-4D97-AF65-F5344CB8AC3E}">
        <p14:creationId xmlns:p14="http://schemas.microsoft.com/office/powerpoint/2010/main" val="2154768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EF27-BB74-4615-8041-76E13BE27B46}"/>
              </a:ext>
            </a:extLst>
          </p:cNvPr>
          <p:cNvSpPr>
            <a:spLocks noGrp="1"/>
          </p:cNvSpPr>
          <p:nvPr>
            <p:ph type="title"/>
          </p:nvPr>
        </p:nvSpPr>
        <p:spPr>
          <a:xfrm>
            <a:off x="752475" y="609600"/>
            <a:ext cx="3643150" cy="5603310"/>
          </a:xfrm>
        </p:spPr>
        <p:txBody>
          <a:bodyPr>
            <a:normAutofit/>
          </a:bodyPr>
          <a:lstStyle/>
          <a:p>
            <a:r>
              <a:rPr lang="en-US" dirty="0"/>
              <a:t>Question #3</a:t>
            </a:r>
          </a:p>
        </p:txBody>
      </p:sp>
      <p:graphicFrame>
        <p:nvGraphicFramePr>
          <p:cNvPr id="5" name="Content Placeholder 2">
            <a:extLst>
              <a:ext uri="{FF2B5EF4-FFF2-40B4-BE49-F238E27FC236}">
                <a16:creationId xmlns:a16="http://schemas.microsoft.com/office/drawing/2014/main" id="{AE19D1B5-D7B8-4B17-8E4C-11AD6E08E513}"/>
              </a:ext>
            </a:extLst>
          </p:cNvPr>
          <p:cNvGraphicFramePr>
            <a:graphicFrameLocks noGrp="1"/>
          </p:cNvGraphicFramePr>
          <p:nvPr>
            <p:ph idx="1"/>
            <p:extLst>
              <p:ext uri="{D42A27DB-BD31-4B8C-83A1-F6EECF244321}">
                <p14:modId xmlns:p14="http://schemas.microsoft.com/office/powerpoint/2010/main" val="1731542777"/>
              </p:ext>
            </p:extLst>
          </p:nvPr>
        </p:nvGraphicFramePr>
        <p:xfrm>
          <a:off x="4649323" y="1096680"/>
          <a:ext cx="6790202"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690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E11B-924A-4439-953C-08A00F8DA021}"/>
              </a:ext>
            </a:extLst>
          </p:cNvPr>
          <p:cNvSpPr>
            <a:spLocks noGrp="1"/>
          </p:cNvSpPr>
          <p:nvPr>
            <p:ph type="title"/>
          </p:nvPr>
        </p:nvSpPr>
        <p:spPr>
          <a:xfrm>
            <a:off x="8499854" y="643467"/>
            <a:ext cx="2767702" cy="997640"/>
          </a:xfrm>
        </p:spPr>
        <p:txBody>
          <a:bodyPr anchor="b">
            <a:normAutofit fontScale="90000"/>
          </a:bodyPr>
          <a:lstStyle/>
          <a:p>
            <a:r>
              <a:rPr lang="en-US" sz="2800" cap="none" dirty="0">
                <a:solidFill>
                  <a:srgbClr val="FFFFFF"/>
                </a:solidFill>
              </a:rPr>
              <a:t>Genre Ratings 2000-2018</a:t>
            </a:r>
          </a:p>
        </p:txBody>
      </p:sp>
      <p:pic>
        <p:nvPicPr>
          <p:cNvPr id="9" name="Content Placeholder 5">
            <a:extLst>
              <a:ext uri="{FF2B5EF4-FFF2-40B4-BE49-F238E27FC236}">
                <a16:creationId xmlns:a16="http://schemas.microsoft.com/office/drawing/2014/main" id="{64456034-A812-4E8D-AC0C-792F8F38A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3467" y="1066769"/>
            <a:ext cx="7212920" cy="472446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0">
            <a:extLst>
              <a:ext uri="{FF2B5EF4-FFF2-40B4-BE49-F238E27FC236}">
                <a16:creationId xmlns:a16="http://schemas.microsoft.com/office/drawing/2014/main" id="{5182B0D3-8610-4357-BB89-8D0ECBEA0892}"/>
              </a:ext>
            </a:extLst>
          </p:cNvPr>
          <p:cNvSpPr>
            <a:spLocks noGrp="1"/>
          </p:cNvSpPr>
          <p:nvPr>
            <p:ph idx="1"/>
          </p:nvPr>
        </p:nvSpPr>
        <p:spPr>
          <a:xfrm>
            <a:off x="8499855" y="1641108"/>
            <a:ext cx="2767702" cy="4573426"/>
          </a:xfrm>
        </p:spPr>
        <p:txBody>
          <a:bodyPr anchor="ctr">
            <a:normAutofit/>
          </a:bodyPr>
          <a:lstStyle/>
          <a:p>
            <a:pPr marL="0" indent="0">
              <a:buNone/>
            </a:pPr>
            <a:r>
              <a:rPr lang="en-US" sz="1600" dirty="0"/>
              <a:t>Ratings were further broken out to determine if any trends could be observed. This was achieved by grouping the cleaned genre data by genre and year and plotting against mean </a:t>
            </a:r>
            <a:r>
              <a:rPr lang="en-US" sz="1600" dirty="0" err="1"/>
              <a:t>imdb</a:t>
            </a:r>
            <a:r>
              <a:rPr lang="en-US" sz="1600" dirty="0"/>
              <a:t> ratings after some minor data munging using unstack and list comprehension to rename the columns</a:t>
            </a:r>
          </a:p>
          <a:p>
            <a:endParaRPr lang="en-US" sz="1200" dirty="0"/>
          </a:p>
          <a:p>
            <a:endParaRPr lang="en-US" sz="1200" dirty="0"/>
          </a:p>
        </p:txBody>
      </p:sp>
    </p:spTree>
    <p:extLst>
      <p:ext uri="{BB962C8B-B14F-4D97-AF65-F5344CB8AC3E}">
        <p14:creationId xmlns:p14="http://schemas.microsoft.com/office/powerpoint/2010/main" val="1913238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7F7F1B-E9E7-49F9-B5A8-7488764C3F9A}"/>
              </a:ext>
            </a:extLst>
          </p:cNvPr>
          <p:cNvSpPr>
            <a:spLocks noGrp="1"/>
          </p:cNvSpPr>
          <p:nvPr>
            <p:ph type="body" idx="1"/>
          </p:nvPr>
        </p:nvSpPr>
        <p:spPr/>
        <p:txBody>
          <a:bodyPr/>
          <a:lstStyle/>
          <a:p>
            <a:endParaRPr lang="en-US"/>
          </a:p>
        </p:txBody>
      </p:sp>
      <p:pic>
        <p:nvPicPr>
          <p:cNvPr id="8" name="Content Placeholder 7" descr="A screenshot of a cell phone&#10;&#10;Description automatically generated">
            <a:extLst>
              <a:ext uri="{FF2B5EF4-FFF2-40B4-BE49-F238E27FC236}">
                <a16:creationId xmlns:a16="http://schemas.microsoft.com/office/drawing/2014/main" id="{A1682B48-DF4E-4B30-9D79-DD8D3CF9F2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2369" y="862949"/>
            <a:ext cx="7392377" cy="4928252"/>
          </a:xfrm>
        </p:spPr>
      </p:pic>
      <p:sp>
        <p:nvSpPr>
          <p:cNvPr id="5" name="Text Placeholder 4">
            <a:extLst>
              <a:ext uri="{FF2B5EF4-FFF2-40B4-BE49-F238E27FC236}">
                <a16:creationId xmlns:a16="http://schemas.microsoft.com/office/drawing/2014/main" id="{E7BA50C1-84CA-4FD3-926B-6DA16AAEEF61}"/>
              </a:ext>
            </a:extLst>
          </p:cNvPr>
          <p:cNvSpPr>
            <a:spLocks noGrp="1"/>
          </p:cNvSpPr>
          <p:nvPr>
            <p:ph type="body" sz="quarter" idx="3"/>
          </p:nvPr>
        </p:nvSpPr>
        <p:spPr>
          <a:xfrm>
            <a:off x="7884746" y="862948"/>
            <a:ext cx="4124182" cy="1027763"/>
          </a:xfrm>
        </p:spPr>
        <p:txBody>
          <a:bodyPr/>
          <a:lstStyle/>
          <a:p>
            <a:pPr algn="ctr"/>
            <a:r>
              <a:rPr lang="en-US" sz="2800" dirty="0">
                <a:solidFill>
                  <a:srgbClr val="FFFFFF"/>
                </a:solidFill>
                <a:effectLst>
                  <a:outerShdw blurRad="50800" dist="63500" dir="2700000" algn="tl" rotWithShape="0">
                    <a:srgbClr val="000000">
                      <a:alpha val="48000"/>
                    </a:srgbClr>
                  </a:outerShdw>
                </a:effectLst>
                <a:latin typeface="+mj-lt"/>
                <a:ea typeface="+mj-ea"/>
                <a:cs typeface="+mj-cs"/>
              </a:rPr>
              <a:t>Changes in Genre</a:t>
            </a:r>
            <a:r>
              <a:rPr lang="en-US" dirty="0"/>
              <a:t> </a:t>
            </a:r>
            <a:r>
              <a:rPr lang="en-US" sz="2800" dirty="0">
                <a:solidFill>
                  <a:srgbClr val="FFFFFF"/>
                </a:solidFill>
                <a:effectLst>
                  <a:outerShdw blurRad="50800" dist="63500" dir="2700000" algn="tl" rotWithShape="0">
                    <a:srgbClr val="000000">
                      <a:alpha val="48000"/>
                    </a:srgbClr>
                  </a:outerShdw>
                </a:effectLst>
                <a:latin typeface="+mj-lt"/>
                <a:ea typeface="+mj-ea"/>
                <a:cs typeface="+mj-cs"/>
              </a:rPr>
              <a:t>Ratings</a:t>
            </a:r>
          </a:p>
        </p:txBody>
      </p:sp>
      <p:sp>
        <p:nvSpPr>
          <p:cNvPr id="6" name="Content Placeholder 5">
            <a:extLst>
              <a:ext uri="{FF2B5EF4-FFF2-40B4-BE49-F238E27FC236}">
                <a16:creationId xmlns:a16="http://schemas.microsoft.com/office/drawing/2014/main" id="{C1779F49-6D62-4B95-9A78-F4C503C9BBB0}"/>
              </a:ext>
            </a:extLst>
          </p:cNvPr>
          <p:cNvSpPr>
            <a:spLocks noGrp="1"/>
          </p:cNvSpPr>
          <p:nvPr>
            <p:ph sz="quarter" idx="4"/>
          </p:nvPr>
        </p:nvSpPr>
        <p:spPr>
          <a:xfrm>
            <a:off x="8255431" y="2294096"/>
            <a:ext cx="3382811" cy="3093720"/>
          </a:xfrm>
        </p:spPr>
        <p:txBody>
          <a:bodyPr>
            <a:noAutofit/>
          </a:bodyPr>
          <a:lstStyle/>
          <a:p>
            <a:pPr marL="0" indent="0">
              <a:buNone/>
            </a:pPr>
            <a:r>
              <a:rPr lang="en-US" sz="2400" dirty="0"/>
              <a:t>To confirm if there were any large changes in genre ratings, the percentage change between 2000 and 2018 was calculated and visualized with a bar graph.</a:t>
            </a:r>
          </a:p>
        </p:txBody>
      </p:sp>
    </p:spTree>
    <p:extLst>
      <p:ext uri="{BB962C8B-B14F-4D97-AF65-F5344CB8AC3E}">
        <p14:creationId xmlns:p14="http://schemas.microsoft.com/office/powerpoint/2010/main" val="3424530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B2CDC-FB9F-4F14-B831-B327668BAEAC}"/>
              </a:ext>
            </a:extLst>
          </p:cNvPr>
          <p:cNvSpPr>
            <a:spLocks noGrp="1"/>
          </p:cNvSpPr>
          <p:nvPr>
            <p:ph type="title"/>
          </p:nvPr>
        </p:nvSpPr>
        <p:spPr>
          <a:xfrm>
            <a:off x="7859488" y="609600"/>
            <a:ext cx="3408068" cy="1326321"/>
          </a:xfrm>
        </p:spPr>
        <p:txBody>
          <a:bodyPr>
            <a:normAutofit/>
          </a:bodyPr>
          <a:lstStyle/>
          <a:p>
            <a:r>
              <a:rPr lang="en-US" sz="2800" cap="none" dirty="0">
                <a:solidFill>
                  <a:srgbClr val="FFFFFF"/>
                </a:solidFill>
              </a:rPr>
              <a:t>Genre Shares 2000-2018</a:t>
            </a:r>
          </a:p>
        </p:txBody>
      </p:sp>
      <p:sp>
        <p:nvSpPr>
          <p:cNvPr id="15" name="Rectangle 14">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74A609A-D01A-4EF1-A8D3-EED75973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21553"/>
            <a:ext cx="5926045" cy="4014894"/>
          </a:xfrm>
          <a:prstGeom prst="rect">
            <a:avLst/>
          </a:prstGeom>
        </p:spPr>
      </p:pic>
      <p:sp>
        <p:nvSpPr>
          <p:cNvPr id="17" name="Rectangle 16">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627D4B8A-8FED-480B-9C92-700345CBA865}"/>
              </a:ext>
            </a:extLst>
          </p:cNvPr>
          <p:cNvSpPr>
            <a:spLocks noGrp="1"/>
          </p:cNvSpPr>
          <p:nvPr>
            <p:ph idx="1"/>
          </p:nvPr>
        </p:nvSpPr>
        <p:spPr>
          <a:xfrm>
            <a:off x="7859487" y="2096064"/>
            <a:ext cx="3408070" cy="3962120"/>
          </a:xfrm>
        </p:spPr>
        <p:txBody>
          <a:bodyPr>
            <a:normAutofit/>
          </a:bodyPr>
          <a:lstStyle/>
          <a:p>
            <a:pPr marL="0" indent="0">
              <a:buNone/>
            </a:pPr>
            <a:r>
              <a:rPr lang="en-US" sz="2400" dirty="0">
                <a:solidFill>
                  <a:schemeClr val="bg1"/>
                </a:solidFill>
              </a:rPr>
              <a:t>The genre dataset was grouped by genre and year and divided by total per year to produce a change overtime.</a:t>
            </a:r>
          </a:p>
          <a:p>
            <a:endParaRPr lang="en-US" sz="1600" dirty="0"/>
          </a:p>
          <a:p>
            <a:br>
              <a:rPr lang="en-US" sz="1600" dirty="0"/>
            </a:br>
            <a:endParaRPr lang="en-US" sz="1600" dirty="0">
              <a:solidFill>
                <a:srgbClr val="FFFFFF"/>
              </a:solidFill>
            </a:endParaRPr>
          </a:p>
        </p:txBody>
      </p:sp>
    </p:spTree>
    <p:extLst>
      <p:ext uri="{BB962C8B-B14F-4D97-AF65-F5344CB8AC3E}">
        <p14:creationId xmlns:p14="http://schemas.microsoft.com/office/powerpoint/2010/main" val="342545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1120-65B8-4A23-BDA6-466F1F8A1266}"/>
              </a:ext>
            </a:extLst>
          </p:cNvPr>
          <p:cNvSpPr>
            <a:spLocks noGrp="1"/>
          </p:cNvSpPr>
          <p:nvPr>
            <p:ph type="title"/>
          </p:nvPr>
        </p:nvSpPr>
        <p:spPr>
          <a:xfrm>
            <a:off x="913796" y="927100"/>
            <a:ext cx="3418766" cy="4616450"/>
          </a:xfrm>
        </p:spPr>
        <p:txBody>
          <a:bodyPr>
            <a:normAutofit/>
          </a:bodyPr>
          <a:lstStyle/>
          <a:p>
            <a:r>
              <a:rPr lang="en-US"/>
              <a:t>Motivation</a:t>
            </a:r>
          </a:p>
        </p:txBody>
      </p:sp>
      <p:cxnSp>
        <p:nvCxnSpPr>
          <p:cNvPr id="24" name="Straight Connector 23">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317786-CD32-400A-94FC-A2B2C8C7C603}"/>
              </a:ext>
            </a:extLst>
          </p:cNvPr>
          <p:cNvSpPr>
            <a:spLocks noGrp="1"/>
          </p:cNvSpPr>
          <p:nvPr>
            <p:ph idx="1"/>
          </p:nvPr>
        </p:nvSpPr>
        <p:spPr>
          <a:xfrm>
            <a:off x="5040317" y="1615786"/>
            <a:ext cx="6291528" cy="4616450"/>
          </a:xfrm>
        </p:spPr>
        <p:txBody>
          <a:bodyPr anchor="ctr">
            <a:normAutofit fontScale="92500"/>
          </a:bodyPr>
          <a:lstStyle/>
          <a:p>
            <a:pPr marL="0" indent="0">
              <a:buNone/>
            </a:pPr>
            <a:r>
              <a:rPr lang="en-US" sz="3200" dirty="0"/>
              <a:t>The overall quality of cinema movies has declined (based on viewer and critic ratings).  This project evaluates the decline in movies available across all platforms and if it is declining as expected, and if so, what are some possible reasons for the decline?</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7358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700A-C85C-4784-8F7E-B473733F870B}"/>
              </a:ext>
            </a:extLst>
          </p:cNvPr>
          <p:cNvSpPr>
            <a:spLocks noGrp="1"/>
          </p:cNvSpPr>
          <p:nvPr>
            <p:ph type="title"/>
          </p:nvPr>
        </p:nvSpPr>
        <p:spPr>
          <a:xfrm>
            <a:off x="8499854" y="643467"/>
            <a:ext cx="2767702" cy="997640"/>
          </a:xfrm>
        </p:spPr>
        <p:txBody>
          <a:bodyPr anchor="b">
            <a:normAutofit fontScale="90000"/>
          </a:bodyPr>
          <a:lstStyle/>
          <a:p>
            <a:r>
              <a:rPr lang="en-US" sz="2400" cap="none" dirty="0"/>
              <a:t>Change in Genre Shares</a:t>
            </a:r>
            <a:br>
              <a:rPr lang="en-US" sz="2400" cap="none" dirty="0"/>
            </a:br>
            <a:r>
              <a:rPr lang="en-US" sz="2400" cap="none" dirty="0"/>
              <a:t>2000-2018</a:t>
            </a:r>
          </a:p>
        </p:txBody>
      </p:sp>
      <p:pic>
        <p:nvPicPr>
          <p:cNvPr id="8" name="Content Placeholder 4">
            <a:extLst>
              <a:ext uri="{FF2B5EF4-FFF2-40B4-BE49-F238E27FC236}">
                <a16:creationId xmlns:a16="http://schemas.microsoft.com/office/drawing/2014/main" id="{AA52CFE6-DD9D-451A-AFC7-FC7E2BB5E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59" y="643467"/>
            <a:ext cx="6936735" cy="5571066"/>
          </a:xfrm>
          <a:prstGeom prst="rect">
            <a:avLst/>
          </a:prstGeom>
        </p:spPr>
      </p:pic>
      <p:sp>
        <p:nvSpPr>
          <p:cNvPr id="10" name="Content Placeholder 9">
            <a:extLst>
              <a:ext uri="{FF2B5EF4-FFF2-40B4-BE49-F238E27FC236}">
                <a16:creationId xmlns:a16="http://schemas.microsoft.com/office/drawing/2014/main" id="{8F9A9F9D-C4E3-496F-932E-3F08AB763EEA}"/>
              </a:ext>
            </a:extLst>
          </p:cNvPr>
          <p:cNvSpPr>
            <a:spLocks noGrp="1"/>
          </p:cNvSpPr>
          <p:nvPr>
            <p:ph idx="1"/>
          </p:nvPr>
        </p:nvSpPr>
        <p:spPr>
          <a:xfrm>
            <a:off x="8499855" y="1641108"/>
            <a:ext cx="2767702" cy="4573426"/>
          </a:xfrm>
        </p:spPr>
        <p:txBody>
          <a:bodyPr anchor="ctr">
            <a:normAutofit/>
          </a:bodyPr>
          <a:lstStyle/>
          <a:p>
            <a:pPr marL="0" indent="0">
              <a:buNone/>
            </a:pPr>
            <a:r>
              <a:rPr lang="en-US" sz="2400" dirty="0">
                <a:effectLst/>
              </a:rPr>
              <a:t>The percentage change was visualized in a bar graph to check for noticeable shifts.</a:t>
            </a:r>
          </a:p>
          <a:p>
            <a:pPr marL="0" indent="0">
              <a:buNone/>
            </a:pPr>
            <a:endParaRPr lang="en-US" sz="2400" dirty="0"/>
          </a:p>
        </p:txBody>
      </p:sp>
    </p:spTree>
    <p:extLst>
      <p:ext uri="{BB962C8B-B14F-4D97-AF65-F5344CB8AC3E}">
        <p14:creationId xmlns:p14="http://schemas.microsoft.com/office/powerpoint/2010/main" val="212185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19BF5-4E8D-4431-A0ED-5F992D8888EE}"/>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4000" dirty="0" err="1">
                <a:solidFill>
                  <a:srgbClr val="FFFFFF"/>
                </a:solidFill>
              </a:rPr>
              <a:t>Imdb</a:t>
            </a:r>
            <a:r>
              <a:rPr lang="en-US" sz="4000" dirty="0">
                <a:solidFill>
                  <a:srgbClr val="FFFFFF"/>
                </a:solidFill>
              </a:rPr>
              <a:t> Rating Residuals</a:t>
            </a:r>
          </a:p>
        </p:txBody>
      </p:sp>
      <p:sp>
        <p:nvSpPr>
          <p:cNvPr id="12" name="Rectangle 11">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5B1DA0B1-B452-4AD0-9F6B-F81DB7C5E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90" y="1370718"/>
            <a:ext cx="5926045" cy="4116565"/>
          </a:xfrm>
          <a:prstGeom prst="rect">
            <a:avLst/>
          </a:prstGeom>
        </p:spPr>
      </p:pic>
      <p:sp>
        <p:nvSpPr>
          <p:cNvPr id="14" name="Rectangle 13">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478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77F0-0E11-4B10-B0B5-489BE488C11B}"/>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B4AD4161-8A30-4D7E-89B6-01CD3835B203}"/>
              </a:ext>
            </a:extLst>
          </p:cNvPr>
          <p:cNvSpPr>
            <a:spLocks noGrp="1"/>
          </p:cNvSpPr>
          <p:nvPr>
            <p:ph idx="1"/>
          </p:nvPr>
        </p:nvSpPr>
        <p:spPr/>
        <p:txBody>
          <a:bodyPr>
            <a:normAutofit fontScale="92500" lnSpcReduction="20000"/>
          </a:bodyPr>
          <a:lstStyle/>
          <a:p>
            <a:r>
              <a:rPr lang="en-US" dirty="0">
                <a:effectLst/>
              </a:rPr>
              <a:t>The bulk of the data used for this project was retrieved from the OMDB API through a series of calls</a:t>
            </a:r>
          </a:p>
          <a:p>
            <a:r>
              <a:rPr lang="en-US" dirty="0">
                <a:effectLst/>
              </a:rPr>
              <a:t>The </a:t>
            </a:r>
            <a:r>
              <a:rPr lang="en-US" dirty="0" err="1">
                <a:effectLst/>
              </a:rPr>
              <a:t>imdb</a:t>
            </a:r>
            <a:r>
              <a:rPr lang="en-US" dirty="0">
                <a:effectLst/>
              </a:rPr>
              <a:t> titles in the first call was taken from a list of movies posted on kaggle.com and formatted before being placed in a list and called with a for loop that built a </a:t>
            </a:r>
            <a:r>
              <a:rPr lang="en-US" dirty="0" err="1">
                <a:effectLst/>
              </a:rPr>
              <a:t>dataframe</a:t>
            </a:r>
            <a:r>
              <a:rPr lang="en-US" dirty="0">
                <a:effectLst/>
              </a:rPr>
              <a:t> from the data </a:t>
            </a:r>
            <a:r>
              <a:rPr lang="en-US" dirty="0" err="1">
                <a:effectLst/>
              </a:rPr>
              <a:t>retreived</a:t>
            </a:r>
            <a:r>
              <a:rPr lang="en-US" dirty="0">
                <a:effectLst/>
              </a:rPr>
              <a:t> from the API. After closer examination of the dataset it was it was decided that the data still desired included details on tv series and movies from the year 2018 as the </a:t>
            </a:r>
            <a:r>
              <a:rPr lang="en-US" dirty="0" err="1">
                <a:effectLst/>
              </a:rPr>
              <a:t>kaggle</a:t>
            </a:r>
            <a:r>
              <a:rPr lang="en-US" dirty="0">
                <a:effectLst/>
              </a:rPr>
              <a:t> csv included neither. These titles were downloaded from </a:t>
            </a:r>
            <a:r>
              <a:rPr lang="en-US" dirty="0" err="1">
                <a:effectLst/>
              </a:rPr>
              <a:t>imdb</a:t>
            </a:r>
            <a:r>
              <a:rPr lang="en-US" dirty="0">
                <a:effectLst/>
              </a:rPr>
              <a:t> as a tab separated and </a:t>
            </a:r>
            <a:r>
              <a:rPr lang="en-US" dirty="0" err="1">
                <a:effectLst/>
              </a:rPr>
              <a:t>gzipped</a:t>
            </a:r>
            <a:r>
              <a:rPr lang="en-US" dirty="0">
                <a:effectLst/>
              </a:rPr>
              <a:t> file.(tsv.gz) The </a:t>
            </a:r>
            <a:r>
              <a:rPr lang="en-US" dirty="0" err="1">
                <a:effectLst/>
              </a:rPr>
              <a:t>gzip</a:t>
            </a:r>
            <a:r>
              <a:rPr lang="en-US" dirty="0">
                <a:effectLst/>
              </a:rPr>
              <a:t> and </a:t>
            </a:r>
            <a:r>
              <a:rPr lang="en-US" dirty="0" err="1">
                <a:effectLst/>
              </a:rPr>
              <a:t>shutil</a:t>
            </a:r>
            <a:r>
              <a:rPr lang="en-US" dirty="0">
                <a:effectLst/>
              </a:rPr>
              <a:t> libraries were used to unzip the files and save as csv files so they could be read into the notebook as a </a:t>
            </a:r>
            <a:r>
              <a:rPr lang="en-US" dirty="0" err="1">
                <a:effectLst/>
              </a:rPr>
              <a:t>dataframe</a:t>
            </a:r>
            <a:r>
              <a:rPr lang="en-US" dirty="0">
                <a:effectLst/>
              </a:rPr>
              <a:t>. The </a:t>
            </a:r>
            <a:r>
              <a:rPr lang="en-US" dirty="0" err="1">
                <a:effectLst/>
              </a:rPr>
              <a:t>imdb</a:t>
            </a:r>
            <a:r>
              <a:rPr lang="en-US" dirty="0">
                <a:effectLst/>
              </a:rPr>
              <a:t> file with IDs and votes was combined to complete the list for the second and third API calls.</a:t>
            </a:r>
          </a:p>
          <a:p>
            <a:endParaRPr lang="en-US" dirty="0"/>
          </a:p>
        </p:txBody>
      </p:sp>
    </p:spTree>
    <p:extLst>
      <p:ext uri="{BB962C8B-B14F-4D97-AF65-F5344CB8AC3E}">
        <p14:creationId xmlns:p14="http://schemas.microsoft.com/office/powerpoint/2010/main" val="11147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77F0-0E11-4B10-B0B5-489BE488C11B}"/>
              </a:ext>
            </a:extLst>
          </p:cNvPr>
          <p:cNvSpPr>
            <a:spLocks noGrp="1"/>
          </p:cNvSpPr>
          <p:nvPr>
            <p:ph type="title"/>
          </p:nvPr>
        </p:nvSpPr>
        <p:spPr/>
        <p:txBody>
          <a:bodyPr/>
          <a:lstStyle/>
          <a:p>
            <a:r>
              <a:rPr lang="en-US" dirty="0"/>
              <a:t>Data Cleanup &amp; Exploration (cont.)</a:t>
            </a:r>
          </a:p>
        </p:txBody>
      </p:sp>
      <p:sp>
        <p:nvSpPr>
          <p:cNvPr id="3" name="Content Placeholder 2">
            <a:extLst>
              <a:ext uri="{FF2B5EF4-FFF2-40B4-BE49-F238E27FC236}">
                <a16:creationId xmlns:a16="http://schemas.microsoft.com/office/drawing/2014/main" id="{B4AD4161-8A30-4D7E-89B6-01CD3835B203}"/>
              </a:ext>
            </a:extLst>
          </p:cNvPr>
          <p:cNvSpPr>
            <a:spLocks noGrp="1"/>
          </p:cNvSpPr>
          <p:nvPr>
            <p:ph idx="1"/>
          </p:nvPr>
        </p:nvSpPr>
        <p:spPr/>
        <p:txBody>
          <a:bodyPr>
            <a:normAutofit/>
          </a:bodyPr>
          <a:lstStyle/>
          <a:p>
            <a:r>
              <a:rPr lang="en-US" dirty="0">
                <a:effectLst/>
              </a:rPr>
              <a:t>The OMDB data was cleaned by correcting the formats of both the rotten tomatoes and </a:t>
            </a:r>
            <a:r>
              <a:rPr lang="en-US" dirty="0" err="1">
                <a:effectLst/>
              </a:rPr>
              <a:t>imdb</a:t>
            </a:r>
            <a:r>
              <a:rPr lang="en-US" dirty="0">
                <a:effectLst/>
              </a:rPr>
              <a:t> ratings so they were consistent for easy comparison.</a:t>
            </a:r>
          </a:p>
          <a:p>
            <a:r>
              <a:rPr lang="en-US" dirty="0">
                <a:effectLst/>
              </a:rPr>
              <a:t>Because most movies had multiple genres stored as a comma </a:t>
            </a:r>
            <a:r>
              <a:rPr lang="en-US" dirty="0" err="1">
                <a:effectLst/>
              </a:rPr>
              <a:t>seperated</a:t>
            </a:r>
            <a:r>
              <a:rPr lang="en-US" dirty="0">
                <a:effectLst/>
              </a:rPr>
              <a:t> string, some work needed to be done to narrow down what was included for analysis purposes. Each row was first split and expanded to have each genre on its own column and run through a loop to collect a list of unique genres. The resulting list of genres was narrowed from 23 to 7 to make a succinct analysis possible.</a:t>
            </a:r>
          </a:p>
          <a:p>
            <a:r>
              <a:rPr lang="en-US" dirty="0">
                <a:effectLst/>
              </a:rPr>
              <a:t>In addition to the above data, aggregated data was retrieved from several sources to aid in answering additional questions that arose during the course of analysis.</a:t>
            </a:r>
          </a:p>
          <a:p>
            <a:endParaRPr lang="en-US" dirty="0"/>
          </a:p>
        </p:txBody>
      </p:sp>
    </p:spTree>
    <p:extLst>
      <p:ext uri="{BB962C8B-B14F-4D97-AF65-F5344CB8AC3E}">
        <p14:creationId xmlns:p14="http://schemas.microsoft.com/office/powerpoint/2010/main" val="928271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4C6-EFD6-4D34-82DC-2F383435FD0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E4F3897-6868-4312-BC7A-216369B20DFB}"/>
              </a:ext>
            </a:extLst>
          </p:cNvPr>
          <p:cNvSpPr>
            <a:spLocks noGrp="1"/>
          </p:cNvSpPr>
          <p:nvPr>
            <p:ph idx="1"/>
          </p:nvPr>
        </p:nvSpPr>
        <p:spPr/>
        <p:txBody>
          <a:bodyPr/>
          <a:lstStyle/>
          <a:p>
            <a:pPr marL="0" indent="0">
              <a:buNone/>
            </a:pPr>
            <a:r>
              <a:rPr lang="en-US" dirty="0"/>
              <a:t>We expected to find a clear decline in movie quality and a correlation between the decline and the rise of other entertainment sources such as Netflix.  However, this is not what we found. Although we saw a drop in movie ratings and a rapid growth of online streaming  services such as Netflix in the last decade, there was not enough evidence to conclude that the growth of streaming service is the reason for this decline. </a:t>
            </a:r>
          </a:p>
          <a:p>
            <a:pPr marL="0" indent="0">
              <a:buNone/>
            </a:pPr>
            <a:r>
              <a:rPr lang="en-US" dirty="0"/>
              <a:t>We observed the shift in genres popularity over the last 20 years. We noted large increase in Action and Adventure movies produced and large decrease in Dramas and Comedies. We concluded that the shift in genres popularity may be the reason for perceived drop in quality of movies.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6633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960-E164-4AAC-939E-419021C6F0E0}"/>
              </a:ext>
            </a:extLst>
          </p:cNvPr>
          <p:cNvSpPr>
            <a:spLocks noGrp="1"/>
          </p:cNvSpPr>
          <p:nvPr>
            <p:ph type="title"/>
          </p:nvPr>
        </p:nvSpPr>
        <p:spPr>
          <a:xfrm>
            <a:off x="913795" y="609600"/>
            <a:ext cx="10353761" cy="1326321"/>
          </a:xfrm>
        </p:spPr>
        <p:txBody>
          <a:bodyPr>
            <a:normAutofit/>
          </a:bodyPr>
          <a:lstStyle/>
          <a:p>
            <a:r>
              <a:rPr lang="en-US"/>
              <a:t>Limitations/Difficulties</a:t>
            </a:r>
          </a:p>
        </p:txBody>
      </p:sp>
      <p:sp>
        <p:nvSpPr>
          <p:cNvPr id="17" name="Rectangle 1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510C71A4-4917-4430-98B0-4FA68942B9D9}"/>
              </a:ext>
            </a:extLst>
          </p:cNvPr>
          <p:cNvGraphicFramePr>
            <a:graphicFrameLocks noGrp="1"/>
          </p:cNvGraphicFramePr>
          <p:nvPr>
            <p:ph idx="1"/>
            <p:extLst>
              <p:ext uri="{D42A27DB-BD31-4B8C-83A1-F6EECF244321}">
                <p14:modId xmlns:p14="http://schemas.microsoft.com/office/powerpoint/2010/main" val="568777844"/>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1312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F70A8461-B2C1-4D15-8029-D324D3E06D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5004" y="643466"/>
            <a:ext cx="7874302"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080794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16A-D19A-4F73-AD58-4EDE1C898547}"/>
              </a:ext>
            </a:extLst>
          </p:cNvPr>
          <p:cNvSpPr>
            <a:spLocks noGrp="1"/>
          </p:cNvSpPr>
          <p:nvPr>
            <p:ph type="title"/>
          </p:nvPr>
        </p:nvSpPr>
        <p:spPr>
          <a:xfrm>
            <a:off x="913795" y="609600"/>
            <a:ext cx="10353761" cy="1326321"/>
          </a:xfrm>
        </p:spPr>
        <p:txBody>
          <a:bodyPr>
            <a:normAutofit/>
          </a:bodyPr>
          <a:lstStyle/>
          <a:p>
            <a:r>
              <a:rPr lang="en-US" dirty="0"/>
              <a:t>Additional Questions/ Extensions</a:t>
            </a:r>
          </a:p>
        </p:txBody>
      </p:sp>
      <p:graphicFrame>
        <p:nvGraphicFramePr>
          <p:cNvPr id="5" name="Content Placeholder 2">
            <a:extLst>
              <a:ext uri="{FF2B5EF4-FFF2-40B4-BE49-F238E27FC236}">
                <a16:creationId xmlns:a16="http://schemas.microsoft.com/office/drawing/2014/main" id="{B22FE5BA-418A-4560-A2CE-A9B73DADCBC3}"/>
              </a:ext>
            </a:extLst>
          </p:cNvPr>
          <p:cNvGraphicFramePr>
            <a:graphicFrameLocks noGrp="1"/>
          </p:cNvGraphicFramePr>
          <p:nvPr>
            <p:ph idx="1"/>
            <p:extLst>
              <p:ext uri="{D42A27DB-BD31-4B8C-83A1-F6EECF244321}">
                <p14:modId xmlns:p14="http://schemas.microsoft.com/office/powerpoint/2010/main" val="2634275632"/>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8330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A5E29-00C7-4495-B21D-20DB72CCB272}"/>
              </a:ext>
            </a:extLst>
          </p:cNvPr>
          <p:cNvSpPr>
            <a:spLocks noGrp="1"/>
          </p:cNvSpPr>
          <p:nvPr>
            <p:ph type="title"/>
          </p:nvPr>
        </p:nvSpPr>
        <p:spPr>
          <a:xfrm>
            <a:off x="7872575" y="628651"/>
            <a:ext cx="3643150" cy="3495674"/>
          </a:xfrm>
        </p:spPr>
        <p:txBody>
          <a:bodyPr vert="horz" lIns="91440" tIns="45720" rIns="91440" bIns="45720" rtlCol="0" anchor="b">
            <a:normAutofit/>
          </a:bodyPr>
          <a:lstStyle/>
          <a:p>
            <a:r>
              <a:rPr lang="en-US" sz="3700">
                <a:solidFill>
                  <a:srgbClr val="FFFFFF"/>
                </a:solidFill>
              </a:rPr>
              <a:t>Questions?</a:t>
            </a:r>
          </a:p>
        </p:txBody>
      </p:sp>
      <p:sp>
        <p:nvSpPr>
          <p:cNvPr id="140" name="Rectangle 139">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a dog&#10;&#10;Description automatically generated">
            <a:extLst>
              <a:ext uri="{FF2B5EF4-FFF2-40B4-BE49-F238E27FC236}">
                <a16:creationId xmlns:a16="http://schemas.microsoft.com/office/drawing/2014/main" id="{52A8B874-0738-4F53-9BEA-E0981E973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90" y="1763782"/>
            <a:ext cx="5926045" cy="3330437"/>
          </a:xfrm>
          <a:prstGeom prst="rect">
            <a:avLst/>
          </a:prstGeom>
        </p:spPr>
      </p:pic>
      <p:sp>
        <p:nvSpPr>
          <p:cNvPr id="142" name="Rectangle 141">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74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5771-9245-41B1-A1F9-4F27F9F7C5D2}"/>
              </a:ext>
            </a:extLst>
          </p:cNvPr>
          <p:cNvSpPr>
            <a:spLocks noGrp="1"/>
          </p:cNvSpPr>
          <p:nvPr>
            <p:ph type="title"/>
          </p:nvPr>
        </p:nvSpPr>
        <p:spPr>
          <a:xfrm>
            <a:off x="913795" y="609600"/>
            <a:ext cx="10353761" cy="1326321"/>
          </a:xfrm>
        </p:spPr>
        <p:txBody>
          <a:bodyPr>
            <a:normAutofit/>
          </a:bodyPr>
          <a:lstStyle/>
          <a:p>
            <a:r>
              <a:rPr lang="en-US" dirty="0"/>
              <a:t>Motivation- Question #1</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D1459EB-31BE-44E9-AF5A-A0B9FDC6919D}"/>
              </a:ext>
            </a:extLst>
          </p:cNvPr>
          <p:cNvGraphicFramePr>
            <a:graphicFrameLocks noGrp="1"/>
          </p:cNvGraphicFramePr>
          <p:nvPr>
            <p:ph idx="1"/>
            <p:extLst>
              <p:ext uri="{D42A27DB-BD31-4B8C-83A1-F6EECF244321}">
                <p14:modId xmlns:p14="http://schemas.microsoft.com/office/powerpoint/2010/main" val="208853270"/>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3043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5771-9245-41B1-A1F9-4F27F9F7C5D2}"/>
              </a:ext>
            </a:extLst>
          </p:cNvPr>
          <p:cNvSpPr>
            <a:spLocks noGrp="1"/>
          </p:cNvSpPr>
          <p:nvPr>
            <p:ph type="title"/>
          </p:nvPr>
        </p:nvSpPr>
        <p:spPr>
          <a:xfrm>
            <a:off x="913795" y="609600"/>
            <a:ext cx="10353761" cy="1326321"/>
          </a:xfrm>
        </p:spPr>
        <p:txBody>
          <a:bodyPr>
            <a:normAutofit/>
          </a:bodyPr>
          <a:lstStyle/>
          <a:p>
            <a:r>
              <a:rPr lang="en-US" dirty="0"/>
              <a:t>Motivation- Question #2</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D1459EB-31BE-44E9-AF5A-A0B9FDC6919D}"/>
              </a:ext>
            </a:extLst>
          </p:cNvPr>
          <p:cNvGraphicFramePr>
            <a:graphicFrameLocks noGrp="1"/>
          </p:cNvGraphicFramePr>
          <p:nvPr>
            <p:ph idx="1"/>
            <p:extLst>
              <p:ext uri="{D42A27DB-BD31-4B8C-83A1-F6EECF244321}">
                <p14:modId xmlns:p14="http://schemas.microsoft.com/office/powerpoint/2010/main" val="4095019577"/>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3246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5771-9245-41B1-A1F9-4F27F9F7C5D2}"/>
              </a:ext>
            </a:extLst>
          </p:cNvPr>
          <p:cNvSpPr>
            <a:spLocks noGrp="1"/>
          </p:cNvSpPr>
          <p:nvPr>
            <p:ph type="title"/>
          </p:nvPr>
        </p:nvSpPr>
        <p:spPr>
          <a:xfrm>
            <a:off x="913795" y="609600"/>
            <a:ext cx="10353761" cy="1326321"/>
          </a:xfrm>
        </p:spPr>
        <p:txBody>
          <a:bodyPr>
            <a:normAutofit/>
          </a:bodyPr>
          <a:lstStyle/>
          <a:p>
            <a:r>
              <a:rPr lang="en-US" dirty="0"/>
              <a:t>Motivation- Question #3</a:t>
            </a:r>
          </a:p>
        </p:txBody>
      </p:sp>
      <p:graphicFrame>
        <p:nvGraphicFramePr>
          <p:cNvPr id="5" name="Content Placeholder 2">
            <a:extLst>
              <a:ext uri="{FF2B5EF4-FFF2-40B4-BE49-F238E27FC236}">
                <a16:creationId xmlns:a16="http://schemas.microsoft.com/office/drawing/2014/main" id="{4D1459EB-31BE-44E9-AF5A-A0B9FDC6919D}"/>
              </a:ext>
            </a:extLst>
          </p:cNvPr>
          <p:cNvGraphicFramePr>
            <a:graphicFrameLocks noGrp="1"/>
          </p:cNvGraphicFramePr>
          <p:nvPr>
            <p:ph idx="1"/>
            <p:extLst>
              <p:ext uri="{D42A27DB-BD31-4B8C-83A1-F6EECF244321}">
                <p14:modId xmlns:p14="http://schemas.microsoft.com/office/powerpoint/2010/main" val="4146359841"/>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111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7EB9C-E485-4525-B0AE-4B587D1AC93B}"/>
              </a:ext>
            </a:extLst>
          </p:cNvPr>
          <p:cNvSpPr>
            <a:spLocks noGrp="1"/>
          </p:cNvSpPr>
          <p:nvPr>
            <p:ph type="title"/>
          </p:nvPr>
        </p:nvSpPr>
        <p:spPr>
          <a:xfrm>
            <a:off x="913795" y="609600"/>
            <a:ext cx="10353761" cy="1326321"/>
          </a:xfrm>
        </p:spPr>
        <p:txBody>
          <a:bodyPr>
            <a:normAutofit/>
          </a:bodyPr>
          <a:lstStyle/>
          <a:p>
            <a:r>
              <a:rPr lang="en-US" dirty="0"/>
              <a:t>Summary</a:t>
            </a:r>
          </a:p>
        </p:txBody>
      </p:sp>
      <p:sp>
        <p:nvSpPr>
          <p:cNvPr id="20" name="Rectangle 16">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FBB78E-CFDC-493F-84CF-ECDAEF6F4C83}"/>
              </a:ext>
            </a:extLst>
          </p:cNvPr>
          <p:cNvSpPr>
            <a:spLocks noGrp="1"/>
          </p:cNvSpPr>
          <p:nvPr>
            <p:ph idx="1"/>
          </p:nvPr>
        </p:nvSpPr>
        <p:spPr>
          <a:xfrm>
            <a:off x="1466850" y="2463800"/>
            <a:ext cx="9247652" cy="3327400"/>
          </a:xfrm>
        </p:spPr>
        <p:txBody>
          <a:bodyPr>
            <a:normAutofit fontScale="77500" lnSpcReduction="20000"/>
          </a:bodyPr>
          <a:lstStyle/>
          <a:p>
            <a:pPr marL="0" indent="0">
              <a:buNone/>
            </a:pPr>
            <a:r>
              <a:rPr lang="en-US" dirty="0"/>
              <a:t>We were able to get sufficient information to answer our question, as this information is readily available on the internet.  Although we saw a drop in movie ratings and a rapid growth of online streaming  services such as Netflix in the last decade, there was not enough evidence to conclude that the growth of streaming service is the reason for this decline. </a:t>
            </a:r>
          </a:p>
          <a:p>
            <a:pPr marL="0" indent="0">
              <a:buNone/>
            </a:pPr>
            <a:r>
              <a:rPr lang="en-US" dirty="0"/>
              <a:t>We observed that movies ratings have been steadily declining since 2007 while TV series ratings have been consistently increasing over the same period.</a:t>
            </a:r>
          </a:p>
          <a:p>
            <a:pPr marL="0" indent="0">
              <a:buNone/>
            </a:pPr>
            <a:r>
              <a:rPr lang="en-US" dirty="0"/>
              <a:t>We also noted that the average number of movie tickets sold per person and annual box office revenue have been decreasing since 2003.  </a:t>
            </a:r>
          </a:p>
          <a:p>
            <a:pPr marL="0" indent="0">
              <a:buNone/>
            </a:pPr>
            <a:r>
              <a:rPr lang="en-US" dirty="0"/>
              <a:t>Finally, we observed the shift in genres popularity over the last 20 years. We noted large increase in Action and Adventure movies produced and large decrease in Dramas and Comedies. </a:t>
            </a:r>
          </a:p>
        </p:txBody>
      </p:sp>
    </p:spTree>
    <p:extLst>
      <p:ext uri="{BB962C8B-B14F-4D97-AF65-F5344CB8AC3E}">
        <p14:creationId xmlns:p14="http://schemas.microsoft.com/office/powerpoint/2010/main" val="3769604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EF27-BB74-4615-8041-76E13BE27B46}"/>
              </a:ext>
            </a:extLst>
          </p:cNvPr>
          <p:cNvSpPr>
            <a:spLocks noGrp="1"/>
          </p:cNvSpPr>
          <p:nvPr>
            <p:ph type="title"/>
          </p:nvPr>
        </p:nvSpPr>
        <p:spPr>
          <a:xfrm>
            <a:off x="752475" y="609600"/>
            <a:ext cx="3643150" cy="5603310"/>
          </a:xfrm>
        </p:spPr>
        <p:txBody>
          <a:bodyPr>
            <a:normAutofit/>
          </a:bodyPr>
          <a:lstStyle/>
          <a:p>
            <a:r>
              <a:rPr lang="en-US" dirty="0"/>
              <a:t>Question #1</a:t>
            </a:r>
          </a:p>
        </p:txBody>
      </p:sp>
      <p:graphicFrame>
        <p:nvGraphicFramePr>
          <p:cNvPr id="5" name="Content Placeholder 2">
            <a:extLst>
              <a:ext uri="{FF2B5EF4-FFF2-40B4-BE49-F238E27FC236}">
                <a16:creationId xmlns:a16="http://schemas.microsoft.com/office/drawing/2014/main" id="{AE19D1B5-D7B8-4B17-8E4C-11AD6E08E513}"/>
              </a:ext>
            </a:extLst>
          </p:cNvPr>
          <p:cNvGraphicFramePr>
            <a:graphicFrameLocks noGrp="1"/>
          </p:cNvGraphicFramePr>
          <p:nvPr>
            <p:ph idx="1"/>
            <p:extLst>
              <p:ext uri="{D42A27DB-BD31-4B8C-83A1-F6EECF244321}">
                <p14:modId xmlns:p14="http://schemas.microsoft.com/office/powerpoint/2010/main" val="1054130678"/>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2497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9A5E449-B95D-46A6-9234-5477BCBAD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C5F01-7E66-4D3C-AF0B-F316972FB767}"/>
              </a:ext>
            </a:extLst>
          </p:cNvPr>
          <p:cNvSpPr>
            <a:spLocks noGrp="1"/>
          </p:cNvSpPr>
          <p:nvPr>
            <p:ph type="title"/>
          </p:nvPr>
        </p:nvSpPr>
        <p:spPr>
          <a:xfrm>
            <a:off x="7859488" y="609600"/>
            <a:ext cx="3408068" cy="1326321"/>
          </a:xfrm>
        </p:spPr>
        <p:txBody>
          <a:bodyPr>
            <a:normAutofit/>
          </a:bodyPr>
          <a:lstStyle/>
          <a:p>
            <a:r>
              <a:rPr lang="en-US" sz="2800" cap="none" dirty="0">
                <a:solidFill>
                  <a:srgbClr val="FFFFFF"/>
                </a:solidFill>
              </a:rPr>
              <a:t>Changes In Movies vs TV Ratings</a:t>
            </a:r>
          </a:p>
        </p:txBody>
      </p:sp>
      <p:sp>
        <p:nvSpPr>
          <p:cNvPr id="17" name="Rectangle 16">
            <a:extLst>
              <a:ext uri="{FF2B5EF4-FFF2-40B4-BE49-F238E27FC236}">
                <a16:creationId xmlns:a16="http://schemas.microsoft.com/office/drawing/2014/main" id="{57B113FE-00ED-4DFD-B853-285DBAE3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6">
            <a:extLst>
              <a:ext uri="{FF2B5EF4-FFF2-40B4-BE49-F238E27FC236}">
                <a16:creationId xmlns:a16="http://schemas.microsoft.com/office/drawing/2014/main" id="{843330F8-5DAF-4769-80EF-70DC883DE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490" y="1451183"/>
            <a:ext cx="5926045" cy="3955635"/>
          </a:xfrm>
          <a:prstGeom prst="rect">
            <a:avLst/>
          </a:prstGeom>
        </p:spPr>
      </p:pic>
      <p:sp>
        <p:nvSpPr>
          <p:cNvPr id="19" name="Rectangle 18">
            <a:extLst>
              <a:ext uri="{FF2B5EF4-FFF2-40B4-BE49-F238E27FC236}">
                <a16:creationId xmlns:a16="http://schemas.microsoft.com/office/drawing/2014/main" id="{08CC676F-74F1-441D-9B51-42C5B87F1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a:extLst>
              <a:ext uri="{FF2B5EF4-FFF2-40B4-BE49-F238E27FC236}">
                <a16:creationId xmlns:a16="http://schemas.microsoft.com/office/drawing/2014/main" id="{9796E54E-7F13-4B83-8976-611FE049810C}"/>
              </a:ext>
            </a:extLst>
          </p:cNvPr>
          <p:cNvSpPr>
            <a:spLocks noGrp="1"/>
          </p:cNvSpPr>
          <p:nvPr>
            <p:ph idx="1"/>
          </p:nvPr>
        </p:nvSpPr>
        <p:spPr>
          <a:xfrm>
            <a:off x="7859487" y="2096064"/>
            <a:ext cx="3408070" cy="3962120"/>
          </a:xfrm>
        </p:spPr>
        <p:txBody>
          <a:bodyPr>
            <a:normAutofit/>
          </a:bodyPr>
          <a:lstStyle/>
          <a:p>
            <a:pPr marL="0" indent="0">
              <a:buNone/>
            </a:pPr>
            <a:r>
              <a:rPr lang="en-US" sz="1600" dirty="0">
                <a:solidFill>
                  <a:srgbClr val="FFFFFF"/>
                </a:solidFill>
              </a:rPr>
              <a:t>First,  the average ratings from </a:t>
            </a:r>
            <a:r>
              <a:rPr lang="en-US" sz="1600" dirty="0" err="1">
                <a:solidFill>
                  <a:srgbClr val="FFFFFF"/>
                </a:solidFill>
              </a:rPr>
              <a:t>Imdb</a:t>
            </a:r>
            <a:r>
              <a:rPr lang="en-US" sz="1600" dirty="0">
                <a:solidFill>
                  <a:srgbClr val="FFFFFF"/>
                </a:solidFill>
              </a:rPr>
              <a:t> were graphed by year starting from 2000 and continuing through 2018. vertical lines represent the approximate years that Netflix began to offer streaming and released their first original series.  The data shows that the tv ratings have a positive trend, while movies have a negative one.</a:t>
            </a:r>
          </a:p>
        </p:txBody>
      </p:sp>
    </p:spTree>
    <p:extLst>
      <p:ext uri="{BB962C8B-B14F-4D97-AF65-F5344CB8AC3E}">
        <p14:creationId xmlns:p14="http://schemas.microsoft.com/office/powerpoint/2010/main" val="1485740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B2D6D3D-EBB0-4F4B-9260-C1CED4D34C13}"/>
              </a:ext>
            </a:extLst>
          </p:cNvPr>
          <p:cNvSpPr>
            <a:spLocks noGrp="1"/>
          </p:cNvSpPr>
          <p:nvPr>
            <p:ph type="body" idx="1"/>
          </p:nvPr>
        </p:nvSpPr>
        <p:spPr>
          <a:xfrm>
            <a:off x="593127" y="285786"/>
            <a:ext cx="4879199" cy="823912"/>
          </a:xfrm>
        </p:spPr>
        <p:txBody>
          <a:bodyPr/>
          <a:lstStyle/>
          <a:p>
            <a:pPr algn="ctr"/>
            <a:r>
              <a:rPr lang="en-US" dirty="0"/>
              <a:t>Avg Number of Tickets Sold</a:t>
            </a:r>
          </a:p>
        </p:txBody>
      </p:sp>
      <p:pic>
        <p:nvPicPr>
          <p:cNvPr id="19" name="Content Placeholder 18" descr="A close up of a map&#10;&#10;Description automatically generated">
            <a:extLst>
              <a:ext uri="{FF2B5EF4-FFF2-40B4-BE49-F238E27FC236}">
                <a16:creationId xmlns:a16="http://schemas.microsoft.com/office/drawing/2014/main" id="{848057B0-B7CE-446A-B225-8837F2D38FA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75455" y="1387049"/>
            <a:ext cx="5514541" cy="3676361"/>
          </a:xfrm>
        </p:spPr>
      </p:pic>
      <p:sp>
        <p:nvSpPr>
          <p:cNvPr id="16" name="Text Placeholder 15">
            <a:extLst>
              <a:ext uri="{FF2B5EF4-FFF2-40B4-BE49-F238E27FC236}">
                <a16:creationId xmlns:a16="http://schemas.microsoft.com/office/drawing/2014/main" id="{12B4F6EC-5998-46D5-84FE-20CF2E53009D}"/>
              </a:ext>
            </a:extLst>
          </p:cNvPr>
          <p:cNvSpPr>
            <a:spLocks noGrp="1"/>
          </p:cNvSpPr>
          <p:nvPr>
            <p:ph type="body" sz="quarter" idx="3"/>
          </p:nvPr>
        </p:nvSpPr>
        <p:spPr>
          <a:xfrm>
            <a:off x="6615258" y="285786"/>
            <a:ext cx="4865554" cy="823912"/>
          </a:xfrm>
        </p:spPr>
        <p:txBody>
          <a:bodyPr/>
          <a:lstStyle/>
          <a:p>
            <a:pPr algn="ctr"/>
            <a:r>
              <a:rPr lang="en-US" dirty="0">
                <a:solidFill>
                  <a:srgbClr val="FFFFFF"/>
                </a:solidFill>
              </a:rPr>
              <a:t>Box Office Sales Adjusted For Inflation</a:t>
            </a:r>
          </a:p>
        </p:txBody>
      </p:sp>
      <p:pic>
        <p:nvPicPr>
          <p:cNvPr id="12" name="Content Placeholder 11" descr="A close up of a map&#10;&#10;Description automatically generated">
            <a:extLst>
              <a:ext uri="{FF2B5EF4-FFF2-40B4-BE49-F238E27FC236}">
                <a16:creationId xmlns:a16="http://schemas.microsoft.com/office/drawing/2014/main" id="{FF90A7A6-0ADA-459A-9DA0-962991A8C67D}"/>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90765" y="1387049"/>
            <a:ext cx="5514540" cy="3676361"/>
          </a:xfrm>
        </p:spPr>
      </p:pic>
      <p:sp>
        <p:nvSpPr>
          <p:cNvPr id="43" name="Text Placeholder 13">
            <a:extLst>
              <a:ext uri="{FF2B5EF4-FFF2-40B4-BE49-F238E27FC236}">
                <a16:creationId xmlns:a16="http://schemas.microsoft.com/office/drawing/2014/main" id="{0628BE58-A4AC-4447-9693-5FADBEB1E9D3}"/>
              </a:ext>
            </a:extLst>
          </p:cNvPr>
          <p:cNvSpPr txBox="1">
            <a:spLocks/>
          </p:cNvSpPr>
          <p:nvPr/>
        </p:nvSpPr>
        <p:spPr>
          <a:xfrm>
            <a:off x="849894" y="5618034"/>
            <a:ext cx="10492215" cy="823912"/>
          </a:xfrm>
          <a:prstGeom prst="rect">
            <a:avLst/>
          </a:prstGeom>
        </p:spPr>
        <p:txBody>
          <a:bodyPr vert="horz" lIns="91440" tIns="45720" rIns="91440" bIns="45720" rtlCol="0" anchor="b">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400" b="1"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ctr"/>
            <a:r>
              <a:rPr lang="en-US" dirty="0"/>
              <a:t>There is a similar trend between the average number of tickets sold and the box office sales adjusted for inflation.  It shows a peak for each around 2003 before declining to a low in 2011.</a:t>
            </a:r>
          </a:p>
        </p:txBody>
      </p:sp>
    </p:spTree>
    <p:extLst>
      <p:ext uri="{BB962C8B-B14F-4D97-AF65-F5344CB8AC3E}">
        <p14:creationId xmlns:p14="http://schemas.microsoft.com/office/powerpoint/2010/main" val="3557399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1894</Words>
  <Application>Microsoft Office PowerPoint</Application>
  <PresentationFormat>Widescreen</PresentationFormat>
  <Paragraphs>102</Paragraphs>
  <Slides>28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Bookman Old Style</vt:lpstr>
      <vt:lpstr>Calibri</vt:lpstr>
      <vt:lpstr>Rockwell</vt:lpstr>
      <vt:lpstr>Damask</vt:lpstr>
      <vt:lpstr>Have Streaming Services Killed movies?</vt:lpstr>
      <vt:lpstr>Motivation</vt:lpstr>
      <vt:lpstr>Motivation- Question #1</vt:lpstr>
      <vt:lpstr>Motivation- Question #2</vt:lpstr>
      <vt:lpstr>Motivation- Question #3</vt:lpstr>
      <vt:lpstr>Summary</vt:lpstr>
      <vt:lpstr>Question #1</vt:lpstr>
      <vt:lpstr>Changes In Movies vs TV Ratings</vt:lpstr>
      <vt:lpstr>PowerPoint Presentation</vt:lpstr>
      <vt:lpstr>Movie Production  2000-2018</vt:lpstr>
      <vt:lpstr>Viewer &amp; Critic Breakdown 2000-2018</vt:lpstr>
      <vt:lpstr>Question #2</vt:lpstr>
      <vt:lpstr>Changes In Movies vs TV Ratings</vt:lpstr>
      <vt:lpstr>TV Series Production 2000-2018</vt:lpstr>
      <vt:lpstr>Breakdown of TV series by channel</vt:lpstr>
      <vt:lpstr>Question #3</vt:lpstr>
      <vt:lpstr>Genre Ratings 2000-2018</vt:lpstr>
      <vt:lpstr>PowerPoint Presentation</vt:lpstr>
      <vt:lpstr>Genre Shares 2000-2018</vt:lpstr>
      <vt:lpstr>Change in Genre Shares 2000-2018</vt:lpstr>
      <vt:lpstr>Imdb Rating Residuals</vt:lpstr>
      <vt:lpstr>Data Cleanup &amp; Exploration</vt:lpstr>
      <vt:lpstr>Data Cleanup &amp; Exploration (cont.)</vt:lpstr>
      <vt:lpstr>Discussion</vt:lpstr>
      <vt:lpstr>Limitations/Difficulties</vt:lpstr>
      <vt:lpstr>PowerPoint Presentation</vt:lpstr>
      <vt:lpstr>Additional Questions/ Extensions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Have Streaming Services Killed Cinema?</dc:title>
  <dc:creator>Velindia Lucas</dc:creator>
  <cp:lastModifiedBy>Velindia Lucas</cp:lastModifiedBy>
  <cp:revision>3</cp:revision>
  <dcterms:created xsi:type="dcterms:W3CDTF">2019-03-30T14:32:48Z</dcterms:created>
  <dcterms:modified xsi:type="dcterms:W3CDTF">2019-03-30T14:37:58Z</dcterms:modified>
</cp:coreProperties>
</file>