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6" r:id="rId22"/>
    <p:sldId id="278" r:id="rId23"/>
    <p:sldId id="285" r:id="rId24"/>
    <p:sldId id="286" r:id="rId25"/>
    <p:sldId id="279" r:id="rId26"/>
    <p:sldId id="280" r:id="rId27"/>
    <p:sldId id="281" r:id="rId28"/>
    <p:sldId id="282" r:id="rId29"/>
    <p:sldId id="283" r:id="rId30"/>
    <p:sldId id="284" r:id="rId31"/>
    <p:sldId id="287" r:id="rId32"/>
    <p:sldId id="288" r:id="rId33"/>
    <p:sldId id="289" r:id="rId34"/>
    <p:sldId id="290" r:id="rId35"/>
    <p:sldId id="292" r:id="rId36"/>
    <p:sldId id="293" r:id="rId37"/>
    <p:sldId id="294"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2" autoAdjust="0"/>
    <p:restoredTop sz="94660"/>
  </p:normalViewPr>
  <p:slideViewPr>
    <p:cSldViewPr snapToGrid="0">
      <p:cViewPr varScale="1">
        <p:scale>
          <a:sx n="68" d="100"/>
          <a:sy n="68" d="100"/>
        </p:scale>
        <p:origin x="5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4A03C46-C10C-4B8C-A7BE-DB13616DE51D}" type="datetimeFigureOut">
              <a:rPr lang="en-US" smtClean="0"/>
              <a:t>3/7/2018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3439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A03C46-C10C-4B8C-A7BE-DB13616DE51D}"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324693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A03C46-C10C-4B8C-A7BE-DB13616DE51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1236894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A03C46-C10C-4B8C-A7BE-DB13616DE51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3408207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A03C46-C10C-4B8C-A7BE-DB13616DE51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2750278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4A03C46-C10C-4B8C-A7BE-DB13616DE51D}"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2265460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4A03C46-C10C-4B8C-A7BE-DB13616DE51D}" type="datetimeFigureOut">
              <a:rPr lang="en-US" smtClean="0"/>
              <a:t>3/7/2018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3341199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4A03C46-C10C-4B8C-A7BE-DB13616DE51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3691688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4A03C46-C10C-4B8C-A7BE-DB13616DE51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92738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03C46-C10C-4B8C-A7BE-DB13616DE51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205239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A03C46-C10C-4B8C-A7BE-DB13616DE51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164516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A03C46-C10C-4B8C-A7BE-DB13616DE51D}"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416619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A03C46-C10C-4B8C-A7BE-DB13616DE51D}"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218499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A03C46-C10C-4B8C-A7BE-DB13616DE51D}"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3448145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03C46-C10C-4B8C-A7BE-DB13616DE51D}"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164150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A03C46-C10C-4B8C-A7BE-DB13616DE51D}"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85666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A03C46-C10C-4B8C-A7BE-DB13616DE51D}"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D87421-8382-49C7-977F-3873BA473A66}" type="slidenum">
              <a:rPr lang="en-US" smtClean="0"/>
              <a:t>‹#›</a:t>
            </a:fld>
            <a:endParaRPr lang="en-US"/>
          </a:p>
        </p:txBody>
      </p:sp>
    </p:spTree>
    <p:extLst>
      <p:ext uri="{BB962C8B-B14F-4D97-AF65-F5344CB8AC3E}">
        <p14:creationId xmlns:p14="http://schemas.microsoft.com/office/powerpoint/2010/main" val="319254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4A03C46-C10C-4B8C-A7BE-DB13616DE51D}" type="datetimeFigureOut">
              <a:rPr lang="en-US" smtClean="0"/>
              <a:t>3/7/2018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FD87421-8382-49C7-977F-3873BA473A66}" type="slidenum">
              <a:rPr lang="en-US" smtClean="0"/>
              <a:t>‹#›</a:t>
            </a:fld>
            <a:endParaRPr lang="en-US"/>
          </a:p>
        </p:txBody>
      </p:sp>
    </p:spTree>
    <p:extLst>
      <p:ext uri="{BB962C8B-B14F-4D97-AF65-F5344CB8AC3E}">
        <p14:creationId xmlns:p14="http://schemas.microsoft.com/office/powerpoint/2010/main" val="133934494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5477-65BA-4181-B874-167005011DB6}"/>
              </a:ext>
            </a:extLst>
          </p:cNvPr>
          <p:cNvSpPr>
            <a:spLocks noGrp="1"/>
          </p:cNvSpPr>
          <p:nvPr>
            <p:ph type="ctrTitle"/>
          </p:nvPr>
        </p:nvSpPr>
        <p:spPr/>
        <p:txBody>
          <a:bodyPr/>
          <a:lstStyle/>
          <a:p>
            <a:r>
              <a:rPr lang="en-US" dirty="0"/>
              <a:t>Random Forests and Resampling Methods</a:t>
            </a:r>
          </a:p>
        </p:txBody>
      </p:sp>
      <p:sp>
        <p:nvSpPr>
          <p:cNvPr id="3" name="Subtitle 2">
            <a:extLst>
              <a:ext uri="{FF2B5EF4-FFF2-40B4-BE49-F238E27FC236}">
                <a16:creationId xmlns:a16="http://schemas.microsoft.com/office/drawing/2014/main" id="{95F6A9FE-6F52-4985-A732-0784C40CE2E3}"/>
              </a:ext>
            </a:extLst>
          </p:cNvPr>
          <p:cNvSpPr>
            <a:spLocks noGrp="1"/>
          </p:cNvSpPr>
          <p:nvPr>
            <p:ph type="subTitle" idx="1"/>
          </p:nvPr>
        </p:nvSpPr>
        <p:spPr/>
        <p:txBody>
          <a:bodyPr/>
          <a:lstStyle/>
          <a:p>
            <a:r>
              <a:rPr lang="en-US" dirty="0"/>
              <a:t>Dalton Hall</a:t>
            </a:r>
          </a:p>
        </p:txBody>
      </p:sp>
    </p:spTree>
    <p:extLst>
      <p:ext uri="{BB962C8B-B14F-4D97-AF65-F5344CB8AC3E}">
        <p14:creationId xmlns:p14="http://schemas.microsoft.com/office/powerpoint/2010/main" val="1765572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6119-5F05-4A1D-8149-0C0449001C5D}"/>
              </a:ext>
            </a:extLst>
          </p:cNvPr>
          <p:cNvSpPr>
            <a:spLocks noGrp="1"/>
          </p:cNvSpPr>
          <p:nvPr>
            <p:ph type="title"/>
          </p:nvPr>
        </p:nvSpPr>
        <p:spPr/>
        <p:txBody>
          <a:bodyPr/>
          <a:lstStyle/>
          <a:p>
            <a:r>
              <a:rPr lang="en-US" dirty="0"/>
              <a:t>Random Forest Demo – Data Partition</a:t>
            </a:r>
          </a:p>
        </p:txBody>
      </p:sp>
      <p:pic>
        <p:nvPicPr>
          <p:cNvPr id="5" name="Content Placeholder 4">
            <a:extLst>
              <a:ext uri="{FF2B5EF4-FFF2-40B4-BE49-F238E27FC236}">
                <a16:creationId xmlns:a16="http://schemas.microsoft.com/office/drawing/2014/main" id="{76E7EC9C-5993-417B-A734-296C3CCA98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716" y="2939998"/>
            <a:ext cx="10294567" cy="2396827"/>
          </a:xfrm>
        </p:spPr>
      </p:pic>
      <p:cxnSp>
        <p:nvCxnSpPr>
          <p:cNvPr id="7" name="Straight Arrow Connector 6">
            <a:extLst>
              <a:ext uri="{FF2B5EF4-FFF2-40B4-BE49-F238E27FC236}">
                <a16:creationId xmlns:a16="http://schemas.microsoft.com/office/drawing/2014/main" id="{815E0BED-0699-493B-9378-40A37ABCC8B8}"/>
              </a:ext>
            </a:extLst>
          </p:cNvPr>
          <p:cNvCxnSpPr>
            <a:cxnSpLocks/>
            <a:stCxn id="10" idx="2"/>
          </p:cNvCxnSpPr>
          <p:nvPr/>
        </p:nvCxnSpPr>
        <p:spPr>
          <a:xfrm>
            <a:off x="1867065" y="2862839"/>
            <a:ext cx="0" cy="733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84AB9F0-937C-465E-BF84-0639C46BF7BA}"/>
              </a:ext>
            </a:extLst>
          </p:cNvPr>
          <p:cNvCxnSpPr>
            <a:cxnSpLocks/>
            <a:stCxn id="11" idx="2"/>
          </p:cNvCxnSpPr>
          <p:nvPr/>
        </p:nvCxnSpPr>
        <p:spPr>
          <a:xfrm>
            <a:off x="4037235" y="2895631"/>
            <a:ext cx="0" cy="700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4BE931-BF66-4296-B365-3E979ABF64A6}"/>
              </a:ext>
            </a:extLst>
          </p:cNvPr>
          <p:cNvSpPr txBox="1"/>
          <p:nvPr/>
        </p:nvSpPr>
        <p:spPr>
          <a:xfrm>
            <a:off x="966805" y="2493507"/>
            <a:ext cx="1800520" cy="369332"/>
          </a:xfrm>
          <a:prstGeom prst="rect">
            <a:avLst/>
          </a:prstGeom>
          <a:noFill/>
        </p:spPr>
        <p:txBody>
          <a:bodyPr wrap="square" rtlCol="0">
            <a:spAutoFit/>
          </a:bodyPr>
          <a:lstStyle/>
          <a:p>
            <a:r>
              <a:rPr lang="en-US" dirty="0">
                <a:solidFill>
                  <a:srgbClr val="00B050"/>
                </a:solidFill>
              </a:rPr>
              <a:t>New Variable</a:t>
            </a:r>
          </a:p>
        </p:txBody>
      </p:sp>
      <p:sp>
        <p:nvSpPr>
          <p:cNvPr id="11" name="TextBox 10">
            <a:extLst>
              <a:ext uri="{FF2B5EF4-FFF2-40B4-BE49-F238E27FC236}">
                <a16:creationId xmlns:a16="http://schemas.microsoft.com/office/drawing/2014/main" id="{C13FD74C-12F4-4AA8-AB74-32EAF9866208}"/>
              </a:ext>
            </a:extLst>
          </p:cNvPr>
          <p:cNvSpPr txBox="1"/>
          <p:nvPr/>
        </p:nvSpPr>
        <p:spPr>
          <a:xfrm>
            <a:off x="3193536" y="2526299"/>
            <a:ext cx="1687398" cy="369332"/>
          </a:xfrm>
          <a:prstGeom prst="rect">
            <a:avLst/>
          </a:prstGeom>
          <a:noFill/>
        </p:spPr>
        <p:txBody>
          <a:bodyPr wrap="square" rtlCol="0">
            <a:spAutoFit/>
          </a:bodyPr>
          <a:lstStyle/>
          <a:p>
            <a:r>
              <a:rPr lang="en-US" dirty="0">
                <a:solidFill>
                  <a:srgbClr val="00B050"/>
                </a:solidFill>
              </a:rPr>
              <a:t>Function</a:t>
            </a:r>
          </a:p>
        </p:txBody>
      </p:sp>
      <p:cxnSp>
        <p:nvCxnSpPr>
          <p:cNvPr id="14" name="Straight Arrow Connector 13">
            <a:extLst>
              <a:ext uri="{FF2B5EF4-FFF2-40B4-BE49-F238E27FC236}">
                <a16:creationId xmlns:a16="http://schemas.microsoft.com/office/drawing/2014/main" id="{8E7C5A41-B5C2-46B5-8532-BFA50DB300C8}"/>
              </a:ext>
            </a:extLst>
          </p:cNvPr>
          <p:cNvCxnSpPr>
            <a:cxnSpLocks/>
            <a:stCxn id="15" idx="2"/>
          </p:cNvCxnSpPr>
          <p:nvPr/>
        </p:nvCxnSpPr>
        <p:spPr>
          <a:xfrm>
            <a:off x="6677816" y="2890960"/>
            <a:ext cx="15215" cy="656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45926DE-47E9-44F0-848E-E51AC0C9BE03}"/>
              </a:ext>
            </a:extLst>
          </p:cNvPr>
          <p:cNvSpPr txBox="1"/>
          <p:nvPr/>
        </p:nvSpPr>
        <p:spPr>
          <a:xfrm>
            <a:off x="5153815" y="2521628"/>
            <a:ext cx="3048001" cy="369332"/>
          </a:xfrm>
          <a:prstGeom prst="rect">
            <a:avLst/>
          </a:prstGeom>
          <a:noFill/>
        </p:spPr>
        <p:txBody>
          <a:bodyPr wrap="square" rtlCol="0">
            <a:spAutoFit/>
          </a:bodyPr>
          <a:lstStyle/>
          <a:p>
            <a:r>
              <a:rPr lang="en-US" dirty="0">
                <a:solidFill>
                  <a:srgbClr val="00B050"/>
                </a:solidFill>
              </a:rPr>
              <a:t>Dataset $ target variable</a:t>
            </a:r>
          </a:p>
        </p:txBody>
      </p:sp>
      <p:cxnSp>
        <p:nvCxnSpPr>
          <p:cNvPr id="17" name="Straight Arrow Connector 16">
            <a:extLst>
              <a:ext uri="{FF2B5EF4-FFF2-40B4-BE49-F238E27FC236}">
                <a16:creationId xmlns:a16="http://schemas.microsoft.com/office/drawing/2014/main" id="{FF09BE3D-532A-4B99-94C7-47DAB508D980}"/>
              </a:ext>
            </a:extLst>
          </p:cNvPr>
          <p:cNvCxnSpPr>
            <a:cxnSpLocks/>
            <a:stCxn id="18" idx="2"/>
          </p:cNvCxnSpPr>
          <p:nvPr/>
        </p:nvCxnSpPr>
        <p:spPr>
          <a:xfrm flipH="1">
            <a:off x="8616100" y="2798685"/>
            <a:ext cx="1538388" cy="797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76207D-FECF-4E74-A315-B6FAF59EA7E5}"/>
              </a:ext>
            </a:extLst>
          </p:cNvPr>
          <p:cNvSpPr txBox="1"/>
          <p:nvPr/>
        </p:nvSpPr>
        <p:spPr>
          <a:xfrm>
            <a:off x="9065692" y="2429353"/>
            <a:ext cx="2177591" cy="369332"/>
          </a:xfrm>
          <a:prstGeom prst="rect">
            <a:avLst/>
          </a:prstGeom>
          <a:noFill/>
        </p:spPr>
        <p:txBody>
          <a:bodyPr wrap="square" rtlCol="0">
            <a:spAutoFit/>
          </a:bodyPr>
          <a:lstStyle/>
          <a:p>
            <a:r>
              <a:rPr lang="en-US" dirty="0">
                <a:solidFill>
                  <a:srgbClr val="00B050"/>
                </a:solidFill>
              </a:rPr>
              <a:t>Proportion in split</a:t>
            </a:r>
          </a:p>
        </p:txBody>
      </p:sp>
      <p:sp>
        <p:nvSpPr>
          <p:cNvPr id="26" name="TextBox 25">
            <a:extLst>
              <a:ext uri="{FF2B5EF4-FFF2-40B4-BE49-F238E27FC236}">
                <a16:creationId xmlns:a16="http://schemas.microsoft.com/office/drawing/2014/main" id="{95F53B48-391E-46C6-ADC6-DA7FD3CA0E4B}"/>
              </a:ext>
            </a:extLst>
          </p:cNvPr>
          <p:cNvSpPr txBox="1"/>
          <p:nvPr/>
        </p:nvSpPr>
        <p:spPr>
          <a:xfrm>
            <a:off x="6089083" y="4325302"/>
            <a:ext cx="3874414" cy="369332"/>
          </a:xfrm>
          <a:prstGeom prst="rect">
            <a:avLst/>
          </a:prstGeom>
          <a:noFill/>
        </p:spPr>
        <p:txBody>
          <a:bodyPr wrap="square" rtlCol="0">
            <a:spAutoFit/>
          </a:bodyPr>
          <a:lstStyle/>
          <a:p>
            <a:r>
              <a:rPr lang="en-US" dirty="0">
                <a:solidFill>
                  <a:srgbClr val="00B050"/>
                </a:solidFill>
              </a:rPr>
              <a:t>Rows containing the partition</a:t>
            </a:r>
          </a:p>
        </p:txBody>
      </p:sp>
      <p:sp>
        <p:nvSpPr>
          <p:cNvPr id="27" name="TextBox 26">
            <a:extLst>
              <a:ext uri="{FF2B5EF4-FFF2-40B4-BE49-F238E27FC236}">
                <a16:creationId xmlns:a16="http://schemas.microsoft.com/office/drawing/2014/main" id="{828BE777-1733-4837-B351-57F0E180FE31}"/>
              </a:ext>
            </a:extLst>
          </p:cNvPr>
          <p:cNvSpPr txBox="1"/>
          <p:nvPr/>
        </p:nvSpPr>
        <p:spPr>
          <a:xfrm>
            <a:off x="6095999" y="4694634"/>
            <a:ext cx="4157221" cy="369332"/>
          </a:xfrm>
          <a:prstGeom prst="rect">
            <a:avLst/>
          </a:prstGeom>
          <a:noFill/>
        </p:spPr>
        <p:txBody>
          <a:bodyPr wrap="square" rtlCol="0">
            <a:spAutoFit/>
          </a:bodyPr>
          <a:lstStyle/>
          <a:p>
            <a:r>
              <a:rPr lang="en-US" dirty="0">
                <a:solidFill>
                  <a:srgbClr val="00B050"/>
                </a:solidFill>
              </a:rPr>
              <a:t>Rows not containing the partition</a:t>
            </a:r>
          </a:p>
        </p:txBody>
      </p:sp>
      <p:cxnSp>
        <p:nvCxnSpPr>
          <p:cNvPr id="29" name="Straight Arrow Connector 28">
            <a:extLst>
              <a:ext uri="{FF2B5EF4-FFF2-40B4-BE49-F238E27FC236}">
                <a16:creationId xmlns:a16="http://schemas.microsoft.com/office/drawing/2014/main" id="{362FBCE9-BBF0-40C8-8056-D14E1533AF93}"/>
              </a:ext>
            </a:extLst>
          </p:cNvPr>
          <p:cNvCxnSpPr>
            <a:endCxn id="26" idx="1"/>
          </p:cNvCxnSpPr>
          <p:nvPr/>
        </p:nvCxnSpPr>
        <p:spPr>
          <a:xfrm>
            <a:off x="5665509" y="4509968"/>
            <a:ext cx="423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F1B6A13-876C-42AD-B614-98C86B3E941E}"/>
              </a:ext>
            </a:extLst>
          </p:cNvPr>
          <p:cNvCxnSpPr>
            <a:cxnSpLocks/>
            <a:endCxn id="27" idx="1"/>
          </p:cNvCxnSpPr>
          <p:nvPr/>
        </p:nvCxnSpPr>
        <p:spPr>
          <a:xfrm>
            <a:off x="5665509" y="4879300"/>
            <a:ext cx="430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77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F3D8-D983-4107-8EEA-0FB9881B2D3B}"/>
              </a:ext>
            </a:extLst>
          </p:cNvPr>
          <p:cNvSpPr>
            <a:spLocks noGrp="1"/>
          </p:cNvSpPr>
          <p:nvPr>
            <p:ph type="title"/>
          </p:nvPr>
        </p:nvSpPr>
        <p:spPr/>
        <p:txBody>
          <a:bodyPr/>
          <a:lstStyle/>
          <a:p>
            <a:r>
              <a:rPr lang="en-US" dirty="0"/>
              <a:t>Random Forest Demo – Optimization Grid</a:t>
            </a:r>
          </a:p>
        </p:txBody>
      </p:sp>
      <p:pic>
        <p:nvPicPr>
          <p:cNvPr id="5" name="Content Placeholder 4">
            <a:extLst>
              <a:ext uri="{FF2B5EF4-FFF2-40B4-BE49-F238E27FC236}">
                <a16:creationId xmlns:a16="http://schemas.microsoft.com/office/drawing/2014/main" id="{E3EDB38C-B7EF-4591-B56C-AAEBE4A6BD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400" y="3429000"/>
            <a:ext cx="10223199" cy="1177632"/>
          </a:xfrm>
        </p:spPr>
      </p:pic>
      <p:sp>
        <p:nvSpPr>
          <p:cNvPr id="6" name="TextBox 5">
            <a:extLst>
              <a:ext uri="{FF2B5EF4-FFF2-40B4-BE49-F238E27FC236}">
                <a16:creationId xmlns:a16="http://schemas.microsoft.com/office/drawing/2014/main" id="{F7743CBC-550C-400B-9BA6-B5215D545E7F}"/>
              </a:ext>
            </a:extLst>
          </p:cNvPr>
          <p:cNvSpPr txBox="1"/>
          <p:nvPr/>
        </p:nvSpPr>
        <p:spPr>
          <a:xfrm>
            <a:off x="70001" y="2231650"/>
            <a:ext cx="5209010" cy="646331"/>
          </a:xfrm>
          <a:prstGeom prst="rect">
            <a:avLst/>
          </a:prstGeom>
          <a:noFill/>
        </p:spPr>
        <p:txBody>
          <a:bodyPr wrap="square" rtlCol="0">
            <a:spAutoFit/>
          </a:bodyPr>
          <a:lstStyle/>
          <a:p>
            <a:r>
              <a:rPr lang="en-US" dirty="0">
                <a:solidFill>
                  <a:srgbClr val="00B050"/>
                </a:solidFill>
              </a:rPr>
              <a:t>Function that creates a matrix of every possible combination of specified numbers</a:t>
            </a:r>
          </a:p>
        </p:txBody>
      </p:sp>
      <p:cxnSp>
        <p:nvCxnSpPr>
          <p:cNvPr id="8" name="Straight Arrow Connector 7">
            <a:extLst>
              <a:ext uri="{FF2B5EF4-FFF2-40B4-BE49-F238E27FC236}">
                <a16:creationId xmlns:a16="http://schemas.microsoft.com/office/drawing/2014/main" id="{307BC1DE-554D-4B39-8BD8-283A9F3E2443}"/>
              </a:ext>
            </a:extLst>
          </p:cNvPr>
          <p:cNvCxnSpPr>
            <a:cxnSpLocks/>
            <a:stCxn id="6" idx="2"/>
          </p:cNvCxnSpPr>
          <p:nvPr/>
        </p:nvCxnSpPr>
        <p:spPr>
          <a:xfrm>
            <a:off x="2674506" y="2877981"/>
            <a:ext cx="1680678" cy="949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AED456-DC9C-4977-B7D8-ADF372A0CE4C}"/>
              </a:ext>
            </a:extLst>
          </p:cNvPr>
          <p:cNvSpPr txBox="1"/>
          <p:nvPr/>
        </p:nvSpPr>
        <p:spPr>
          <a:xfrm>
            <a:off x="5602663" y="2366129"/>
            <a:ext cx="3004009" cy="369332"/>
          </a:xfrm>
          <a:prstGeom prst="rect">
            <a:avLst/>
          </a:prstGeom>
          <a:noFill/>
        </p:spPr>
        <p:txBody>
          <a:bodyPr wrap="square" rtlCol="0">
            <a:spAutoFit/>
          </a:bodyPr>
          <a:lstStyle/>
          <a:p>
            <a:r>
              <a:rPr lang="en-US" dirty="0">
                <a:solidFill>
                  <a:srgbClr val="00B050"/>
                </a:solidFill>
              </a:rPr>
              <a:t>Variable we are iterating</a:t>
            </a:r>
          </a:p>
        </p:txBody>
      </p:sp>
      <p:cxnSp>
        <p:nvCxnSpPr>
          <p:cNvPr id="12" name="Straight Arrow Connector 11">
            <a:extLst>
              <a:ext uri="{FF2B5EF4-FFF2-40B4-BE49-F238E27FC236}">
                <a16:creationId xmlns:a16="http://schemas.microsoft.com/office/drawing/2014/main" id="{41B1A463-3F40-442C-BD81-AC1B9AA4FECA}"/>
              </a:ext>
            </a:extLst>
          </p:cNvPr>
          <p:cNvCxnSpPr>
            <a:cxnSpLocks/>
            <a:stCxn id="10" idx="2"/>
          </p:cNvCxnSpPr>
          <p:nvPr/>
        </p:nvCxnSpPr>
        <p:spPr>
          <a:xfrm flipH="1">
            <a:off x="5854045" y="2735461"/>
            <a:ext cx="1250623" cy="1091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5601544-D32F-4CA1-B9E6-B4AAF317A9F7}"/>
              </a:ext>
            </a:extLst>
          </p:cNvPr>
          <p:cNvSpPr txBox="1"/>
          <p:nvPr/>
        </p:nvSpPr>
        <p:spPr>
          <a:xfrm>
            <a:off x="840293" y="5063501"/>
            <a:ext cx="1834213" cy="368835"/>
          </a:xfrm>
          <a:prstGeom prst="rect">
            <a:avLst/>
          </a:prstGeom>
          <a:noFill/>
        </p:spPr>
        <p:txBody>
          <a:bodyPr wrap="square" rtlCol="0">
            <a:spAutoFit/>
          </a:bodyPr>
          <a:lstStyle/>
          <a:p>
            <a:r>
              <a:rPr lang="en-US" dirty="0">
                <a:solidFill>
                  <a:srgbClr val="00B050"/>
                </a:solidFill>
              </a:rPr>
              <a:t>Concatenate</a:t>
            </a:r>
          </a:p>
        </p:txBody>
      </p:sp>
      <p:cxnSp>
        <p:nvCxnSpPr>
          <p:cNvPr id="15" name="Straight Arrow Connector 14">
            <a:extLst>
              <a:ext uri="{FF2B5EF4-FFF2-40B4-BE49-F238E27FC236}">
                <a16:creationId xmlns:a16="http://schemas.microsoft.com/office/drawing/2014/main" id="{6640770F-D85D-4779-B079-A3AE1D277DA7}"/>
              </a:ext>
            </a:extLst>
          </p:cNvPr>
          <p:cNvCxnSpPr>
            <a:cxnSpLocks/>
            <a:stCxn id="13" idx="0"/>
            <a:endCxn id="18" idx="1"/>
          </p:cNvCxnSpPr>
          <p:nvPr/>
        </p:nvCxnSpPr>
        <p:spPr>
          <a:xfrm flipV="1">
            <a:off x="1757400" y="4022119"/>
            <a:ext cx="4946914" cy="1041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C88FDC7-FDD7-4AE6-8DE5-7495A54653C7}"/>
              </a:ext>
            </a:extLst>
          </p:cNvPr>
          <p:cNvSpPr/>
          <p:nvPr/>
        </p:nvSpPr>
        <p:spPr>
          <a:xfrm>
            <a:off x="7104667" y="3847624"/>
            <a:ext cx="436661" cy="348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6072283-C0E4-4B0D-85F5-38CE9A0529B8}"/>
              </a:ext>
            </a:extLst>
          </p:cNvPr>
          <p:cNvPicPr>
            <a:picLocks noChangeAspect="1"/>
          </p:cNvPicPr>
          <p:nvPr/>
        </p:nvPicPr>
        <p:blipFill>
          <a:blip r:embed="rId3"/>
          <a:stretch>
            <a:fillRect/>
          </a:stretch>
        </p:blipFill>
        <p:spPr>
          <a:xfrm>
            <a:off x="6704314" y="3827282"/>
            <a:ext cx="358953" cy="389674"/>
          </a:xfrm>
          <a:prstGeom prst="rect">
            <a:avLst/>
          </a:prstGeom>
        </p:spPr>
      </p:pic>
      <p:sp>
        <p:nvSpPr>
          <p:cNvPr id="20" name="TextBox 19">
            <a:extLst>
              <a:ext uri="{FF2B5EF4-FFF2-40B4-BE49-F238E27FC236}">
                <a16:creationId xmlns:a16="http://schemas.microsoft.com/office/drawing/2014/main" id="{0DAF922E-BA54-4B45-80DB-99EE24755E03}"/>
              </a:ext>
            </a:extLst>
          </p:cNvPr>
          <p:cNvSpPr txBox="1"/>
          <p:nvPr/>
        </p:nvSpPr>
        <p:spPr>
          <a:xfrm>
            <a:off x="2821321" y="5607959"/>
            <a:ext cx="1838227" cy="369332"/>
          </a:xfrm>
          <a:prstGeom prst="rect">
            <a:avLst/>
          </a:prstGeom>
          <a:noFill/>
        </p:spPr>
        <p:txBody>
          <a:bodyPr wrap="square" rtlCol="0">
            <a:spAutoFit/>
          </a:bodyPr>
          <a:lstStyle/>
          <a:p>
            <a:r>
              <a:rPr lang="en-US" dirty="0">
                <a:solidFill>
                  <a:srgbClr val="00B050"/>
                </a:solidFill>
              </a:rPr>
              <a:t>“One through”</a:t>
            </a:r>
          </a:p>
        </p:txBody>
      </p:sp>
      <p:cxnSp>
        <p:nvCxnSpPr>
          <p:cNvPr id="22" name="Straight Arrow Connector 21">
            <a:extLst>
              <a:ext uri="{FF2B5EF4-FFF2-40B4-BE49-F238E27FC236}">
                <a16:creationId xmlns:a16="http://schemas.microsoft.com/office/drawing/2014/main" id="{0300650E-591C-4B5D-B2C1-9489C4208491}"/>
              </a:ext>
            </a:extLst>
          </p:cNvPr>
          <p:cNvCxnSpPr>
            <a:cxnSpLocks/>
            <a:stCxn id="20" idx="0"/>
            <a:endCxn id="17" idx="2"/>
          </p:cNvCxnSpPr>
          <p:nvPr/>
        </p:nvCxnSpPr>
        <p:spPr>
          <a:xfrm flipV="1">
            <a:off x="3740435" y="4196614"/>
            <a:ext cx="3582563" cy="1411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95C53C52-CAC5-4E3C-8398-46AF98785352}"/>
              </a:ext>
            </a:extLst>
          </p:cNvPr>
          <p:cNvPicPr>
            <a:picLocks noChangeAspect="1"/>
          </p:cNvPicPr>
          <p:nvPr/>
        </p:nvPicPr>
        <p:blipFill>
          <a:blip r:embed="rId3"/>
          <a:stretch>
            <a:fillRect/>
          </a:stretch>
        </p:blipFill>
        <p:spPr>
          <a:xfrm>
            <a:off x="7582730" y="3827283"/>
            <a:ext cx="3135546" cy="389674"/>
          </a:xfrm>
          <a:prstGeom prst="rect">
            <a:avLst/>
          </a:prstGeom>
        </p:spPr>
      </p:pic>
      <p:sp>
        <p:nvSpPr>
          <p:cNvPr id="26" name="TextBox 25">
            <a:extLst>
              <a:ext uri="{FF2B5EF4-FFF2-40B4-BE49-F238E27FC236}">
                <a16:creationId xmlns:a16="http://schemas.microsoft.com/office/drawing/2014/main" id="{388AF484-5C60-4204-8B9F-B3AFD34F4DB0}"/>
              </a:ext>
            </a:extLst>
          </p:cNvPr>
          <p:cNvSpPr txBox="1"/>
          <p:nvPr/>
        </p:nvSpPr>
        <p:spPr>
          <a:xfrm>
            <a:off x="5854045" y="4930643"/>
            <a:ext cx="4820239" cy="646331"/>
          </a:xfrm>
          <a:prstGeom prst="rect">
            <a:avLst/>
          </a:prstGeom>
          <a:noFill/>
        </p:spPr>
        <p:txBody>
          <a:bodyPr wrap="square" rtlCol="0">
            <a:spAutoFit/>
          </a:bodyPr>
          <a:lstStyle/>
          <a:p>
            <a:r>
              <a:rPr lang="en-US" dirty="0">
                <a:solidFill>
                  <a:srgbClr val="00B050"/>
                </a:solidFill>
              </a:rPr>
              <a:t>“The number of columns in Ames minus one.” (The number of predictor columns)</a:t>
            </a:r>
          </a:p>
        </p:txBody>
      </p:sp>
      <p:cxnSp>
        <p:nvCxnSpPr>
          <p:cNvPr id="28" name="Straight Arrow Connector 27">
            <a:extLst>
              <a:ext uri="{FF2B5EF4-FFF2-40B4-BE49-F238E27FC236}">
                <a16:creationId xmlns:a16="http://schemas.microsoft.com/office/drawing/2014/main" id="{0A4665C7-055B-4FF1-A9C2-372AA378E420}"/>
              </a:ext>
            </a:extLst>
          </p:cNvPr>
          <p:cNvCxnSpPr>
            <a:cxnSpLocks/>
            <a:stCxn id="26" idx="0"/>
            <a:endCxn id="25" idx="2"/>
          </p:cNvCxnSpPr>
          <p:nvPr/>
        </p:nvCxnSpPr>
        <p:spPr>
          <a:xfrm flipV="1">
            <a:off x="8264165" y="4216957"/>
            <a:ext cx="886338" cy="713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905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B8F6-A289-4AFE-82EF-0066C1B573B8}"/>
              </a:ext>
            </a:extLst>
          </p:cNvPr>
          <p:cNvSpPr>
            <a:spLocks noGrp="1"/>
          </p:cNvSpPr>
          <p:nvPr>
            <p:ph type="title"/>
          </p:nvPr>
        </p:nvSpPr>
        <p:spPr/>
        <p:txBody>
          <a:bodyPr/>
          <a:lstStyle/>
          <a:p>
            <a:r>
              <a:rPr lang="en-US" dirty="0"/>
              <a:t>Random Forest Demo – Random Forest Code </a:t>
            </a:r>
          </a:p>
        </p:txBody>
      </p:sp>
      <p:pic>
        <p:nvPicPr>
          <p:cNvPr id="5" name="Content Placeholder 4">
            <a:extLst>
              <a:ext uri="{FF2B5EF4-FFF2-40B4-BE49-F238E27FC236}">
                <a16:creationId xmlns:a16="http://schemas.microsoft.com/office/drawing/2014/main" id="{C06C471E-3206-41E8-8680-32715986DE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6032"/>
          <a:stretch/>
        </p:blipFill>
        <p:spPr>
          <a:xfrm>
            <a:off x="1100594" y="3429000"/>
            <a:ext cx="9990811" cy="1959576"/>
          </a:xfrm>
        </p:spPr>
      </p:pic>
      <p:cxnSp>
        <p:nvCxnSpPr>
          <p:cNvPr id="7" name="Straight Arrow Connector 6">
            <a:extLst>
              <a:ext uri="{FF2B5EF4-FFF2-40B4-BE49-F238E27FC236}">
                <a16:creationId xmlns:a16="http://schemas.microsoft.com/office/drawing/2014/main" id="{B685B8B7-AE5D-4F78-B130-06127C82B820}"/>
              </a:ext>
            </a:extLst>
          </p:cNvPr>
          <p:cNvCxnSpPr>
            <a:cxnSpLocks/>
            <a:stCxn id="8" idx="0"/>
          </p:cNvCxnSpPr>
          <p:nvPr/>
        </p:nvCxnSpPr>
        <p:spPr>
          <a:xfrm flipV="1">
            <a:off x="1682685" y="5118756"/>
            <a:ext cx="504334" cy="103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5B8EDA7-5A58-4F6F-A837-02DCEA32C385}"/>
              </a:ext>
            </a:extLst>
          </p:cNvPr>
          <p:cNvSpPr txBox="1"/>
          <p:nvPr/>
        </p:nvSpPr>
        <p:spPr>
          <a:xfrm>
            <a:off x="678730" y="6154016"/>
            <a:ext cx="2007909" cy="369332"/>
          </a:xfrm>
          <a:prstGeom prst="rect">
            <a:avLst/>
          </a:prstGeom>
          <a:noFill/>
        </p:spPr>
        <p:txBody>
          <a:bodyPr wrap="square" rtlCol="0">
            <a:spAutoFit/>
          </a:bodyPr>
          <a:lstStyle/>
          <a:p>
            <a:r>
              <a:rPr lang="en-US" dirty="0">
                <a:solidFill>
                  <a:srgbClr val="00B050"/>
                </a:solidFill>
              </a:rPr>
              <a:t>Print output</a:t>
            </a:r>
          </a:p>
        </p:txBody>
      </p:sp>
      <p:sp>
        <p:nvSpPr>
          <p:cNvPr id="13" name="TextBox 12">
            <a:extLst>
              <a:ext uri="{FF2B5EF4-FFF2-40B4-BE49-F238E27FC236}">
                <a16:creationId xmlns:a16="http://schemas.microsoft.com/office/drawing/2014/main" id="{DCE9A6BC-5BDD-4EF7-ACD6-125581A4622D}"/>
              </a:ext>
            </a:extLst>
          </p:cNvPr>
          <p:cNvSpPr txBox="1"/>
          <p:nvPr/>
        </p:nvSpPr>
        <p:spPr>
          <a:xfrm>
            <a:off x="3551318" y="2663560"/>
            <a:ext cx="1984342" cy="369332"/>
          </a:xfrm>
          <a:prstGeom prst="rect">
            <a:avLst/>
          </a:prstGeom>
          <a:noFill/>
        </p:spPr>
        <p:txBody>
          <a:bodyPr wrap="square" rtlCol="0">
            <a:spAutoFit/>
          </a:bodyPr>
          <a:lstStyle/>
          <a:p>
            <a:r>
              <a:rPr lang="en-US" dirty="0">
                <a:solidFill>
                  <a:srgbClr val="00B050"/>
                </a:solidFill>
              </a:rPr>
              <a:t>Target variable</a:t>
            </a:r>
          </a:p>
        </p:txBody>
      </p:sp>
      <p:cxnSp>
        <p:nvCxnSpPr>
          <p:cNvPr id="15" name="Straight Arrow Connector 14">
            <a:extLst>
              <a:ext uri="{FF2B5EF4-FFF2-40B4-BE49-F238E27FC236}">
                <a16:creationId xmlns:a16="http://schemas.microsoft.com/office/drawing/2014/main" id="{7B991148-7016-4D9B-9C72-5C5A8C6503C5}"/>
              </a:ext>
            </a:extLst>
          </p:cNvPr>
          <p:cNvCxnSpPr>
            <a:cxnSpLocks/>
            <a:stCxn id="13" idx="2"/>
          </p:cNvCxnSpPr>
          <p:nvPr/>
        </p:nvCxnSpPr>
        <p:spPr>
          <a:xfrm>
            <a:off x="4543489" y="3032892"/>
            <a:ext cx="1979859" cy="1205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8A9B2-A730-4463-B794-85588A163F7C}"/>
              </a:ext>
            </a:extLst>
          </p:cNvPr>
          <p:cNvSpPr txBox="1"/>
          <p:nvPr/>
        </p:nvSpPr>
        <p:spPr>
          <a:xfrm>
            <a:off x="8267307" y="2663560"/>
            <a:ext cx="2658359" cy="369332"/>
          </a:xfrm>
          <a:prstGeom prst="rect">
            <a:avLst/>
          </a:prstGeom>
          <a:noFill/>
        </p:spPr>
        <p:txBody>
          <a:bodyPr wrap="square" rtlCol="0">
            <a:spAutoFit/>
          </a:bodyPr>
          <a:lstStyle/>
          <a:p>
            <a:r>
              <a:rPr lang="en-US" dirty="0">
                <a:solidFill>
                  <a:srgbClr val="00B050"/>
                </a:solidFill>
              </a:rPr>
              <a:t>All other variables</a:t>
            </a:r>
          </a:p>
        </p:txBody>
      </p:sp>
      <p:cxnSp>
        <p:nvCxnSpPr>
          <p:cNvPr id="18" name="Straight Arrow Connector 17">
            <a:extLst>
              <a:ext uri="{FF2B5EF4-FFF2-40B4-BE49-F238E27FC236}">
                <a16:creationId xmlns:a16="http://schemas.microsoft.com/office/drawing/2014/main" id="{27C005C0-D6EC-4610-8DA5-DA0778867557}"/>
              </a:ext>
            </a:extLst>
          </p:cNvPr>
          <p:cNvCxnSpPr>
            <a:cxnSpLocks/>
            <a:stCxn id="16" idx="2"/>
            <a:endCxn id="23" idx="0"/>
          </p:cNvCxnSpPr>
          <p:nvPr/>
        </p:nvCxnSpPr>
        <p:spPr>
          <a:xfrm flipH="1">
            <a:off x="7588577" y="3032892"/>
            <a:ext cx="2007910" cy="1205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FE3AF7-01CB-4C56-9986-A822B108F811}"/>
              </a:ext>
            </a:extLst>
          </p:cNvPr>
          <p:cNvSpPr txBox="1"/>
          <p:nvPr/>
        </p:nvSpPr>
        <p:spPr>
          <a:xfrm>
            <a:off x="8771010" y="6115464"/>
            <a:ext cx="1145357" cy="369332"/>
          </a:xfrm>
          <a:prstGeom prst="rect">
            <a:avLst/>
          </a:prstGeom>
          <a:noFill/>
        </p:spPr>
        <p:txBody>
          <a:bodyPr wrap="square" rtlCol="0">
            <a:spAutoFit/>
          </a:bodyPr>
          <a:lstStyle/>
          <a:p>
            <a:r>
              <a:rPr lang="en-US" dirty="0">
                <a:solidFill>
                  <a:srgbClr val="00B050"/>
                </a:solidFill>
              </a:rPr>
              <a:t>Data set</a:t>
            </a:r>
          </a:p>
        </p:txBody>
      </p:sp>
      <p:cxnSp>
        <p:nvCxnSpPr>
          <p:cNvPr id="21" name="Straight Arrow Connector 20">
            <a:extLst>
              <a:ext uri="{FF2B5EF4-FFF2-40B4-BE49-F238E27FC236}">
                <a16:creationId xmlns:a16="http://schemas.microsoft.com/office/drawing/2014/main" id="{88AC8255-25AA-4663-B3D8-A53F9B9CBCFA}"/>
              </a:ext>
            </a:extLst>
          </p:cNvPr>
          <p:cNvCxnSpPr>
            <a:cxnSpLocks/>
            <a:stCxn id="19" idx="0"/>
          </p:cNvCxnSpPr>
          <p:nvPr/>
        </p:nvCxnSpPr>
        <p:spPr>
          <a:xfrm flipH="1" flipV="1">
            <a:off x="8936611" y="4628562"/>
            <a:ext cx="407078" cy="1525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B19685D-4283-4C99-8572-7FB212A8331B}"/>
              </a:ext>
            </a:extLst>
          </p:cNvPr>
          <p:cNvPicPr>
            <a:picLocks noChangeAspect="1"/>
          </p:cNvPicPr>
          <p:nvPr/>
        </p:nvPicPr>
        <p:blipFill>
          <a:blip r:embed="rId3"/>
          <a:stretch>
            <a:fillRect/>
          </a:stretch>
        </p:blipFill>
        <p:spPr>
          <a:xfrm>
            <a:off x="7408729" y="4238383"/>
            <a:ext cx="359695" cy="390178"/>
          </a:xfrm>
          <a:prstGeom prst="rect">
            <a:avLst/>
          </a:prstGeom>
        </p:spPr>
      </p:pic>
    </p:spTree>
    <p:extLst>
      <p:ext uri="{BB962C8B-B14F-4D97-AF65-F5344CB8AC3E}">
        <p14:creationId xmlns:p14="http://schemas.microsoft.com/office/powerpoint/2010/main" val="239470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14CBA6-E334-4FCA-AC0B-DDEB9609C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735" y="0"/>
            <a:ext cx="8380529" cy="6858000"/>
          </a:xfrm>
          <a:prstGeom prst="rect">
            <a:avLst/>
          </a:prstGeom>
        </p:spPr>
      </p:pic>
    </p:spTree>
    <p:extLst>
      <p:ext uri="{BB962C8B-B14F-4D97-AF65-F5344CB8AC3E}">
        <p14:creationId xmlns:p14="http://schemas.microsoft.com/office/powerpoint/2010/main" val="233789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8FA5D-DF43-4EF0-BA64-57FA955999A4}"/>
              </a:ext>
            </a:extLst>
          </p:cNvPr>
          <p:cNvSpPr>
            <a:spLocks noGrp="1"/>
          </p:cNvSpPr>
          <p:nvPr>
            <p:ph type="title"/>
          </p:nvPr>
        </p:nvSpPr>
        <p:spPr/>
        <p:txBody>
          <a:bodyPr/>
          <a:lstStyle/>
          <a:p>
            <a:r>
              <a:rPr lang="en-US" dirty="0"/>
              <a:t>Random Forest Demo – Validation</a:t>
            </a:r>
          </a:p>
        </p:txBody>
      </p:sp>
      <p:pic>
        <p:nvPicPr>
          <p:cNvPr id="5" name="Content Placeholder 4">
            <a:extLst>
              <a:ext uri="{FF2B5EF4-FFF2-40B4-BE49-F238E27FC236}">
                <a16:creationId xmlns:a16="http://schemas.microsoft.com/office/drawing/2014/main" id="{7C9C911B-4191-4BE6-94B5-3B0328DFCD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540" y="2837468"/>
            <a:ext cx="7292920" cy="3981404"/>
          </a:xfrm>
        </p:spPr>
      </p:pic>
      <p:sp>
        <p:nvSpPr>
          <p:cNvPr id="6" name="TextBox 5">
            <a:extLst>
              <a:ext uri="{FF2B5EF4-FFF2-40B4-BE49-F238E27FC236}">
                <a16:creationId xmlns:a16="http://schemas.microsoft.com/office/drawing/2014/main" id="{588B3B59-2510-43EE-991F-DD146C39DD44}"/>
              </a:ext>
            </a:extLst>
          </p:cNvPr>
          <p:cNvSpPr txBox="1"/>
          <p:nvPr/>
        </p:nvSpPr>
        <p:spPr>
          <a:xfrm>
            <a:off x="301657" y="2205872"/>
            <a:ext cx="2147883" cy="369332"/>
          </a:xfrm>
          <a:prstGeom prst="rect">
            <a:avLst/>
          </a:prstGeom>
          <a:noFill/>
        </p:spPr>
        <p:txBody>
          <a:bodyPr wrap="square" rtlCol="0">
            <a:spAutoFit/>
          </a:bodyPr>
          <a:lstStyle/>
          <a:p>
            <a:r>
              <a:rPr lang="en-US" dirty="0">
                <a:solidFill>
                  <a:srgbClr val="00B050"/>
                </a:solidFill>
              </a:rPr>
              <a:t>Predict function</a:t>
            </a:r>
          </a:p>
        </p:txBody>
      </p:sp>
      <p:cxnSp>
        <p:nvCxnSpPr>
          <p:cNvPr id="8" name="Straight Arrow Connector 7">
            <a:extLst>
              <a:ext uri="{FF2B5EF4-FFF2-40B4-BE49-F238E27FC236}">
                <a16:creationId xmlns:a16="http://schemas.microsoft.com/office/drawing/2014/main" id="{5387DC0E-C8F7-417C-BC3C-9300B9859161}"/>
              </a:ext>
            </a:extLst>
          </p:cNvPr>
          <p:cNvCxnSpPr>
            <a:cxnSpLocks/>
            <a:stCxn id="6" idx="2"/>
          </p:cNvCxnSpPr>
          <p:nvPr/>
        </p:nvCxnSpPr>
        <p:spPr>
          <a:xfrm>
            <a:off x="1375599" y="2575204"/>
            <a:ext cx="3507486" cy="51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F232A71-A3B1-4473-8592-4A969880D71B}"/>
              </a:ext>
            </a:extLst>
          </p:cNvPr>
          <p:cNvSpPr txBox="1"/>
          <p:nvPr/>
        </p:nvSpPr>
        <p:spPr>
          <a:xfrm>
            <a:off x="3523482" y="2205872"/>
            <a:ext cx="3908979" cy="369332"/>
          </a:xfrm>
          <a:prstGeom prst="rect">
            <a:avLst/>
          </a:prstGeom>
          <a:noFill/>
        </p:spPr>
        <p:txBody>
          <a:bodyPr wrap="square" rtlCol="0">
            <a:spAutoFit/>
          </a:bodyPr>
          <a:lstStyle/>
          <a:p>
            <a:r>
              <a:rPr lang="en-US" dirty="0">
                <a:solidFill>
                  <a:srgbClr val="00B050"/>
                </a:solidFill>
              </a:rPr>
              <a:t>Using “base split” random forest</a:t>
            </a:r>
          </a:p>
        </p:txBody>
      </p:sp>
      <p:cxnSp>
        <p:nvCxnSpPr>
          <p:cNvPr id="11" name="Straight Arrow Connector 10">
            <a:extLst>
              <a:ext uri="{FF2B5EF4-FFF2-40B4-BE49-F238E27FC236}">
                <a16:creationId xmlns:a16="http://schemas.microsoft.com/office/drawing/2014/main" id="{AAC741C4-1076-4DA7-87CF-E50523701D6D}"/>
              </a:ext>
            </a:extLst>
          </p:cNvPr>
          <p:cNvCxnSpPr>
            <a:cxnSpLocks/>
            <a:stCxn id="9" idx="2"/>
          </p:cNvCxnSpPr>
          <p:nvPr/>
        </p:nvCxnSpPr>
        <p:spPr>
          <a:xfrm>
            <a:off x="5477972" y="2575204"/>
            <a:ext cx="715438" cy="51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23B1850-CEDE-468D-8958-983657C9BF6C}"/>
              </a:ext>
            </a:extLst>
          </p:cNvPr>
          <p:cNvSpPr txBox="1"/>
          <p:nvPr/>
        </p:nvSpPr>
        <p:spPr>
          <a:xfrm>
            <a:off x="8881546" y="2205872"/>
            <a:ext cx="3158694" cy="369332"/>
          </a:xfrm>
          <a:prstGeom prst="rect">
            <a:avLst/>
          </a:prstGeom>
          <a:noFill/>
        </p:spPr>
        <p:txBody>
          <a:bodyPr wrap="square" rtlCol="0">
            <a:spAutoFit/>
          </a:bodyPr>
          <a:lstStyle/>
          <a:p>
            <a:r>
              <a:rPr lang="en-US" dirty="0">
                <a:solidFill>
                  <a:srgbClr val="00B050"/>
                </a:solidFill>
              </a:rPr>
              <a:t>Data set were predicting</a:t>
            </a:r>
          </a:p>
        </p:txBody>
      </p:sp>
      <p:cxnSp>
        <p:nvCxnSpPr>
          <p:cNvPr id="14" name="Straight Arrow Connector 13">
            <a:extLst>
              <a:ext uri="{FF2B5EF4-FFF2-40B4-BE49-F238E27FC236}">
                <a16:creationId xmlns:a16="http://schemas.microsoft.com/office/drawing/2014/main" id="{19C663E6-50D0-4C80-A675-BF7433AD1BDF}"/>
              </a:ext>
            </a:extLst>
          </p:cNvPr>
          <p:cNvCxnSpPr>
            <a:cxnSpLocks/>
            <a:stCxn id="12" idx="2"/>
          </p:cNvCxnSpPr>
          <p:nvPr/>
        </p:nvCxnSpPr>
        <p:spPr>
          <a:xfrm flipH="1">
            <a:off x="9096866" y="2575204"/>
            <a:ext cx="1364027" cy="51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04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0614-96F4-4BC3-8BF0-4B1E0EC8559F}"/>
              </a:ext>
            </a:extLst>
          </p:cNvPr>
          <p:cNvSpPr>
            <a:spLocks noGrp="1"/>
          </p:cNvSpPr>
          <p:nvPr>
            <p:ph type="title"/>
          </p:nvPr>
        </p:nvSpPr>
        <p:spPr/>
        <p:txBody>
          <a:bodyPr/>
          <a:lstStyle/>
          <a:p>
            <a:r>
              <a:rPr lang="en-US" dirty="0"/>
              <a:t>Random Forest Demo – Validation Cont.</a:t>
            </a:r>
          </a:p>
        </p:txBody>
      </p:sp>
      <p:pic>
        <p:nvPicPr>
          <p:cNvPr id="5" name="Content Placeholder 4">
            <a:extLst>
              <a:ext uri="{FF2B5EF4-FFF2-40B4-BE49-F238E27FC236}">
                <a16:creationId xmlns:a16="http://schemas.microsoft.com/office/drawing/2014/main" id="{92029555-A437-4229-ADF7-818AA870F6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521" y="2475562"/>
            <a:ext cx="11388957" cy="3493611"/>
          </a:xfrm>
        </p:spPr>
      </p:pic>
      <p:sp>
        <p:nvSpPr>
          <p:cNvPr id="6" name="TextBox 5">
            <a:extLst>
              <a:ext uri="{FF2B5EF4-FFF2-40B4-BE49-F238E27FC236}">
                <a16:creationId xmlns:a16="http://schemas.microsoft.com/office/drawing/2014/main" id="{502251A9-778C-49C9-A94A-79B60F1F09D6}"/>
              </a:ext>
            </a:extLst>
          </p:cNvPr>
          <p:cNvSpPr txBox="1"/>
          <p:nvPr/>
        </p:nvSpPr>
        <p:spPr>
          <a:xfrm>
            <a:off x="8408709" y="3555038"/>
            <a:ext cx="2092751" cy="369332"/>
          </a:xfrm>
          <a:prstGeom prst="rect">
            <a:avLst/>
          </a:prstGeom>
          <a:noFill/>
        </p:spPr>
        <p:txBody>
          <a:bodyPr wrap="square" rtlCol="0">
            <a:spAutoFit/>
          </a:bodyPr>
          <a:lstStyle/>
          <a:p>
            <a:r>
              <a:rPr lang="en-US" dirty="0">
                <a:solidFill>
                  <a:srgbClr val="00B050"/>
                </a:solidFill>
              </a:rPr>
              <a:t>Specificity</a:t>
            </a:r>
          </a:p>
        </p:txBody>
      </p:sp>
      <p:sp>
        <p:nvSpPr>
          <p:cNvPr id="8" name="TextBox 7">
            <a:extLst>
              <a:ext uri="{FF2B5EF4-FFF2-40B4-BE49-F238E27FC236}">
                <a16:creationId xmlns:a16="http://schemas.microsoft.com/office/drawing/2014/main" id="{A630B734-66B9-4140-9C0E-25DD70074F06}"/>
              </a:ext>
            </a:extLst>
          </p:cNvPr>
          <p:cNvSpPr txBox="1"/>
          <p:nvPr/>
        </p:nvSpPr>
        <p:spPr>
          <a:xfrm>
            <a:off x="8408710" y="3223715"/>
            <a:ext cx="2092751" cy="369332"/>
          </a:xfrm>
          <a:prstGeom prst="rect">
            <a:avLst/>
          </a:prstGeom>
          <a:noFill/>
        </p:spPr>
        <p:txBody>
          <a:bodyPr wrap="square" rtlCol="0">
            <a:spAutoFit/>
          </a:bodyPr>
          <a:lstStyle/>
          <a:p>
            <a:r>
              <a:rPr lang="en-US" dirty="0">
                <a:solidFill>
                  <a:srgbClr val="00B050"/>
                </a:solidFill>
              </a:rPr>
              <a:t>Sensitivity</a:t>
            </a:r>
          </a:p>
        </p:txBody>
      </p:sp>
      <p:sp>
        <p:nvSpPr>
          <p:cNvPr id="9" name="TextBox 8">
            <a:extLst>
              <a:ext uri="{FF2B5EF4-FFF2-40B4-BE49-F238E27FC236}">
                <a16:creationId xmlns:a16="http://schemas.microsoft.com/office/drawing/2014/main" id="{84D3257E-6094-4036-9F00-E78E35218B79}"/>
              </a:ext>
            </a:extLst>
          </p:cNvPr>
          <p:cNvSpPr txBox="1"/>
          <p:nvPr/>
        </p:nvSpPr>
        <p:spPr>
          <a:xfrm>
            <a:off x="8408709" y="3885798"/>
            <a:ext cx="2262433" cy="369332"/>
          </a:xfrm>
          <a:prstGeom prst="rect">
            <a:avLst/>
          </a:prstGeom>
          <a:noFill/>
        </p:spPr>
        <p:txBody>
          <a:bodyPr wrap="square" rtlCol="0">
            <a:spAutoFit/>
          </a:bodyPr>
          <a:lstStyle/>
          <a:p>
            <a:r>
              <a:rPr lang="en-US" dirty="0">
                <a:solidFill>
                  <a:srgbClr val="00B050"/>
                </a:solidFill>
              </a:rPr>
              <a:t>Classification rate</a:t>
            </a:r>
          </a:p>
        </p:txBody>
      </p:sp>
      <p:cxnSp>
        <p:nvCxnSpPr>
          <p:cNvPr id="11" name="Straight Arrow Connector 10">
            <a:extLst>
              <a:ext uri="{FF2B5EF4-FFF2-40B4-BE49-F238E27FC236}">
                <a16:creationId xmlns:a16="http://schemas.microsoft.com/office/drawing/2014/main" id="{DCC4933A-CB1D-4159-B79E-DEA5F66861A2}"/>
              </a:ext>
            </a:extLst>
          </p:cNvPr>
          <p:cNvCxnSpPr>
            <a:cxnSpLocks/>
            <a:stCxn id="9" idx="1"/>
          </p:cNvCxnSpPr>
          <p:nvPr/>
        </p:nvCxnSpPr>
        <p:spPr>
          <a:xfrm flipH="1">
            <a:off x="6240544" y="4070464"/>
            <a:ext cx="2168165" cy="888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2DAB150-40A9-403C-B2A2-2C61AB5B9B2C}"/>
              </a:ext>
            </a:extLst>
          </p:cNvPr>
          <p:cNvCxnSpPr>
            <a:stCxn id="6" idx="1"/>
          </p:cNvCxnSpPr>
          <p:nvPr/>
        </p:nvCxnSpPr>
        <p:spPr>
          <a:xfrm flipH="1">
            <a:off x="3280529" y="3739704"/>
            <a:ext cx="5128180" cy="926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AF8D81-FB92-4D9F-8398-490467EF32B9}"/>
              </a:ext>
            </a:extLst>
          </p:cNvPr>
          <p:cNvCxnSpPr>
            <a:cxnSpLocks/>
            <a:stCxn id="8" idx="1"/>
          </p:cNvCxnSpPr>
          <p:nvPr/>
        </p:nvCxnSpPr>
        <p:spPr>
          <a:xfrm flipH="1">
            <a:off x="3280529" y="3408381"/>
            <a:ext cx="5128181" cy="93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670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52A6-3AC3-4520-A135-20A219F429E4}"/>
              </a:ext>
            </a:extLst>
          </p:cNvPr>
          <p:cNvSpPr>
            <a:spLocks noGrp="1"/>
          </p:cNvSpPr>
          <p:nvPr>
            <p:ph type="title"/>
          </p:nvPr>
        </p:nvSpPr>
        <p:spPr/>
        <p:txBody>
          <a:bodyPr/>
          <a:lstStyle/>
          <a:p>
            <a:r>
              <a:rPr lang="en-US" dirty="0"/>
              <a:t>Random Forest Demo – Validation Cont.</a:t>
            </a:r>
          </a:p>
        </p:txBody>
      </p:sp>
      <p:pic>
        <p:nvPicPr>
          <p:cNvPr id="5" name="Content Placeholder 4">
            <a:extLst>
              <a:ext uri="{FF2B5EF4-FFF2-40B4-BE49-F238E27FC236}">
                <a16:creationId xmlns:a16="http://schemas.microsoft.com/office/drawing/2014/main" id="{99E930AB-382A-4297-A5DC-728B7FD7D1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898" y="3221333"/>
            <a:ext cx="10632203" cy="1397801"/>
          </a:xfrm>
        </p:spPr>
      </p:pic>
    </p:spTree>
    <p:extLst>
      <p:ext uri="{BB962C8B-B14F-4D97-AF65-F5344CB8AC3E}">
        <p14:creationId xmlns:p14="http://schemas.microsoft.com/office/powerpoint/2010/main" val="2784943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5504-9FA9-4573-B316-AAE0B6BFA327}"/>
              </a:ext>
            </a:extLst>
          </p:cNvPr>
          <p:cNvSpPr>
            <a:spLocks noGrp="1"/>
          </p:cNvSpPr>
          <p:nvPr>
            <p:ph type="title"/>
          </p:nvPr>
        </p:nvSpPr>
        <p:spPr/>
        <p:txBody>
          <a:bodyPr/>
          <a:lstStyle/>
          <a:p>
            <a:r>
              <a:rPr lang="en-US" dirty="0"/>
              <a:t>Random Forest Demo – Variable Importance</a:t>
            </a:r>
          </a:p>
        </p:txBody>
      </p:sp>
      <p:pic>
        <p:nvPicPr>
          <p:cNvPr id="5" name="Content Placeholder 4">
            <a:extLst>
              <a:ext uri="{FF2B5EF4-FFF2-40B4-BE49-F238E27FC236}">
                <a16:creationId xmlns:a16="http://schemas.microsoft.com/office/drawing/2014/main" id="{B75C1F6F-7E5F-4E1F-8406-E8F5530ADB7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639"/>
          <a:stretch/>
        </p:blipFill>
        <p:spPr>
          <a:xfrm>
            <a:off x="6686146" y="2262433"/>
            <a:ext cx="4985928" cy="4595567"/>
          </a:xfrm>
        </p:spPr>
      </p:pic>
      <p:pic>
        <p:nvPicPr>
          <p:cNvPr id="7" name="Picture 6">
            <a:extLst>
              <a:ext uri="{FF2B5EF4-FFF2-40B4-BE49-F238E27FC236}">
                <a16:creationId xmlns:a16="http://schemas.microsoft.com/office/drawing/2014/main" id="{9BE4E155-EEA3-4D3D-9138-DF20B79D2B7E}"/>
              </a:ext>
            </a:extLst>
          </p:cNvPr>
          <p:cNvPicPr>
            <a:picLocks noChangeAspect="1"/>
          </p:cNvPicPr>
          <p:nvPr/>
        </p:nvPicPr>
        <p:blipFill rotWithShape="1">
          <a:blip r:embed="rId2">
            <a:extLst>
              <a:ext uri="{28A0092B-C50C-407E-A947-70E740481C1C}">
                <a14:useLocalDpi xmlns:a14="http://schemas.microsoft.com/office/drawing/2010/main" val="0"/>
              </a:ext>
            </a:extLst>
          </a:blip>
          <a:srcRect b="81113"/>
          <a:stretch/>
        </p:blipFill>
        <p:spPr>
          <a:xfrm>
            <a:off x="425359" y="3899269"/>
            <a:ext cx="6032190" cy="1323179"/>
          </a:xfrm>
          <a:prstGeom prst="rect">
            <a:avLst/>
          </a:prstGeom>
        </p:spPr>
      </p:pic>
      <p:sp>
        <p:nvSpPr>
          <p:cNvPr id="8" name="TextBox 7">
            <a:extLst>
              <a:ext uri="{FF2B5EF4-FFF2-40B4-BE49-F238E27FC236}">
                <a16:creationId xmlns:a16="http://schemas.microsoft.com/office/drawing/2014/main" id="{99FAC45A-51A9-40CE-BCCE-0BDE5784019E}"/>
              </a:ext>
            </a:extLst>
          </p:cNvPr>
          <p:cNvSpPr txBox="1"/>
          <p:nvPr/>
        </p:nvSpPr>
        <p:spPr>
          <a:xfrm>
            <a:off x="425359" y="3144683"/>
            <a:ext cx="3496192" cy="369332"/>
          </a:xfrm>
          <a:prstGeom prst="rect">
            <a:avLst/>
          </a:prstGeom>
          <a:noFill/>
        </p:spPr>
        <p:txBody>
          <a:bodyPr wrap="square" rtlCol="0">
            <a:spAutoFit/>
          </a:bodyPr>
          <a:lstStyle/>
          <a:p>
            <a:r>
              <a:rPr lang="en-US" dirty="0">
                <a:solidFill>
                  <a:srgbClr val="00B050"/>
                </a:solidFill>
              </a:rPr>
              <a:t>Variable importance function</a:t>
            </a:r>
          </a:p>
        </p:txBody>
      </p:sp>
      <p:cxnSp>
        <p:nvCxnSpPr>
          <p:cNvPr id="10" name="Straight Arrow Connector 9">
            <a:extLst>
              <a:ext uri="{FF2B5EF4-FFF2-40B4-BE49-F238E27FC236}">
                <a16:creationId xmlns:a16="http://schemas.microsoft.com/office/drawing/2014/main" id="{A2B82BC9-CC33-498E-B7C0-F168CE278F47}"/>
              </a:ext>
            </a:extLst>
          </p:cNvPr>
          <p:cNvCxnSpPr>
            <a:cxnSpLocks/>
            <a:stCxn id="8" idx="2"/>
          </p:cNvCxnSpPr>
          <p:nvPr/>
        </p:nvCxnSpPr>
        <p:spPr>
          <a:xfrm flipH="1">
            <a:off x="1781666" y="3514015"/>
            <a:ext cx="391789" cy="586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D858B1D-E896-49CF-986E-F5D4FB3A789E}"/>
              </a:ext>
            </a:extLst>
          </p:cNvPr>
          <p:cNvSpPr txBox="1"/>
          <p:nvPr/>
        </p:nvSpPr>
        <p:spPr>
          <a:xfrm>
            <a:off x="235670" y="5476973"/>
            <a:ext cx="1734532" cy="369332"/>
          </a:xfrm>
          <a:prstGeom prst="rect">
            <a:avLst/>
          </a:prstGeom>
          <a:noFill/>
        </p:spPr>
        <p:txBody>
          <a:bodyPr wrap="square" rtlCol="0">
            <a:spAutoFit/>
          </a:bodyPr>
          <a:lstStyle/>
          <a:p>
            <a:r>
              <a:rPr lang="en-US" dirty="0">
                <a:solidFill>
                  <a:srgbClr val="00B050"/>
                </a:solidFill>
              </a:rPr>
              <a:t>Sort function</a:t>
            </a:r>
          </a:p>
        </p:txBody>
      </p:sp>
      <p:cxnSp>
        <p:nvCxnSpPr>
          <p:cNvPr id="16" name="Straight Arrow Connector 15">
            <a:extLst>
              <a:ext uri="{FF2B5EF4-FFF2-40B4-BE49-F238E27FC236}">
                <a16:creationId xmlns:a16="http://schemas.microsoft.com/office/drawing/2014/main" id="{0741D3CE-3F86-44F1-B018-FCBF53280F8F}"/>
              </a:ext>
            </a:extLst>
          </p:cNvPr>
          <p:cNvCxnSpPr>
            <a:stCxn id="13" idx="0"/>
          </p:cNvCxnSpPr>
          <p:nvPr/>
        </p:nvCxnSpPr>
        <p:spPr>
          <a:xfrm flipV="1">
            <a:off x="1102936" y="4722829"/>
            <a:ext cx="1366887" cy="754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25D3A8E-E840-4530-9264-69AB83ED6244}"/>
              </a:ext>
            </a:extLst>
          </p:cNvPr>
          <p:cNvSpPr txBox="1"/>
          <p:nvPr/>
        </p:nvSpPr>
        <p:spPr>
          <a:xfrm>
            <a:off x="2837468" y="5476973"/>
            <a:ext cx="3412503" cy="369332"/>
          </a:xfrm>
          <a:prstGeom prst="rect">
            <a:avLst/>
          </a:prstGeom>
          <a:noFill/>
        </p:spPr>
        <p:txBody>
          <a:bodyPr wrap="square" rtlCol="0">
            <a:spAutoFit/>
          </a:bodyPr>
          <a:lstStyle/>
          <a:p>
            <a:r>
              <a:rPr lang="en-US" dirty="0">
                <a:solidFill>
                  <a:srgbClr val="00B050"/>
                </a:solidFill>
              </a:rPr>
              <a:t>Sort on Overall, descending</a:t>
            </a:r>
          </a:p>
        </p:txBody>
      </p:sp>
      <p:cxnSp>
        <p:nvCxnSpPr>
          <p:cNvPr id="20" name="Straight Arrow Connector 19">
            <a:extLst>
              <a:ext uri="{FF2B5EF4-FFF2-40B4-BE49-F238E27FC236}">
                <a16:creationId xmlns:a16="http://schemas.microsoft.com/office/drawing/2014/main" id="{990A8D93-D417-41F2-A3E0-9573EB7BE7C6}"/>
              </a:ext>
            </a:extLst>
          </p:cNvPr>
          <p:cNvCxnSpPr>
            <a:stCxn id="18" idx="0"/>
          </p:cNvCxnSpPr>
          <p:nvPr/>
        </p:nvCxnSpPr>
        <p:spPr>
          <a:xfrm flipH="1" flipV="1">
            <a:off x="4147794" y="4722829"/>
            <a:ext cx="395926" cy="754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5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45B85-6B2D-4129-A1F4-C4C5A1BB2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956" y="0"/>
            <a:ext cx="8682087" cy="6833919"/>
          </a:xfrm>
          <a:prstGeom prst="rect">
            <a:avLst/>
          </a:prstGeom>
        </p:spPr>
      </p:pic>
    </p:spTree>
    <p:extLst>
      <p:ext uri="{BB962C8B-B14F-4D97-AF65-F5344CB8AC3E}">
        <p14:creationId xmlns:p14="http://schemas.microsoft.com/office/powerpoint/2010/main" val="3420776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8E19-D900-4374-AECF-3B9E326C787C}"/>
              </a:ext>
            </a:extLst>
          </p:cNvPr>
          <p:cNvSpPr>
            <a:spLocks noGrp="1"/>
          </p:cNvSpPr>
          <p:nvPr>
            <p:ph type="title"/>
          </p:nvPr>
        </p:nvSpPr>
        <p:spPr/>
        <p:txBody>
          <a:bodyPr/>
          <a:lstStyle/>
          <a:p>
            <a:r>
              <a:rPr lang="en-US" dirty="0"/>
              <a:t>Resampling Methods – The Bias-Variance Trade-off</a:t>
            </a:r>
          </a:p>
        </p:txBody>
      </p:sp>
      <p:sp>
        <p:nvSpPr>
          <p:cNvPr id="3" name="Content Placeholder 2">
            <a:extLst>
              <a:ext uri="{FF2B5EF4-FFF2-40B4-BE49-F238E27FC236}">
                <a16:creationId xmlns:a16="http://schemas.microsoft.com/office/drawing/2014/main" id="{0CF182AD-EC06-4FC8-9D6D-3BB1B230B739}"/>
              </a:ext>
            </a:extLst>
          </p:cNvPr>
          <p:cNvSpPr>
            <a:spLocks noGrp="1"/>
          </p:cNvSpPr>
          <p:nvPr>
            <p:ph idx="1"/>
          </p:nvPr>
        </p:nvSpPr>
        <p:spPr>
          <a:xfrm>
            <a:off x="1154954" y="2603500"/>
            <a:ext cx="8825659" cy="3416300"/>
          </a:xfrm>
        </p:spPr>
        <p:txBody>
          <a:bodyPr>
            <a:normAutofit/>
          </a:bodyPr>
          <a:lstStyle/>
          <a:p>
            <a:r>
              <a:rPr lang="en-US" dirty="0"/>
              <a:t>In supervised machine-learning, regression, and classification, modelers must choose the correct balance between bias and variance when selecting the correct model.</a:t>
            </a:r>
          </a:p>
          <a:p>
            <a:r>
              <a:rPr lang="en-US" dirty="0"/>
              <a:t>When a model is biased, it, but does not capture the underlying behavior of the data, and doesn’t normally perform well on a validation or test set of data</a:t>
            </a:r>
            <a:r>
              <a:rPr lang="en-US" i="1" dirty="0"/>
              <a:t>. It is underfitting the data.</a:t>
            </a:r>
            <a:endParaRPr lang="en-US" dirty="0"/>
          </a:p>
          <a:p>
            <a:r>
              <a:rPr lang="en-US" dirty="0"/>
              <a:t>When a model has high error variance, it means there is a large difference between the error of the training and test data sets. </a:t>
            </a:r>
            <a:r>
              <a:rPr lang="en-US" i="1" dirty="0"/>
              <a:t>It is overfitting the data</a:t>
            </a:r>
            <a:r>
              <a:rPr lang="en-US" dirty="0"/>
              <a:t>.</a:t>
            </a:r>
          </a:p>
        </p:txBody>
      </p:sp>
      <p:pic>
        <p:nvPicPr>
          <p:cNvPr id="4" name="Picture 3">
            <a:extLst>
              <a:ext uri="{FF2B5EF4-FFF2-40B4-BE49-F238E27FC236}">
                <a16:creationId xmlns:a16="http://schemas.microsoft.com/office/drawing/2014/main" id="{816601A0-5B14-4CDF-BDB0-EE106F60934E}"/>
              </a:ext>
            </a:extLst>
          </p:cNvPr>
          <p:cNvPicPr>
            <a:picLocks noChangeAspect="1"/>
          </p:cNvPicPr>
          <p:nvPr/>
        </p:nvPicPr>
        <p:blipFill>
          <a:blip r:embed="rId2"/>
          <a:stretch>
            <a:fillRect/>
          </a:stretch>
        </p:blipFill>
        <p:spPr>
          <a:xfrm>
            <a:off x="1191302" y="5493052"/>
            <a:ext cx="8688716" cy="782560"/>
          </a:xfrm>
          <a:prstGeom prst="rect">
            <a:avLst/>
          </a:prstGeom>
        </p:spPr>
      </p:pic>
    </p:spTree>
    <p:extLst>
      <p:ext uri="{BB962C8B-B14F-4D97-AF65-F5344CB8AC3E}">
        <p14:creationId xmlns:p14="http://schemas.microsoft.com/office/powerpoint/2010/main" val="155426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9F69-D872-4CD5-BF4F-5E274078E50A}"/>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8989687E-7EE8-45CB-BA55-7BCA7327AEB0}"/>
              </a:ext>
            </a:extLst>
          </p:cNvPr>
          <p:cNvSpPr>
            <a:spLocks noGrp="1"/>
          </p:cNvSpPr>
          <p:nvPr>
            <p:ph idx="1"/>
          </p:nvPr>
        </p:nvSpPr>
        <p:spPr/>
        <p:txBody>
          <a:bodyPr numCol="2"/>
          <a:lstStyle/>
          <a:p>
            <a:r>
              <a:rPr lang="en-US" dirty="0"/>
              <a:t>Random Forest</a:t>
            </a:r>
          </a:p>
          <a:p>
            <a:pPr lvl="1"/>
            <a:r>
              <a:rPr lang="en-US" dirty="0"/>
              <a:t>Definition</a:t>
            </a:r>
          </a:p>
          <a:p>
            <a:pPr lvl="1"/>
            <a:r>
              <a:rPr lang="en-US" dirty="0"/>
              <a:t>History</a:t>
            </a:r>
          </a:p>
          <a:p>
            <a:pPr lvl="1"/>
            <a:r>
              <a:rPr lang="en-US" dirty="0"/>
              <a:t>Methodology</a:t>
            </a:r>
          </a:p>
          <a:p>
            <a:pPr lvl="1"/>
            <a:r>
              <a:rPr lang="en-US" dirty="0"/>
              <a:t>Interpretation</a:t>
            </a:r>
          </a:p>
          <a:p>
            <a:pPr lvl="1"/>
            <a:r>
              <a:rPr lang="en-US" dirty="0"/>
              <a:t>Other Uses</a:t>
            </a:r>
          </a:p>
          <a:p>
            <a:r>
              <a:rPr lang="en-US" dirty="0"/>
              <a:t>Random Forest Demo</a:t>
            </a:r>
          </a:p>
          <a:p>
            <a:endParaRPr lang="en-US" dirty="0"/>
          </a:p>
          <a:p>
            <a:r>
              <a:rPr lang="en-US" dirty="0"/>
              <a:t>Resampling Methods</a:t>
            </a:r>
          </a:p>
          <a:p>
            <a:pPr lvl="1"/>
            <a:r>
              <a:rPr lang="en-US" dirty="0"/>
              <a:t>Cross-Validation</a:t>
            </a:r>
          </a:p>
          <a:p>
            <a:pPr lvl="2"/>
            <a:r>
              <a:rPr lang="en-US" dirty="0"/>
              <a:t>K-Folds CV</a:t>
            </a:r>
          </a:p>
          <a:p>
            <a:pPr lvl="2"/>
            <a:r>
              <a:rPr lang="en-US" dirty="0"/>
              <a:t>LOOCV</a:t>
            </a:r>
          </a:p>
          <a:p>
            <a:pPr lvl="2"/>
            <a:r>
              <a:rPr lang="en-US" dirty="0"/>
              <a:t>LGOCV</a:t>
            </a:r>
          </a:p>
          <a:p>
            <a:pPr lvl="1"/>
            <a:r>
              <a:rPr lang="en-US" dirty="0"/>
              <a:t>Bootstrap</a:t>
            </a:r>
          </a:p>
          <a:p>
            <a:pPr lvl="2"/>
            <a:r>
              <a:rPr lang="en-US" dirty="0"/>
              <a:t>Bootstrapping</a:t>
            </a:r>
          </a:p>
          <a:p>
            <a:pPr lvl="2"/>
            <a:r>
              <a:rPr lang="en-US" dirty="0"/>
              <a:t>Bagging and OOB</a:t>
            </a:r>
          </a:p>
          <a:p>
            <a:r>
              <a:rPr lang="en-US" dirty="0"/>
              <a:t>Resampling demo</a:t>
            </a:r>
          </a:p>
        </p:txBody>
      </p:sp>
    </p:spTree>
    <p:extLst>
      <p:ext uri="{BB962C8B-B14F-4D97-AF65-F5344CB8AC3E}">
        <p14:creationId xmlns:p14="http://schemas.microsoft.com/office/powerpoint/2010/main" val="374391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8A6EB3-100B-4ACD-85B0-E9556B000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220" y="0"/>
            <a:ext cx="8449559" cy="6857828"/>
          </a:xfrm>
          <a:prstGeom prst="rect">
            <a:avLst/>
          </a:prstGeom>
        </p:spPr>
      </p:pic>
    </p:spTree>
    <p:extLst>
      <p:ext uri="{BB962C8B-B14F-4D97-AF65-F5344CB8AC3E}">
        <p14:creationId xmlns:p14="http://schemas.microsoft.com/office/powerpoint/2010/main" val="3655205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31CB-06CF-4A0C-B6B0-D93C21BD87DA}"/>
              </a:ext>
            </a:extLst>
          </p:cNvPr>
          <p:cNvSpPr>
            <a:spLocks noGrp="1"/>
          </p:cNvSpPr>
          <p:nvPr>
            <p:ph type="title"/>
          </p:nvPr>
        </p:nvSpPr>
        <p:spPr/>
        <p:txBody>
          <a:bodyPr/>
          <a:lstStyle/>
          <a:p>
            <a:r>
              <a:rPr lang="en-US" dirty="0"/>
              <a:t>Resampling Methods – The Bias-Variance Trade-off</a:t>
            </a:r>
          </a:p>
        </p:txBody>
      </p:sp>
      <p:sp>
        <p:nvSpPr>
          <p:cNvPr id="3" name="Content Placeholder 2">
            <a:extLst>
              <a:ext uri="{FF2B5EF4-FFF2-40B4-BE49-F238E27FC236}">
                <a16:creationId xmlns:a16="http://schemas.microsoft.com/office/drawing/2014/main" id="{B45831BA-481E-49D9-B39A-3B98ACAB45FA}"/>
              </a:ext>
            </a:extLst>
          </p:cNvPr>
          <p:cNvSpPr>
            <a:spLocks noGrp="1"/>
          </p:cNvSpPr>
          <p:nvPr>
            <p:ph idx="1"/>
          </p:nvPr>
        </p:nvSpPr>
        <p:spPr>
          <a:xfrm>
            <a:off x="1154954" y="2603500"/>
            <a:ext cx="8825659" cy="3416300"/>
          </a:xfrm>
        </p:spPr>
        <p:txBody>
          <a:bodyPr/>
          <a:lstStyle/>
          <a:p>
            <a:r>
              <a:rPr lang="en-US" dirty="0"/>
              <a:t>We use test data sets to try and find the optimum balance between bias and variance.</a:t>
            </a:r>
          </a:p>
          <a:p>
            <a:r>
              <a:rPr lang="en-US" dirty="0"/>
              <a:t>The best solution is to have a very large, independent data set that we could test our models on. This is normally not readily available, so we split our data sets into training and validation data sets to try and estimate this optimum.</a:t>
            </a:r>
          </a:p>
          <a:p>
            <a:r>
              <a:rPr lang="en-US" dirty="0"/>
              <a:t>For regression we look at the MSE and for classification we look at the misclassification rate to predict what the test error rate would be.</a:t>
            </a:r>
          </a:p>
        </p:txBody>
      </p:sp>
    </p:spTree>
    <p:extLst>
      <p:ext uri="{BB962C8B-B14F-4D97-AF65-F5344CB8AC3E}">
        <p14:creationId xmlns:p14="http://schemas.microsoft.com/office/powerpoint/2010/main" val="1971351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4273-0E27-4A58-9877-4A2BBBF8C547}"/>
              </a:ext>
            </a:extLst>
          </p:cNvPr>
          <p:cNvSpPr>
            <a:spLocks noGrp="1"/>
          </p:cNvSpPr>
          <p:nvPr>
            <p:ph type="title"/>
          </p:nvPr>
        </p:nvSpPr>
        <p:spPr/>
        <p:txBody>
          <a:bodyPr/>
          <a:lstStyle/>
          <a:p>
            <a:r>
              <a:rPr lang="en-US" dirty="0"/>
              <a:t>Resampling Methods</a:t>
            </a:r>
          </a:p>
        </p:txBody>
      </p:sp>
      <p:sp>
        <p:nvSpPr>
          <p:cNvPr id="3" name="Content Placeholder 2">
            <a:extLst>
              <a:ext uri="{FF2B5EF4-FFF2-40B4-BE49-F238E27FC236}">
                <a16:creationId xmlns:a16="http://schemas.microsoft.com/office/drawing/2014/main" id="{1DFF6C38-A820-46C8-B031-29C95004C84F}"/>
              </a:ext>
            </a:extLst>
          </p:cNvPr>
          <p:cNvSpPr>
            <a:spLocks noGrp="1"/>
          </p:cNvSpPr>
          <p:nvPr>
            <p:ph idx="1"/>
          </p:nvPr>
        </p:nvSpPr>
        <p:spPr>
          <a:xfrm>
            <a:off x="1154954" y="2603500"/>
            <a:ext cx="8825659" cy="3416300"/>
          </a:xfrm>
        </p:spPr>
        <p:txBody>
          <a:bodyPr/>
          <a:lstStyle/>
          <a:p>
            <a:r>
              <a:rPr lang="en-US" dirty="0"/>
              <a:t>The draw backs to the validation set approach to estimating the test set is that the validation error rate can be highly variable and dependent on which observations are included in the training and validation sets.</a:t>
            </a:r>
          </a:p>
          <a:p>
            <a:r>
              <a:rPr lang="en-US" dirty="0"/>
              <a:t>This also limits the amount of information we use to train our models.</a:t>
            </a:r>
          </a:p>
          <a:p>
            <a:r>
              <a:rPr lang="en-US" dirty="0"/>
              <a:t>This suggests that the validation error estimate overestimates the test error rate compared to a model that used all the data.</a:t>
            </a:r>
          </a:p>
          <a:p>
            <a:r>
              <a:rPr lang="en-US" dirty="0"/>
              <a:t>Two commonly used methods to fix this are Bootstrapping and Cross-Validation.</a:t>
            </a:r>
          </a:p>
        </p:txBody>
      </p:sp>
    </p:spTree>
    <p:extLst>
      <p:ext uri="{BB962C8B-B14F-4D97-AF65-F5344CB8AC3E}">
        <p14:creationId xmlns:p14="http://schemas.microsoft.com/office/powerpoint/2010/main" val="1079924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259A-928C-4AEE-97E0-1C6144DAC091}"/>
              </a:ext>
            </a:extLst>
          </p:cNvPr>
          <p:cNvSpPr>
            <a:spLocks noGrp="1"/>
          </p:cNvSpPr>
          <p:nvPr>
            <p:ph type="title"/>
          </p:nvPr>
        </p:nvSpPr>
        <p:spPr/>
        <p:txBody>
          <a:bodyPr/>
          <a:lstStyle/>
          <a:p>
            <a:r>
              <a:rPr lang="en-US" dirty="0"/>
              <a:t>Resampling Methods - Bootstrapping</a:t>
            </a:r>
          </a:p>
        </p:txBody>
      </p:sp>
      <p:sp>
        <p:nvSpPr>
          <p:cNvPr id="3" name="Content Placeholder 2">
            <a:extLst>
              <a:ext uri="{FF2B5EF4-FFF2-40B4-BE49-F238E27FC236}">
                <a16:creationId xmlns:a16="http://schemas.microsoft.com/office/drawing/2014/main" id="{383B4B75-9587-4364-A1E1-EB8DEF5EBEF8}"/>
              </a:ext>
            </a:extLst>
          </p:cNvPr>
          <p:cNvSpPr>
            <a:spLocks noGrp="1"/>
          </p:cNvSpPr>
          <p:nvPr>
            <p:ph idx="1"/>
          </p:nvPr>
        </p:nvSpPr>
        <p:spPr/>
        <p:txBody>
          <a:bodyPr>
            <a:normAutofit lnSpcReduction="10000"/>
          </a:bodyPr>
          <a:lstStyle/>
          <a:p>
            <a:r>
              <a:rPr lang="en-US" dirty="0"/>
              <a:t>Bootstrapping is a repeated sampling with replacement method primarily used when trying to estimate unbiased parameters and confidence intervals.</a:t>
            </a:r>
          </a:p>
          <a:p>
            <a:r>
              <a:rPr lang="en-US" dirty="0"/>
              <a:t>When bootstrapping, each sample is the same size as our original data set. This means that some observations will appear more than once in our data set.</a:t>
            </a:r>
          </a:p>
          <a:p>
            <a:r>
              <a:rPr lang="en-US" dirty="0"/>
              <a:t>This simulates the ability to get independent samples from the population data set (without really doing so).</a:t>
            </a:r>
          </a:p>
          <a:p>
            <a:r>
              <a:rPr lang="en-US" dirty="0"/>
              <a:t>General bootstrapping is not recommended for estimating prediction error as it likely underestimates error by using the same observations several times.</a:t>
            </a:r>
          </a:p>
        </p:txBody>
      </p:sp>
    </p:spTree>
    <p:extLst>
      <p:ext uri="{BB962C8B-B14F-4D97-AF65-F5344CB8AC3E}">
        <p14:creationId xmlns:p14="http://schemas.microsoft.com/office/powerpoint/2010/main" val="2384096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6DDE-5AE1-4468-BEAE-4862C045908F}"/>
              </a:ext>
            </a:extLst>
          </p:cNvPr>
          <p:cNvSpPr>
            <a:spLocks noGrp="1"/>
          </p:cNvSpPr>
          <p:nvPr>
            <p:ph type="title"/>
          </p:nvPr>
        </p:nvSpPr>
        <p:spPr/>
        <p:txBody>
          <a:bodyPr/>
          <a:lstStyle/>
          <a:p>
            <a:r>
              <a:rPr lang="en-US" dirty="0"/>
              <a:t>Resampling Methods - Bagging</a:t>
            </a:r>
          </a:p>
        </p:txBody>
      </p:sp>
      <p:sp>
        <p:nvSpPr>
          <p:cNvPr id="3" name="Content Placeholder 2">
            <a:extLst>
              <a:ext uri="{FF2B5EF4-FFF2-40B4-BE49-F238E27FC236}">
                <a16:creationId xmlns:a16="http://schemas.microsoft.com/office/drawing/2014/main" id="{71E831E8-09F3-4C45-BB7B-5BF6DCBFD7B3}"/>
              </a:ext>
            </a:extLst>
          </p:cNvPr>
          <p:cNvSpPr>
            <a:spLocks noGrp="1"/>
          </p:cNvSpPr>
          <p:nvPr>
            <p:ph idx="1"/>
          </p:nvPr>
        </p:nvSpPr>
        <p:spPr/>
        <p:txBody>
          <a:bodyPr/>
          <a:lstStyle/>
          <a:p>
            <a:r>
              <a:rPr lang="en-US" dirty="0"/>
              <a:t>Bagging (Bootstrap aggregating) is a machine learning method developed by </a:t>
            </a:r>
            <a:r>
              <a:rPr lang="en-US" dirty="0" err="1"/>
              <a:t>Breiman</a:t>
            </a:r>
            <a:r>
              <a:rPr lang="en-US" dirty="0"/>
              <a:t> (the inventor of random forest) where you bootstrap the sample every time your training method is iterated.</a:t>
            </a:r>
          </a:p>
          <a:p>
            <a:r>
              <a:rPr lang="en-US" dirty="0"/>
              <a:t>Bagging is typically performed on tree based methods but can be used in any ML method.</a:t>
            </a:r>
          </a:p>
          <a:p>
            <a:r>
              <a:rPr lang="en-US" dirty="0"/>
              <a:t>For each resample, the observations included in the bootstrap are treated as the training data, and the observations left out of the data are treated as the validation data. The unbiased estimate of the test error rate is then calculated as the average of the error rate of each “out of bag” sample.</a:t>
            </a:r>
          </a:p>
        </p:txBody>
      </p:sp>
    </p:spTree>
    <p:extLst>
      <p:ext uri="{BB962C8B-B14F-4D97-AF65-F5344CB8AC3E}">
        <p14:creationId xmlns:p14="http://schemas.microsoft.com/office/powerpoint/2010/main" val="412878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9A4D-E9E2-47F2-94CF-941EFCD411E6}"/>
              </a:ext>
            </a:extLst>
          </p:cNvPr>
          <p:cNvSpPr>
            <a:spLocks noGrp="1"/>
          </p:cNvSpPr>
          <p:nvPr>
            <p:ph type="title"/>
          </p:nvPr>
        </p:nvSpPr>
        <p:spPr/>
        <p:txBody>
          <a:bodyPr/>
          <a:lstStyle/>
          <a:p>
            <a:r>
              <a:rPr lang="en-US" dirty="0"/>
              <a:t>Resampling Methods – Cross Validation</a:t>
            </a:r>
          </a:p>
        </p:txBody>
      </p:sp>
      <p:sp>
        <p:nvSpPr>
          <p:cNvPr id="3" name="Content Placeholder 2">
            <a:extLst>
              <a:ext uri="{FF2B5EF4-FFF2-40B4-BE49-F238E27FC236}">
                <a16:creationId xmlns:a16="http://schemas.microsoft.com/office/drawing/2014/main" id="{1C0A30A8-B180-4E2C-9A05-379482E4DA36}"/>
              </a:ext>
            </a:extLst>
          </p:cNvPr>
          <p:cNvSpPr>
            <a:spLocks noGrp="1"/>
          </p:cNvSpPr>
          <p:nvPr>
            <p:ph idx="1"/>
          </p:nvPr>
        </p:nvSpPr>
        <p:spPr/>
        <p:txBody>
          <a:bodyPr/>
          <a:lstStyle/>
          <a:p>
            <a:r>
              <a:rPr lang="en-US" dirty="0"/>
              <a:t>We will be covering two types of Cross Validation:</a:t>
            </a:r>
          </a:p>
          <a:p>
            <a:pPr lvl="1"/>
            <a:r>
              <a:rPr lang="en-US" dirty="0"/>
              <a:t>K-Folds Cross-Validation</a:t>
            </a:r>
          </a:p>
          <a:p>
            <a:pPr lvl="2"/>
            <a:r>
              <a:rPr lang="en-US" dirty="0"/>
              <a:t>Single</a:t>
            </a:r>
          </a:p>
          <a:p>
            <a:pPr lvl="2"/>
            <a:r>
              <a:rPr lang="en-US" dirty="0"/>
              <a:t>Repeated</a:t>
            </a:r>
          </a:p>
          <a:p>
            <a:pPr lvl="2"/>
            <a:r>
              <a:rPr lang="en-US" dirty="0"/>
              <a:t>Leave One Out CV</a:t>
            </a:r>
          </a:p>
          <a:p>
            <a:pPr lvl="1"/>
            <a:r>
              <a:rPr lang="en-US" dirty="0"/>
              <a:t>Monte-Carlo Cross-Validation</a:t>
            </a:r>
          </a:p>
          <a:p>
            <a:pPr lvl="2"/>
            <a:r>
              <a:rPr lang="en-US" dirty="0"/>
              <a:t>Leave Group Out CV </a:t>
            </a:r>
          </a:p>
        </p:txBody>
      </p:sp>
    </p:spTree>
    <p:extLst>
      <p:ext uri="{BB962C8B-B14F-4D97-AF65-F5344CB8AC3E}">
        <p14:creationId xmlns:p14="http://schemas.microsoft.com/office/powerpoint/2010/main" val="4117702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6321-D4E1-40A6-A411-8F99156FFCBD}"/>
              </a:ext>
            </a:extLst>
          </p:cNvPr>
          <p:cNvSpPr>
            <a:spLocks noGrp="1"/>
          </p:cNvSpPr>
          <p:nvPr>
            <p:ph type="title"/>
          </p:nvPr>
        </p:nvSpPr>
        <p:spPr/>
        <p:txBody>
          <a:bodyPr/>
          <a:lstStyle/>
          <a:p>
            <a:r>
              <a:rPr lang="en-US" dirty="0"/>
              <a:t>Resampling Methods – K-Folds CV</a:t>
            </a:r>
          </a:p>
        </p:txBody>
      </p:sp>
      <p:sp>
        <p:nvSpPr>
          <p:cNvPr id="3" name="Content Placeholder 2">
            <a:extLst>
              <a:ext uri="{FF2B5EF4-FFF2-40B4-BE49-F238E27FC236}">
                <a16:creationId xmlns:a16="http://schemas.microsoft.com/office/drawing/2014/main" id="{57A59132-21CA-4171-827A-CA5AD27BE868}"/>
              </a:ext>
            </a:extLst>
          </p:cNvPr>
          <p:cNvSpPr>
            <a:spLocks noGrp="1"/>
          </p:cNvSpPr>
          <p:nvPr>
            <p:ph idx="1"/>
          </p:nvPr>
        </p:nvSpPr>
        <p:spPr/>
        <p:txBody>
          <a:bodyPr/>
          <a:lstStyle/>
          <a:p>
            <a:r>
              <a:rPr lang="en-US" dirty="0"/>
              <a:t>Steps:</a:t>
            </a:r>
          </a:p>
          <a:p>
            <a:pPr marL="800100" lvl="1" indent="-342900">
              <a:buFont typeface="+mj-lt"/>
              <a:buAutoNum type="arabicPeriod"/>
            </a:pPr>
            <a:r>
              <a:rPr lang="en-US" dirty="0"/>
              <a:t>Divide the data into </a:t>
            </a:r>
            <a:r>
              <a:rPr lang="en-US" i="1" dirty="0"/>
              <a:t>K</a:t>
            </a:r>
            <a:r>
              <a:rPr lang="en-US" dirty="0"/>
              <a:t> equally sized parts</a:t>
            </a:r>
          </a:p>
          <a:p>
            <a:pPr marL="800100" lvl="1" indent="-342900">
              <a:buFont typeface="+mj-lt"/>
              <a:buAutoNum type="arabicPeriod"/>
            </a:pPr>
            <a:r>
              <a:rPr lang="en-US" dirty="0"/>
              <a:t>Remove part </a:t>
            </a:r>
            <a:r>
              <a:rPr lang="en-US" i="1" dirty="0"/>
              <a:t>k</a:t>
            </a:r>
            <a:r>
              <a:rPr lang="en-US" dirty="0"/>
              <a:t> and train the data on the other remaining parts </a:t>
            </a:r>
            <a:r>
              <a:rPr lang="en-US" i="1" dirty="0"/>
              <a:t>(K-1). </a:t>
            </a:r>
          </a:p>
          <a:p>
            <a:pPr marL="800100" lvl="1" indent="-342900">
              <a:buFont typeface="+mj-lt"/>
              <a:buAutoNum type="arabicPeriod"/>
            </a:pPr>
            <a:r>
              <a:rPr lang="en-US" dirty="0"/>
              <a:t>Test the trained model on part </a:t>
            </a:r>
            <a:r>
              <a:rPr lang="en-US" i="1" dirty="0"/>
              <a:t>k</a:t>
            </a:r>
            <a:r>
              <a:rPr lang="en-US" dirty="0"/>
              <a:t>.</a:t>
            </a:r>
          </a:p>
          <a:p>
            <a:pPr marL="800100" lvl="1" indent="-342900">
              <a:buFont typeface="+mj-lt"/>
              <a:buAutoNum type="arabicPeriod"/>
            </a:pPr>
            <a:r>
              <a:rPr lang="en-US" dirty="0"/>
              <a:t>Repeat for </a:t>
            </a:r>
            <a:r>
              <a:rPr lang="en-US" i="1" dirty="0"/>
              <a:t>k = 1, 2, 3, …, K</a:t>
            </a:r>
            <a:r>
              <a:rPr lang="en-US" dirty="0"/>
              <a:t>.</a:t>
            </a:r>
          </a:p>
          <a:p>
            <a:pPr marL="800100" lvl="1" indent="-342900">
              <a:buFont typeface="+mj-lt"/>
              <a:buAutoNum type="arabicPeriod"/>
            </a:pPr>
            <a:r>
              <a:rPr lang="en-US" dirty="0"/>
              <a:t>Combine results</a:t>
            </a:r>
          </a:p>
        </p:txBody>
      </p:sp>
    </p:spTree>
    <p:extLst>
      <p:ext uri="{BB962C8B-B14F-4D97-AF65-F5344CB8AC3E}">
        <p14:creationId xmlns:p14="http://schemas.microsoft.com/office/powerpoint/2010/main" val="75714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5351-BA5E-43AE-82AD-C91E8C88A4C1}"/>
              </a:ext>
            </a:extLst>
          </p:cNvPr>
          <p:cNvSpPr>
            <a:spLocks noGrp="1"/>
          </p:cNvSpPr>
          <p:nvPr>
            <p:ph type="title"/>
          </p:nvPr>
        </p:nvSpPr>
        <p:spPr/>
        <p:txBody>
          <a:bodyPr/>
          <a:lstStyle/>
          <a:p>
            <a:r>
              <a:rPr lang="en-US" dirty="0"/>
              <a:t>Resampling Methods – K-Folds CV</a:t>
            </a:r>
          </a:p>
        </p:txBody>
      </p:sp>
      <p:pic>
        <p:nvPicPr>
          <p:cNvPr id="5" name="Content Placeholder 4">
            <a:extLst>
              <a:ext uri="{FF2B5EF4-FFF2-40B4-BE49-F238E27FC236}">
                <a16:creationId xmlns:a16="http://schemas.microsoft.com/office/drawing/2014/main" id="{B7A401CE-7052-436A-AC71-D7DF375FB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305" y="2560502"/>
            <a:ext cx="11097389" cy="3472652"/>
          </a:xfrm>
        </p:spPr>
      </p:pic>
    </p:spTree>
    <p:extLst>
      <p:ext uri="{BB962C8B-B14F-4D97-AF65-F5344CB8AC3E}">
        <p14:creationId xmlns:p14="http://schemas.microsoft.com/office/powerpoint/2010/main" val="2004634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2AA4-5ADA-4173-934C-07D7A228C267}"/>
              </a:ext>
            </a:extLst>
          </p:cNvPr>
          <p:cNvSpPr>
            <a:spLocks noGrp="1"/>
          </p:cNvSpPr>
          <p:nvPr>
            <p:ph type="title"/>
          </p:nvPr>
        </p:nvSpPr>
        <p:spPr/>
        <p:txBody>
          <a:bodyPr/>
          <a:lstStyle/>
          <a:p>
            <a:r>
              <a:rPr lang="en-US" dirty="0"/>
              <a:t>Resampling Methods – Repeated K-Folds CV</a:t>
            </a:r>
          </a:p>
        </p:txBody>
      </p:sp>
      <p:sp>
        <p:nvSpPr>
          <p:cNvPr id="3" name="Content Placeholder 2">
            <a:extLst>
              <a:ext uri="{FF2B5EF4-FFF2-40B4-BE49-F238E27FC236}">
                <a16:creationId xmlns:a16="http://schemas.microsoft.com/office/drawing/2014/main" id="{EB0B290D-3FA5-4101-B809-60F6CE05F543}"/>
              </a:ext>
            </a:extLst>
          </p:cNvPr>
          <p:cNvSpPr>
            <a:spLocks noGrp="1"/>
          </p:cNvSpPr>
          <p:nvPr>
            <p:ph idx="1"/>
          </p:nvPr>
        </p:nvSpPr>
        <p:spPr/>
        <p:txBody>
          <a:bodyPr/>
          <a:lstStyle/>
          <a:p>
            <a:r>
              <a:rPr lang="en-US" dirty="0"/>
              <a:t>Repeated K-Folds does the same steps as K-Folds, but the steps are repeated a set number of times after being completed.</a:t>
            </a:r>
          </a:p>
          <a:p>
            <a:r>
              <a:rPr lang="en-US" dirty="0"/>
              <a:t>The observations selected in the each fold </a:t>
            </a:r>
            <a:r>
              <a:rPr lang="en-US" i="1" dirty="0"/>
              <a:t>k</a:t>
            </a:r>
            <a:r>
              <a:rPr lang="en-US" dirty="0"/>
              <a:t> are changed in each iteration, adding more flexibility to the model, and reducing bias.</a:t>
            </a:r>
          </a:p>
          <a:p>
            <a:pPr marL="0" indent="0">
              <a:buNone/>
            </a:pPr>
            <a:endParaRPr lang="en-US" dirty="0"/>
          </a:p>
        </p:txBody>
      </p:sp>
    </p:spTree>
    <p:extLst>
      <p:ext uri="{BB962C8B-B14F-4D97-AF65-F5344CB8AC3E}">
        <p14:creationId xmlns:p14="http://schemas.microsoft.com/office/powerpoint/2010/main" val="993583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6776-0044-48CF-A58F-1B31056D7C39}"/>
              </a:ext>
            </a:extLst>
          </p:cNvPr>
          <p:cNvSpPr>
            <a:spLocks noGrp="1"/>
          </p:cNvSpPr>
          <p:nvPr>
            <p:ph type="title"/>
          </p:nvPr>
        </p:nvSpPr>
        <p:spPr/>
        <p:txBody>
          <a:bodyPr/>
          <a:lstStyle/>
          <a:p>
            <a:r>
              <a:rPr lang="en-US" dirty="0"/>
              <a:t>Resampling Methods – LOOCV</a:t>
            </a:r>
          </a:p>
        </p:txBody>
      </p:sp>
      <p:sp>
        <p:nvSpPr>
          <p:cNvPr id="3" name="Content Placeholder 2">
            <a:extLst>
              <a:ext uri="{FF2B5EF4-FFF2-40B4-BE49-F238E27FC236}">
                <a16:creationId xmlns:a16="http://schemas.microsoft.com/office/drawing/2014/main" id="{AC130CA7-734C-4755-8F13-42435C5BCA4E}"/>
              </a:ext>
            </a:extLst>
          </p:cNvPr>
          <p:cNvSpPr>
            <a:spLocks noGrp="1"/>
          </p:cNvSpPr>
          <p:nvPr>
            <p:ph idx="1"/>
          </p:nvPr>
        </p:nvSpPr>
        <p:spPr/>
        <p:txBody>
          <a:bodyPr/>
          <a:lstStyle/>
          <a:p>
            <a:r>
              <a:rPr lang="en-US" dirty="0"/>
              <a:t>Leave one out Cross-Validation is a special case of K-Folds where </a:t>
            </a:r>
            <a:r>
              <a:rPr lang="en-US" i="1" dirty="0"/>
              <a:t>K </a:t>
            </a:r>
            <a:r>
              <a:rPr lang="en-US" dirty="0"/>
              <a:t>is equal to the number of observations in the data set.</a:t>
            </a:r>
          </a:p>
          <a:p>
            <a:r>
              <a:rPr lang="en-US" dirty="0"/>
              <a:t>LOOCV minimizes bias but has higher variance.</a:t>
            </a:r>
          </a:p>
          <a:p>
            <a:r>
              <a:rPr lang="en-US" dirty="0"/>
              <a:t>LOOCV performs better when operating with smaller data sets.</a:t>
            </a:r>
          </a:p>
        </p:txBody>
      </p:sp>
    </p:spTree>
    <p:extLst>
      <p:ext uri="{BB962C8B-B14F-4D97-AF65-F5344CB8AC3E}">
        <p14:creationId xmlns:p14="http://schemas.microsoft.com/office/powerpoint/2010/main" val="153823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2FB9-6EEE-4B17-BF8A-920EE0A91695}"/>
              </a:ext>
            </a:extLst>
          </p:cNvPr>
          <p:cNvSpPr>
            <a:spLocks noGrp="1"/>
          </p:cNvSpPr>
          <p:nvPr>
            <p:ph type="title"/>
          </p:nvPr>
        </p:nvSpPr>
        <p:spPr/>
        <p:txBody>
          <a:bodyPr/>
          <a:lstStyle/>
          <a:p>
            <a:r>
              <a:rPr lang="en-US" dirty="0"/>
              <a:t>Random Forest - Definition</a:t>
            </a:r>
          </a:p>
        </p:txBody>
      </p:sp>
      <p:sp>
        <p:nvSpPr>
          <p:cNvPr id="3" name="Content Placeholder 2">
            <a:extLst>
              <a:ext uri="{FF2B5EF4-FFF2-40B4-BE49-F238E27FC236}">
                <a16:creationId xmlns:a16="http://schemas.microsoft.com/office/drawing/2014/main" id="{2C3F9095-E050-40F5-A574-F600BAAD97B7}"/>
              </a:ext>
            </a:extLst>
          </p:cNvPr>
          <p:cNvSpPr>
            <a:spLocks noGrp="1"/>
          </p:cNvSpPr>
          <p:nvPr>
            <p:ph idx="1"/>
          </p:nvPr>
        </p:nvSpPr>
        <p:spPr/>
        <p:txBody>
          <a:bodyPr>
            <a:normAutofit/>
          </a:bodyPr>
          <a:lstStyle/>
          <a:p>
            <a:r>
              <a:rPr lang="en-US" dirty="0"/>
              <a:t>Random forest is an ensemble learning method for classification or regression.</a:t>
            </a:r>
          </a:p>
          <a:p>
            <a:r>
              <a:rPr lang="en-US" dirty="0"/>
              <a:t>Random forests are constructed by training a specified number of decision trees.</a:t>
            </a:r>
          </a:p>
          <a:p>
            <a:r>
              <a:rPr lang="en-US" dirty="0"/>
              <a:t>The decision trees then “vote” and output either the mode of the classes selected by the trees (Classification) or the mean predicted value of the individual trees (Regression).</a:t>
            </a:r>
          </a:p>
          <a:p>
            <a:r>
              <a:rPr lang="en-US" dirty="0"/>
              <a:t>Random forest are designed to correct the habit of decision trees overfitting the data.</a:t>
            </a:r>
          </a:p>
        </p:txBody>
      </p:sp>
    </p:spTree>
    <p:extLst>
      <p:ext uri="{BB962C8B-B14F-4D97-AF65-F5344CB8AC3E}">
        <p14:creationId xmlns:p14="http://schemas.microsoft.com/office/powerpoint/2010/main" val="3598800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2CAC-5E73-4022-BF38-85A445DBDDAE}"/>
              </a:ext>
            </a:extLst>
          </p:cNvPr>
          <p:cNvSpPr>
            <a:spLocks noGrp="1"/>
          </p:cNvSpPr>
          <p:nvPr>
            <p:ph type="title"/>
          </p:nvPr>
        </p:nvSpPr>
        <p:spPr/>
        <p:txBody>
          <a:bodyPr/>
          <a:lstStyle/>
          <a:p>
            <a:r>
              <a:rPr lang="en-US" dirty="0"/>
              <a:t>Resampling Methods – Monte Carlo Cross-Validation</a:t>
            </a:r>
          </a:p>
        </p:txBody>
      </p:sp>
      <p:sp>
        <p:nvSpPr>
          <p:cNvPr id="3" name="Content Placeholder 2">
            <a:extLst>
              <a:ext uri="{FF2B5EF4-FFF2-40B4-BE49-F238E27FC236}">
                <a16:creationId xmlns:a16="http://schemas.microsoft.com/office/drawing/2014/main" id="{D824E325-EDDA-4A4E-AA7C-37668F82091C}"/>
              </a:ext>
            </a:extLst>
          </p:cNvPr>
          <p:cNvSpPr>
            <a:spLocks noGrp="1"/>
          </p:cNvSpPr>
          <p:nvPr>
            <p:ph idx="1"/>
          </p:nvPr>
        </p:nvSpPr>
        <p:spPr/>
        <p:txBody>
          <a:bodyPr/>
          <a:lstStyle/>
          <a:p>
            <a:r>
              <a:rPr lang="en-US" dirty="0"/>
              <a:t>Monte Carlo Cross-Validation is also called Leave Group Out Cross-Validation (LGOCV).</a:t>
            </a:r>
          </a:p>
          <a:p>
            <a:r>
              <a:rPr lang="en-US" dirty="0"/>
              <a:t>This is the same as repeated split sampling. You set a proportion of the data you want to split into training and validation sets, and the number of times you want to resample.</a:t>
            </a:r>
          </a:p>
          <a:p>
            <a:r>
              <a:rPr lang="en-US" dirty="0"/>
              <a:t>LGOCV has more bias but less variance than the K-Fold methods.</a:t>
            </a:r>
          </a:p>
          <a:p>
            <a:endParaRPr lang="en-US" dirty="0"/>
          </a:p>
          <a:p>
            <a:endParaRPr lang="en-US" dirty="0"/>
          </a:p>
        </p:txBody>
      </p:sp>
    </p:spTree>
    <p:extLst>
      <p:ext uri="{BB962C8B-B14F-4D97-AF65-F5344CB8AC3E}">
        <p14:creationId xmlns:p14="http://schemas.microsoft.com/office/powerpoint/2010/main" val="3927310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5A1D-A9C7-4B92-90A6-58983823A545}"/>
              </a:ext>
            </a:extLst>
          </p:cNvPr>
          <p:cNvSpPr>
            <a:spLocks noGrp="1"/>
          </p:cNvSpPr>
          <p:nvPr>
            <p:ph type="title"/>
          </p:nvPr>
        </p:nvSpPr>
        <p:spPr/>
        <p:txBody>
          <a:bodyPr/>
          <a:lstStyle/>
          <a:p>
            <a:r>
              <a:rPr lang="en-US" dirty="0"/>
              <a:t>Resampling Methods – Bias-Variance Spectrum</a:t>
            </a:r>
          </a:p>
        </p:txBody>
      </p:sp>
      <p:sp>
        <p:nvSpPr>
          <p:cNvPr id="3" name="Content Placeholder 2">
            <a:extLst>
              <a:ext uri="{FF2B5EF4-FFF2-40B4-BE49-F238E27FC236}">
                <a16:creationId xmlns:a16="http://schemas.microsoft.com/office/drawing/2014/main" id="{7EADA71F-5894-4E62-BF02-F0A66851DB75}"/>
              </a:ext>
            </a:extLst>
          </p:cNvPr>
          <p:cNvSpPr>
            <a:spLocks noGrp="1"/>
          </p:cNvSpPr>
          <p:nvPr>
            <p:ph idx="1"/>
          </p:nvPr>
        </p:nvSpPr>
        <p:spPr>
          <a:xfrm>
            <a:off x="1219200" y="2348976"/>
            <a:ext cx="8825659" cy="4240359"/>
          </a:xfrm>
        </p:spPr>
        <p:txBody>
          <a:bodyPr>
            <a:normAutofit/>
          </a:bodyPr>
          <a:lstStyle/>
          <a:p>
            <a:r>
              <a:rPr lang="en-US" dirty="0"/>
              <a:t>The Cross-Validation methods ranked in order of most biased to least biased are:</a:t>
            </a:r>
          </a:p>
          <a:p>
            <a:pPr lvl="1"/>
            <a:r>
              <a:rPr lang="en-US" dirty="0"/>
              <a:t>Split Sample</a:t>
            </a:r>
          </a:p>
          <a:p>
            <a:pPr lvl="1"/>
            <a:r>
              <a:rPr lang="en-US" dirty="0"/>
              <a:t>LGOCV</a:t>
            </a:r>
          </a:p>
          <a:p>
            <a:pPr lvl="1"/>
            <a:r>
              <a:rPr lang="en-US" dirty="0"/>
              <a:t>K-Folds</a:t>
            </a:r>
          </a:p>
          <a:p>
            <a:pPr lvl="1"/>
            <a:r>
              <a:rPr lang="en-US" dirty="0"/>
              <a:t>Repeated K-Folds</a:t>
            </a:r>
          </a:p>
          <a:p>
            <a:pPr lvl="1"/>
            <a:r>
              <a:rPr lang="en-US" dirty="0"/>
              <a:t>LOOCV</a:t>
            </a:r>
          </a:p>
          <a:p>
            <a:r>
              <a:rPr lang="en-US" dirty="0"/>
              <a:t>*Bootstrapping bias-variance ranges depend on the number of resamples, where bagging has the least bias.*</a:t>
            </a:r>
          </a:p>
          <a:p>
            <a:pPr lvl="1"/>
            <a:endParaRPr lang="en-US" dirty="0"/>
          </a:p>
          <a:p>
            <a:pPr lvl="1"/>
            <a:endParaRPr lang="en-US" dirty="0"/>
          </a:p>
          <a:p>
            <a:endParaRPr lang="en-US" dirty="0"/>
          </a:p>
        </p:txBody>
      </p:sp>
    </p:spTree>
    <p:extLst>
      <p:ext uri="{BB962C8B-B14F-4D97-AF65-F5344CB8AC3E}">
        <p14:creationId xmlns:p14="http://schemas.microsoft.com/office/powerpoint/2010/main" val="1225356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3AC7-7B9D-4017-AC84-97002FC1C987}"/>
              </a:ext>
            </a:extLst>
          </p:cNvPr>
          <p:cNvSpPr>
            <a:spLocks noGrp="1"/>
          </p:cNvSpPr>
          <p:nvPr>
            <p:ph type="title"/>
          </p:nvPr>
        </p:nvSpPr>
        <p:spPr/>
        <p:txBody>
          <a:bodyPr/>
          <a:lstStyle/>
          <a:p>
            <a:r>
              <a:rPr lang="en-US" dirty="0"/>
              <a:t>Resampling Methods – Things to Consider</a:t>
            </a:r>
          </a:p>
        </p:txBody>
      </p:sp>
      <p:sp>
        <p:nvSpPr>
          <p:cNvPr id="3" name="Content Placeholder 2">
            <a:extLst>
              <a:ext uri="{FF2B5EF4-FFF2-40B4-BE49-F238E27FC236}">
                <a16:creationId xmlns:a16="http://schemas.microsoft.com/office/drawing/2014/main" id="{1A2E7649-AF72-4D96-8364-8C3A274C610A}"/>
              </a:ext>
            </a:extLst>
          </p:cNvPr>
          <p:cNvSpPr>
            <a:spLocks noGrp="1"/>
          </p:cNvSpPr>
          <p:nvPr>
            <p:ph idx="1"/>
          </p:nvPr>
        </p:nvSpPr>
        <p:spPr/>
        <p:txBody>
          <a:bodyPr>
            <a:normAutofit fontScale="92500" lnSpcReduction="20000"/>
          </a:bodyPr>
          <a:lstStyle/>
          <a:p>
            <a:r>
              <a:rPr lang="en-US" dirty="0"/>
              <a:t>Choosing the correct resampling method depends on the data itself.</a:t>
            </a:r>
          </a:p>
          <a:p>
            <a:r>
              <a:rPr lang="en-US" dirty="0"/>
              <a:t>The smaller the data set, the more biased the data set.</a:t>
            </a:r>
          </a:p>
          <a:p>
            <a:pPr lvl="1"/>
            <a:r>
              <a:rPr lang="en-US" dirty="0"/>
              <a:t>In this case, the bias needs to be corrected with a more complex resampling method:</a:t>
            </a:r>
          </a:p>
          <a:p>
            <a:pPr lvl="1"/>
            <a:r>
              <a:rPr lang="en-US" dirty="0"/>
              <a:t>E.G. if you data set has less than 50 observations, you should use LOOCV.</a:t>
            </a:r>
          </a:p>
          <a:p>
            <a:r>
              <a:rPr lang="en-US" dirty="0"/>
              <a:t>The larger your data set, the less biased the data set.</a:t>
            </a:r>
          </a:p>
          <a:p>
            <a:pPr lvl="1"/>
            <a:r>
              <a:rPr lang="en-US" dirty="0"/>
              <a:t>As number of observations approaches infinity, the simpler the optimal resampling method.</a:t>
            </a:r>
          </a:p>
          <a:p>
            <a:pPr lvl="1"/>
            <a:r>
              <a:rPr lang="en-US" dirty="0"/>
              <a:t>E.G. if your data set contains over 100,000 observations, split sample will estimate test error just as well as repeated K-Folds.</a:t>
            </a:r>
          </a:p>
          <a:p>
            <a:r>
              <a:rPr lang="en-US" dirty="0"/>
              <a:t>Choosing the correct resampling method also depends on the complexity of your model.</a:t>
            </a:r>
          </a:p>
        </p:txBody>
      </p:sp>
    </p:spTree>
    <p:extLst>
      <p:ext uri="{BB962C8B-B14F-4D97-AF65-F5344CB8AC3E}">
        <p14:creationId xmlns:p14="http://schemas.microsoft.com/office/powerpoint/2010/main" val="517042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62C5-07E5-4E02-9DF7-C8565CE0F229}"/>
              </a:ext>
            </a:extLst>
          </p:cNvPr>
          <p:cNvSpPr>
            <a:spLocks noGrp="1"/>
          </p:cNvSpPr>
          <p:nvPr>
            <p:ph type="title"/>
          </p:nvPr>
        </p:nvSpPr>
        <p:spPr/>
        <p:txBody>
          <a:bodyPr/>
          <a:lstStyle/>
          <a:p>
            <a:r>
              <a:rPr lang="en-US" dirty="0"/>
              <a:t>Resampling Methods Demo</a:t>
            </a:r>
          </a:p>
        </p:txBody>
      </p:sp>
      <p:sp>
        <p:nvSpPr>
          <p:cNvPr id="3" name="Content Placeholder 2">
            <a:extLst>
              <a:ext uri="{FF2B5EF4-FFF2-40B4-BE49-F238E27FC236}">
                <a16:creationId xmlns:a16="http://schemas.microsoft.com/office/drawing/2014/main" id="{CFB9C6B1-EF10-46F9-9D58-F15D2EB3FECF}"/>
              </a:ext>
            </a:extLst>
          </p:cNvPr>
          <p:cNvSpPr>
            <a:spLocks noGrp="1"/>
          </p:cNvSpPr>
          <p:nvPr>
            <p:ph idx="1"/>
          </p:nvPr>
        </p:nvSpPr>
        <p:spPr/>
        <p:txBody>
          <a:bodyPr/>
          <a:lstStyle/>
          <a:p>
            <a:r>
              <a:rPr lang="en-US" dirty="0"/>
              <a:t>We will:</a:t>
            </a:r>
          </a:p>
          <a:p>
            <a:pPr lvl="1"/>
            <a:r>
              <a:rPr lang="en-US" dirty="0"/>
              <a:t>Explain the process for running models in the </a:t>
            </a:r>
            <a:r>
              <a:rPr lang="en-US" i="1" dirty="0"/>
              <a:t>Caret</a:t>
            </a:r>
            <a:r>
              <a:rPr lang="en-US" dirty="0"/>
              <a:t> package.</a:t>
            </a:r>
          </a:p>
          <a:p>
            <a:pPr lvl="1"/>
            <a:r>
              <a:rPr lang="en-US" dirty="0"/>
              <a:t>Define our training control functions.</a:t>
            </a:r>
          </a:p>
          <a:p>
            <a:pPr lvl="1"/>
            <a:r>
              <a:rPr lang="en-US" dirty="0"/>
              <a:t>Define our models.</a:t>
            </a:r>
          </a:p>
          <a:p>
            <a:pPr lvl="1"/>
            <a:r>
              <a:rPr lang="en-US" dirty="0"/>
              <a:t>Compare models performance.</a:t>
            </a:r>
          </a:p>
          <a:p>
            <a:pPr lvl="1"/>
            <a:endParaRPr lang="en-US" dirty="0"/>
          </a:p>
        </p:txBody>
      </p:sp>
    </p:spTree>
    <p:extLst>
      <p:ext uri="{BB962C8B-B14F-4D97-AF65-F5344CB8AC3E}">
        <p14:creationId xmlns:p14="http://schemas.microsoft.com/office/powerpoint/2010/main" val="1347815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5A35-E252-4541-B322-5A2AD436683E}"/>
              </a:ext>
            </a:extLst>
          </p:cNvPr>
          <p:cNvSpPr>
            <a:spLocks noGrp="1"/>
          </p:cNvSpPr>
          <p:nvPr>
            <p:ph type="title"/>
          </p:nvPr>
        </p:nvSpPr>
        <p:spPr/>
        <p:txBody>
          <a:bodyPr/>
          <a:lstStyle/>
          <a:p>
            <a:r>
              <a:rPr lang="en-US" dirty="0"/>
              <a:t>Resampling Methods Demo – Bootstrapping</a:t>
            </a:r>
          </a:p>
        </p:txBody>
      </p:sp>
      <p:pic>
        <p:nvPicPr>
          <p:cNvPr id="5" name="Content Placeholder 4">
            <a:extLst>
              <a:ext uri="{FF2B5EF4-FFF2-40B4-BE49-F238E27FC236}">
                <a16:creationId xmlns:a16="http://schemas.microsoft.com/office/drawing/2014/main" id="{519BA26E-2709-41D8-9040-54F43C0A24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188" y="3250863"/>
            <a:ext cx="10467623" cy="2633469"/>
          </a:xfrm>
        </p:spPr>
      </p:pic>
      <p:sp>
        <p:nvSpPr>
          <p:cNvPr id="6" name="TextBox 5">
            <a:extLst>
              <a:ext uri="{FF2B5EF4-FFF2-40B4-BE49-F238E27FC236}">
                <a16:creationId xmlns:a16="http://schemas.microsoft.com/office/drawing/2014/main" id="{97A10DA5-BEE6-4105-BB7B-D559BA003407}"/>
              </a:ext>
            </a:extLst>
          </p:cNvPr>
          <p:cNvSpPr txBox="1"/>
          <p:nvPr/>
        </p:nvSpPr>
        <p:spPr>
          <a:xfrm>
            <a:off x="1154954" y="2356701"/>
            <a:ext cx="2620651" cy="369332"/>
          </a:xfrm>
          <a:prstGeom prst="rect">
            <a:avLst/>
          </a:prstGeom>
          <a:noFill/>
        </p:spPr>
        <p:txBody>
          <a:bodyPr wrap="square" rtlCol="0">
            <a:spAutoFit/>
          </a:bodyPr>
          <a:lstStyle/>
          <a:p>
            <a:r>
              <a:rPr lang="en-US" dirty="0">
                <a:solidFill>
                  <a:srgbClr val="00B050"/>
                </a:solidFill>
              </a:rPr>
              <a:t>Train control function</a:t>
            </a:r>
          </a:p>
        </p:txBody>
      </p:sp>
      <p:cxnSp>
        <p:nvCxnSpPr>
          <p:cNvPr id="8" name="Straight Arrow Connector 7">
            <a:extLst>
              <a:ext uri="{FF2B5EF4-FFF2-40B4-BE49-F238E27FC236}">
                <a16:creationId xmlns:a16="http://schemas.microsoft.com/office/drawing/2014/main" id="{61BD3AAA-509C-4DA5-AE8E-41437AA50A8B}"/>
              </a:ext>
            </a:extLst>
          </p:cNvPr>
          <p:cNvCxnSpPr>
            <a:stCxn id="6" idx="2"/>
          </p:cNvCxnSpPr>
          <p:nvPr/>
        </p:nvCxnSpPr>
        <p:spPr>
          <a:xfrm>
            <a:off x="2465280" y="2726033"/>
            <a:ext cx="1088625" cy="959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61F375-9A7F-48FB-9556-793B36D46F2B}"/>
              </a:ext>
            </a:extLst>
          </p:cNvPr>
          <p:cNvSpPr txBox="1"/>
          <p:nvPr/>
        </p:nvSpPr>
        <p:spPr>
          <a:xfrm>
            <a:off x="8493550" y="2356701"/>
            <a:ext cx="1819374" cy="369332"/>
          </a:xfrm>
          <a:prstGeom prst="rect">
            <a:avLst/>
          </a:prstGeom>
          <a:noFill/>
        </p:spPr>
        <p:txBody>
          <a:bodyPr wrap="square" rtlCol="0">
            <a:spAutoFit/>
          </a:bodyPr>
          <a:lstStyle/>
          <a:p>
            <a:r>
              <a:rPr lang="en-US" dirty="0">
                <a:solidFill>
                  <a:srgbClr val="00B050"/>
                </a:solidFill>
              </a:rPr>
              <a:t>Bootstrapping</a:t>
            </a:r>
          </a:p>
        </p:txBody>
      </p:sp>
      <p:cxnSp>
        <p:nvCxnSpPr>
          <p:cNvPr id="11" name="Straight Arrow Connector 10">
            <a:extLst>
              <a:ext uri="{FF2B5EF4-FFF2-40B4-BE49-F238E27FC236}">
                <a16:creationId xmlns:a16="http://schemas.microsoft.com/office/drawing/2014/main" id="{495EBB39-7BD1-4C47-B99C-CDC069DF02F7}"/>
              </a:ext>
            </a:extLst>
          </p:cNvPr>
          <p:cNvCxnSpPr>
            <a:stCxn id="9" idx="2"/>
          </p:cNvCxnSpPr>
          <p:nvPr/>
        </p:nvCxnSpPr>
        <p:spPr>
          <a:xfrm flipH="1">
            <a:off x="7343480" y="2726033"/>
            <a:ext cx="2059757" cy="959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C0904E9-4E2E-41EB-8BAF-B61795753971}"/>
              </a:ext>
            </a:extLst>
          </p:cNvPr>
          <p:cNvSpPr txBox="1"/>
          <p:nvPr/>
        </p:nvSpPr>
        <p:spPr>
          <a:xfrm>
            <a:off x="8804635" y="2910699"/>
            <a:ext cx="2714920" cy="369332"/>
          </a:xfrm>
          <a:prstGeom prst="rect">
            <a:avLst/>
          </a:prstGeom>
          <a:noFill/>
        </p:spPr>
        <p:txBody>
          <a:bodyPr wrap="square" rtlCol="0">
            <a:spAutoFit/>
          </a:bodyPr>
          <a:lstStyle/>
          <a:p>
            <a:r>
              <a:rPr lang="en-US" dirty="0">
                <a:solidFill>
                  <a:srgbClr val="00B050"/>
                </a:solidFill>
              </a:rPr>
              <a:t>Number of resamples</a:t>
            </a:r>
          </a:p>
        </p:txBody>
      </p:sp>
      <p:cxnSp>
        <p:nvCxnSpPr>
          <p:cNvPr id="14" name="Straight Arrow Connector 13">
            <a:extLst>
              <a:ext uri="{FF2B5EF4-FFF2-40B4-BE49-F238E27FC236}">
                <a16:creationId xmlns:a16="http://schemas.microsoft.com/office/drawing/2014/main" id="{1AEA0BD2-494A-4934-9B76-F22BB23830A5}"/>
              </a:ext>
            </a:extLst>
          </p:cNvPr>
          <p:cNvCxnSpPr>
            <a:stCxn id="12" idx="2"/>
          </p:cNvCxnSpPr>
          <p:nvPr/>
        </p:nvCxnSpPr>
        <p:spPr>
          <a:xfrm flipH="1">
            <a:off x="7211505" y="3280031"/>
            <a:ext cx="2950590" cy="1016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4516F58-1069-4107-A0CF-94366E501C1E}"/>
              </a:ext>
            </a:extLst>
          </p:cNvPr>
          <p:cNvSpPr txBox="1"/>
          <p:nvPr/>
        </p:nvSpPr>
        <p:spPr>
          <a:xfrm>
            <a:off x="8373358" y="4198265"/>
            <a:ext cx="2856321" cy="369332"/>
          </a:xfrm>
          <a:prstGeom prst="rect">
            <a:avLst/>
          </a:prstGeom>
          <a:noFill/>
        </p:spPr>
        <p:txBody>
          <a:bodyPr wrap="square" rtlCol="0">
            <a:spAutoFit/>
          </a:bodyPr>
          <a:lstStyle/>
          <a:p>
            <a:r>
              <a:rPr lang="en-US" dirty="0">
                <a:solidFill>
                  <a:srgbClr val="00B050"/>
                </a:solidFill>
              </a:rPr>
              <a:t>Prior probabilities = True</a:t>
            </a:r>
          </a:p>
        </p:txBody>
      </p:sp>
      <p:cxnSp>
        <p:nvCxnSpPr>
          <p:cNvPr id="17" name="Straight Arrow Connector 16">
            <a:extLst>
              <a:ext uri="{FF2B5EF4-FFF2-40B4-BE49-F238E27FC236}">
                <a16:creationId xmlns:a16="http://schemas.microsoft.com/office/drawing/2014/main" id="{42FD2033-5997-4A5B-BC65-773F6387000B}"/>
              </a:ext>
            </a:extLst>
          </p:cNvPr>
          <p:cNvCxnSpPr/>
          <p:nvPr/>
        </p:nvCxnSpPr>
        <p:spPr>
          <a:xfrm flipH="1">
            <a:off x="8276734" y="4567597"/>
            <a:ext cx="1524784" cy="163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2FA191F-F94B-40C2-A1C1-33E65EE50578}"/>
              </a:ext>
            </a:extLst>
          </p:cNvPr>
          <p:cNvSpPr txBox="1"/>
          <p:nvPr/>
        </p:nvSpPr>
        <p:spPr>
          <a:xfrm>
            <a:off x="6372520" y="5938156"/>
            <a:ext cx="3214540" cy="369332"/>
          </a:xfrm>
          <a:prstGeom prst="rect">
            <a:avLst/>
          </a:prstGeom>
          <a:noFill/>
        </p:spPr>
        <p:txBody>
          <a:bodyPr wrap="square" rtlCol="0">
            <a:spAutoFit/>
          </a:bodyPr>
          <a:lstStyle/>
          <a:p>
            <a:r>
              <a:rPr lang="en-US" dirty="0">
                <a:solidFill>
                  <a:srgbClr val="00B050"/>
                </a:solidFill>
              </a:rPr>
              <a:t>ROC, Sensitivity, Specificity</a:t>
            </a:r>
          </a:p>
        </p:txBody>
      </p:sp>
      <p:cxnSp>
        <p:nvCxnSpPr>
          <p:cNvPr id="20" name="Straight Arrow Connector 19">
            <a:extLst>
              <a:ext uri="{FF2B5EF4-FFF2-40B4-BE49-F238E27FC236}">
                <a16:creationId xmlns:a16="http://schemas.microsoft.com/office/drawing/2014/main" id="{A8C9E578-E8D6-4635-B4CB-0E6CF8B37488}"/>
              </a:ext>
            </a:extLst>
          </p:cNvPr>
          <p:cNvCxnSpPr>
            <a:stCxn id="18" idx="0"/>
          </p:cNvCxnSpPr>
          <p:nvPr/>
        </p:nvCxnSpPr>
        <p:spPr>
          <a:xfrm flipV="1">
            <a:off x="7979790" y="5476973"/>
            <a:ext cx="919113" cy="461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664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79DC-C874-49AB-9A74-014EB71FADAE}"/>
              </a:ext>
            </a:extLst>
          </p:cNvPr>
          <p:cNvSpPr>
            <a:spLocks noGrp="1"/>
          </p:cNvSpPr>
          <p:nvPr>
            <p:ph type="title"/>
          </p:nvPr>
        </p:nvSpPr>
        <p:spPr/>
        <p:txBody>
          <a:bodyPr/>
          <a:lstStyle/>
          <a:p>
            <a:r>
              <a:rPr lang="en-US" dirty="0"/>
              <a:t>Resampling Methods Demo – K-Folds</a:t>
            </a:r>
          </a:p>
        </p:txBody>
      </p:sp>
      <p:pic>
        <p:nvPicPr>
          <p:cNvPr id="5" name="Content Placeholder 4">
            <a:extLst>
              <a:ext uri="{FF2B5EF4-FFF2-40B4-BE49-F238E27FC236}">
                <a16:creationId xmlns:a16="http://schemas.microsoft.com/office/drawing/2014/main" id="{926C8201-2EC8-40AB-8F4C-569CDF6EF4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323" y="3140723"/>
            <a:ext cx="10421354" cy="2656761"/>
          </a:xfrm>
        </p:spPr>
      </p:pic>
    </p:spTree>
    <p:extLst>
      <p:ext uri="{BB962C8B-B14F-4D97-AF65-F5344CB8AC3E}">
        <p14:creationId xmlns:p14="http://schemas.microsoft.com/office/powerpoint/2010/main" val="626405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A480-4AF3-4591-BF5D-2C17718DF85B}"/>
              </a:ext>
            </a:extLst>
          </p:cNvPr>
          <p:cNvSpPr>
            <a:spLocks noGrp="1"/>
          </p:cNvSpPr>
          <p:nvPr>
            <p:ph type="title"/>
          </p:nvPr>
        </p:nvSpPr>
        <p:spPr/>
        <p:txBody>
          <a:bodyPr/>
          <a:lstStyle/>
          <a:p>
            <a:r>
              <a:rPr lang="en-US" dirty="0"/>
              <a:t>Resampling Methods Demo – Repeated K-Folds</a:t>
            </a:r>
          </a:p>
        </p:txBody>
      </p:sp>
      <p:pic>
        <p:nvPicPr>
          <p:cNvPr id="5" name="Content Placeholder 4">
            <a:extLst>
              <a:ext uri="{FF2B5EF4-FFF2-40B4-BE49-F238E27FC236}">
                <a16:creationId xmlns:a16="http://schemas.microsoft.com/office/drawing/2014/main" id="{1283AE1E-817A-406C-8C3D-4169C95A1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725" y="3104279"/>
            <a:ext cx="9784549" cy="2780053"/>
          </a:xfrm>
        </p:spPr>
      </p:pic>
      <p:sp>
        <p:nvSpPr>
          <p:cNvPr id="6" name="TextBox 5">
            <a:extLst>
              <a:ext uri="{FF2B5EF4-FFF2-40B4-BE49-F238E27FC236}">
                <a16:creationId xmlns:a16="http://schemas.microsoft.com/office/drawing/2014/main" id="{3231658D-0CC9-4A0C-B140-F80E96D1EBB0}"/>
              </a:ext>
            </a:extLst>
          </p:cNvPr>
          <p:cNvSpPr txBox="1"/>
          <p:nvPr/>
        </p:nvSpPr>
        <p:spPr>
          <a:xfrm>
            <a:off x="8163612" y="4025246"/>
            <a:ext cx="2328421" cy="369332"/>
          </a:xfrm>
          <a:prstGeom prst="rect">
            <a:avLst/>
          </a:prstGeom>
          <a:noFill/>
        </p:spPr>
        <p:txBody>
          <a:bodyPr wrap="square" rtlCol="0">
            <a:spAutoFit/>
          </a:bodyPr>
          <a:lstStyle/>
          <a:p>
            <a:r>
              <a:rPr lang="en-US" dirty="0">
                <a:solidFill>
                  <a:srgbClr val="00B050"/>
                </a:solidFill>
              </a:rPr>
              <a:t>Number of repeats</a:t>
            </a:r>
          </a:p>
        </p:txBody>
      </p:sp>
      <p:cxnSp>
        <p:nvCxnSpPr>
          <p:cNvPr id="8" name="Straight Arrow Connector 7">
            <a:extLst>
              <a:ext uri="{FF2B5EF4-FFF2-40B4-BE49-F238E27FC236}">
                <a16:creationId xmlns:a16="http://schemas.microsoft.com/office/drawing/2014/main" id="{5DADCB11-3E0F-491A-83C2-A724222425B9}"/>
              </a:ext>
            </a:extLst>
          </p:cNvPr>
          <p:cNvCxnSpPr/>
          <p:nvPr/>
        </p:nvCxnSpPr>
        <p:spPr>
          <a:xfrm flipH="1">
            <a:off x="7070103" y="4421171"/>
            <a:ext cx="2271860" cy="73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167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814D-3365-4489-A574-F81FB807B5A0}"/>
              </a:ext>
            </a:extLst>
          </p:cNvPr>
          <p:cNvSpPr>
            <a:spLocks noGrp="1"/>
          </p:cNvSpPr>
          <p:nvPr>
            <p:ph type="title"/>
          </p:nvPr>
        </p:nvSpPr>
        <p:spPr/>
        <p:txBody>
          <a:bodyPr/>
          <a:lstStyle/>
          <a:p>
            <a:r>
              <a:rPr lang="en-US" dirty="0"/>
              <a:t>Resampling Methods Demo – LGOCV</a:t>
            </a:r>
          </a:p>
        </p:txBody>
      </p:sp>
      <p:pic>
        <p:nvPicPr>
          <p:cNvPr id="5" name="Content Placeholder 4">
            <a:extLst>
              <a:ext uri="{FF2B5EF4-FFF2-40B4-BE49-F238E27FC236}">
                <a16:creationId xmlns:a16="http://schemas.microsoft.com/office/drawing/2014/main" id="{C2DB375F-6664-4A85-9B9C-10163D5641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391" y="3151663"/>
            <a:ext cx="10195218" cy="2504373"/>
          </a:xfrm>
        </p:spPr>
      </p:pic>
      <p:sp>
        <p:nvSpPr>
          <p:cNvPr id="6" name="TextBox 5">
            <a:extLst>
              <a:ext uri="{FF2B5EF4-FFF2-40B4-BE49-F238E27FC236}">
                <a16:creationId xmlns:a16="http://schemas.microsoft.com/office/drawing/2014/main" id="{10FD5D03-4DE5-4692-A907-F3105BBEF677}"/>
              </a:ext>
            </a:extLst>
          </p:cNvPr>
          <p:cNvSpPr txBox="1"/>
          <p:nvPr/>
        </p:nvSpPr>
        <p:spPr>
          <a:xfrm>
            <a:off x="1154953" y="4034517"/>
            <a:ext cx="3332205" cy="369332"/>
          </a:xfrm>
          <a:prstGeom prst="rect">
            <a:avLst/>
          </a:prstGeom>
          <a:noFill/>
        </p:spPr>
        <p:txBody>
          <a:bodyPr wrap="square" rtlCol="0">
            <a:spAutoFit/>
          </a:bodyPr>
          <a:lstStyle/>
          <a:p>
            <a:r>
              <a:rPr lang="en-US" dirty="0">
                <a:solidFill>
                  <a:srgbClr val="00B050"/>
                </a:solidFill>
              </a:rPr>
              <a:t>Proportion in training groups</a:t>
            </a:r>
          </a:p>
        </p:txBody>
      </p:sp>
      <p:cxnSp>
        <p:nvCxnSpPr>
          <p:cNvPr id="8" name="Straight Arrow Connector 7">
            <a:extLst>
              <a:ext uri="{FF2B5EF4-FFF2-40B4-BE49-F238E27FC236}">
                <a16:creationId xmlns:a16="http://schemas.microsoft.com/office/drawing/2014/main" id="{91864ADA-D706-49AC-B7E7-78D43B706450}"/>
              </a:ext>
            </a:extLst>
          </p:cNvPr>
          <p:cNvCxnSpPr/>
          <p:nvPr/>
        </p:nvCxnSpPr>
        <p:spPr>
          <a:xfrm>
            <a:off x="2762054" y="4403849"/>
            <a:ext cx="2262433" cy="29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708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538F-C399-49A5-890B-0A1223C6E829}"/>
              </a:ext>
            </a:extLst>
          </p:cNvPr>
          <p:cNvSpPr>
            <a:spLocks noGrp="1"/>
          </p:cNvSpPr>
          <p:nvPr>
            <p:ph type="title"/>
          </p:nvPr>
        </p:nvSpPr>
        <p:spPr/>
        <p:txBody>
          <a:bodyPr/>
          <a:lstStyle/>
          <a:p>
            <a:r>
              <a:rPr lang="en-US" dirty="0"/>
              <a:t>Resampling Methods Demo – Defining Model Example</a:t>
            </a:r>
          </a:p>
        </p:txBody>
      </p:sp>
      <p:pic>
        <p:nvPicPr>
          <p:cNvPr id="5" name="Content Placeholder 4">
            <a:extLst>
              <a:ext uri="{FF2B5EF4-FFF2-40B4-BE49-F238E27FC236}">
                <a16:creationId xmlns:a16="http://schemas.microsoft.com/office/drawing/2014/main" id="{2D32DE19-8EA8-4466-8439-C89F1D4C6C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1744" y="2734761"/>
            <a:ext cx="7108511" cy="3777267"/>
          </a:xfrm>
        </p:spPr>
      </p:pic>
      <p:sp>
        <p:nvSpPr>
          <p:cNvPr id="6" name="TextBox 5">
            <a:extLst>
              <a:ext uri="{FF2B5EF4-FFF2-40B4-BE49-F238E27FC236}">
                <a16:creationId xmlns:a16="http://schemas.microsoft.com/office/drawing/2014/main" id="{553CC14C-EF73-462C-BCF5-5EA472027999}"/>
              </a:ext>
            </a:extLst>
          </p:cNvPr>
          <p:cNvSpPr txBox="1"/>
          <p:nvPr/>
        </p:nvSpPr>
        <p:spPr>
          <a:xfrm>
            <a:off x="4630687" y="2366128"/>
            <a:ext cx="904973" cy="368633"/>
          </a:xfrm>
          <a:prstGeom prst="rect">
            <a:avLst/>
          </a:prstGeom>
          <a:noFill/>
        </p:spPr>
        <p:txBody>
          <a:bodyPr wrap="square" rtlCol="0">
            <a:spAutoFit/>
          </a:bodyPr>
          <a:lstStyle/>
          <a:p>
            <a:r>
              <a:rPr lang="en-US" dirty="0">
                <a:solidFill>
                  <a:srgbClr val="00B050"/>
                </a:solidFill>
              </a:rPr>
              <a:t>Model</a:t>
            </a:r>
          </a:p>
        </p:txBody>
      </p:sp>
      <p:sp>
        <p:nvSpPr>
          <p:cNvPr id="7" name="TextBox 6">
            <a:extLst>
              <a:ext uri="{FF2B5EF4-FFF2-40B4-BE49-F238E27FC236}">
                <a16:creationId xmlns:a16="http://schemas.microsoft.com/office/drawing/2014/main" id="{775F57A3-A758-4D65-95E1-598533491BD4}"/>
              </a:ext>
            </a:extLst>
          </p:cNvPr>
          <p:cNvSpPr txBox="1"/>
          <p:nvPr/>
        </p:nvSpPr>
        <p:spPr>
          <a:xfrm>
            <a:off x="8905538" y="2365779"/>
            <a:ext cx="744717" cy="369332"/>
          </a:xfrm>
          <a:prstGeom prst="rect">
            <a:avLst/>
          </a:prstGeom>
          <a:noFill/>
        </p:spPr>
        <p:txBody>
          <a:bodyPr wrap="square" rtlCol="0">
            <a:spAutoFit/>
          </a:bodyPr>
          <a:lstStyle/>
          <a:p>
            <a:r>
              <a:rPr lang="en-US" dirty="0">
                <a:solidFill>
                  <a:srgbClr val="00B050"/>
                </a:solidFill>
              </a:rPr>
              <a:t>Data</a:t>
            </a:r>
          </a:p>
        </p:txBody>
      </p:sp>
      <p:sp>
        <p:nvSpPr>
          <p:cNvPr id="8" name="TextBox 7">
            <a:extLst>
              <a:ext uri="{FF2B5EF4-FFF2-40B4-BE49-F238E27FC236}">
                <a16:creationId xmlns:a16="http://schemas.microsoft.com/office/drawing/2014/main" id="{78AF5A9B-A9E4-46CD-85FF-BDDB1BB94B68}"/>
              </a:ext>
            </a:extLst>
          </p:cNvPr>
          <p:cNvSpPr txBox="1"/>
          <p:nvPr/>
        </p:nvSpPr>
        <p:spPr>
          <a:xfrm>
            <a:off x="9650255" y="2804882"/>
            <a:ext cx="1963568" cy="369332"/>
          </a:xfrm>
          <a:prstGeom prst="rect">
            <a:avLst/>
          </a:prstGeom>
          <a:noFill/>
        </p:spPr>
        <p:txBody>
          <a:bodyPr wrap="square" rtlCol="0">
            <a:spAutoFit/>
          </a:bodyPr>
          <a:lstStyle/>
          <a:p>
            <a:r>
              <a:rPr lang="en-US" dirty="0">
                <a:solidFill>
                  <a:srgbClr val="00B050"/>
                </a:solidFill>
              </a:rPr>
              <a:t>Random Forest</a:t>
            </a:r>
          </a:p>
        </p:txBody>
      </p:sp>
      <p:sp>
        <p:nvSpPr>
          <p:cNvPr id="9" name="TextBox 8">
            <a:extLst>
              <a:ext uri="{FF2B5EF4-FFF2-40B4-BE49-F238E27FC236}">
                <a16:creationId xmlns:a16="http://schemas.microsoft.com/office/drawing/2014/main" id="{17C627F1-0DF3-46B6-8456-7D9DED784566}"/>
              </a:ext>
            </a:extLst>
          </p:cNvPr>
          <p:cNvSpPr txBox="1"/>
          <p:nvPr/>
        </p:nvSpPr>
        <p:spPr>
          <a:xfrm>
            <a:off x="9650255" y="3441221"/>
            <a:ext cx="2208665" cy="923330"/>
          </a:xfrm>
          <a:prstGeom prst="rect">
            <a:avLst/>
          </a:prstGeom>
          <a:noFill/>
        </p:spPr>
        <p:txBody>
          <a:bodyPr wrap="square" rtlCol="0">
            <a:spAutoFit/>
          </a:bodyPr>
          <a:lstStyle/>
          <a:p>
            <a:r>
              <a:rPr lang="en-US" dirty="0">
                <a:solidFill>
                  <a:srgbClr val="00B050"/>
                </a:solidFill>
              </a:rPr>
              <a:t>Boot </a:t>
            </a:r>
            <a:r>
              <a:rPr lang="en-US" dirty="0" err="1">
                <a:solidFill>
                  <a:srgbClr val="00B050"/>
                </a:solidFill>
              </a:rPr>
              <a:t>trainControl</a:t>
            </a:r>
            <a:r>
              <a:rPr lang="en-US" dirty="0">
                <a:solidFill>
                  <a:srgbClr val="00B050"/>
                </a:solidFill>
              </a:rPr>
              <a:t> function we defined earlier</a:t>
            </a:r>
          </a:p>
        </p:txBody>
      </p:sp>
      <p:sp>
        <p:nvSpPr>
          <p:cNvPr id="10" name="TextBox 9">
            <a:extLst>
              <a:ext uri="{FF2B5EF4-FFF2-40B4-BE49-F238E27FC236}">
                <a16:creationId xmlns:a16="http://schemas.microsoft.com/office/drawing/2014/main" id="{235FBE45-03C6-47AF-BFC2-BC4BD39500FC}"/>
              </a:ext>
            </a:extLst>
          </p:cNvPr>
          <p:cNvSpPr txBox="1"/>
          <p:nvPr/>
        </p:nvSpPr>
        <p:spPr>
          <a:xfrm>
            <a:off x="9650255" y="4788816"/>
            <a:ext cx="2425481" cy="646331"/>
          </a:xfrm>
          <a:prstGeom prst="rect">
            <a:avLst/>
          </a:prstGeom>
          <a:noFill/>
        </p:spPr>
        <p:txBody>
          <a:bodyPr wrap="square" rtlCol="0">
            <a:spAutoFit/>
          </a:bodyPr>
          <a:lstStyle/>
          <a:p>
            <a:r>
              <a:rPr lang="en-US" dirty="0">
                <a:solidFill>
                  <a:srgbClr val="00B050"/>
                </a:solidFill>
              </a:rPr>
              <a:t>Optimization grid we defined earlier</a:t>
            </a:r>
          </a:p>
        </p:txBody>
      </p:sp>
      <p:cxnSp>
        <p:nvCxnSpPr>
          <p:cNvPr id="12" name="Straight Arrow Connector 11">
            <a:extLst>
              <a:ext uri="{FF2B5EF4-FFF2-40B4-BE49-F238E27FC236}">
                <a16:creationId xmlns:a16="http://schemas.microsoft.com/office/drawing/2014/main" id="{F3F255C3-311F-42A8-BE14-F44DFC773D2F}"/>
              </a:ext>
            </a:extLst>
          </p:cNvPr>
          <p:cNvCxnSpPr>
            <a:stCxn id="6" idx="2"/>
          </p:cNvCxnSpPr>
          <p:nvPr/>
        </p:nvCxnSpPr>
        <p:spPr>
          <a:xfrm>
            <a:off x="5083174" y="2734761"/>
            <a:ext cx="452486" cy="706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3DC99AB-43BF-44FC-8DE8-862E2AC40F9C}"/>
              </a:ext>
            </a:extLst>
          </p:cNvPr>
          <p:cNvCxnSpPr>
            <a:stCxn id="7" idx="2"/>
          </p:cNvCxnSpPr>
          <p:nvPr/>
        </p:nvCxnSpPr>
        <p:spPr>
          <a:xfrm flipH="1">
            <a:off x="8210746" y="2735111"/>
            <a:ext cx="1067151" cy="685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7308269-D1A5-4DEE-B292-95B88129B2C5}"/>
              </a:ext>
            </a:extLst>
          </p:cNvPr>
          <p:cNvCxnSpPr>
            <a:stCxn id="8" idx="2"/>
          </p:cNvCxnSpPr>
          <p:nvPr/>
        </p:nvCxnSpPr>
        <p:spPr>
          <a:xfrm flipH="1">
            <a:off x="7183225" y="3174214"/>
            <a:ext cx="3448814" cy="785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AE26614-D163-4880-8A04-D9653AF489AF}"/>
              </a:ext>
            </a:extLst>
          </p:cNvPr>
          <p:cNvCxnSpPr>
            <a:stCxn id="9" idx="2"/>
          </p:cNvCxnSpPr>
          <p:nvPr/>
        </p:nvCxnSpPr>
        <p:spPr>
          <a:xfrm flipH="1">
            <a:off x="7532016" y="4364551"/>
            <a:ext cx="3222572" cy="18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16ACFE9-4410-499C-9C4C-EFF48D41395D}"/>
              </a:ext>
            </a:extLst>
          </p:cNvPr>
          <p:cNvCxnSpPr>
            <a:stCxn id="10" idx="0"/>
          </p:cNvCxnSpPr>
          <p:nvPr/>
        </p:nvCxnSpPr>
        <p:spPr>
          <a:xfrm flipH="1" flipV="1">
            <a:off x="7711126" y="4752156"/>
            <a:ext cx="3151870" cy="3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42ABC76-DAC1-4341-8F8F-DE6CD11169C6}"/>
              </a:ext>
            </a:extLst>
          </p:cNvPr>
          <p:cNvSpPr txBox="1"/>
          <p:nvPr/>
        </p:nvSpPr>
        <p:spPr>
          <a:xfrm>
            <a:off x="8240685" y="5756670"/>
            <a:ext cx="2092751" cy="646331"/>
          </a:xfrm>
          <a:prstGeom prst="rect">
            <a:avLst/>
          </a:prstGeom>
          <a:noFill/>
        </p:spPr>
        <p:txBody>
          <a:bodyPr wrap="square" rtlCol="0">
            <a:spAutoFit/>
          </a:bodyPr>
          <a:lstStyle/>
          <a:p>
            <a:r>
              <a:rPr lang="en-US" dirty="0">
                <a:solidFill>
                  <a:srgbClr val="00B050"/>
                </a:solidFill>
              </a:rPr>
              <a:t>Centering and scaling the data</a:t>
            </a:r>
          </a:p>
        </p:txBody>
      </p:sp>
      <p:cxnSp>
        <p:nvCxnSpPr>
          <p:cNvPr id="23" name="Straight Arrow Connector 22">
            <a:extLst>
              <a:ext uri="{FF2B5EF4-FFF2-40B4-BE49-F238E27FC236}">
                <a16:creationId xmlns:a16="http://schemas.microsoft.com/office/drawing/2014/main" id="{C3287140-3763-4E0E-9609-FE0094C9981E}"/>
              </a:ext>
            </a:extLst>
          </p:cNvPr>
          <p:cNvCxnSpPr>
            <a:stCxn id="21" idx="0"/>
          </p:cNvCxnSpPr>
          <p:nvPr/>
        </p:nvCxnSpPr>
        <p:spPr>
          <a:xfrm flipH="1" flipV="1">
            <a:off x="8210746" y="5418680"/>
            <a:ext cx="1076315" cy="33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FA3A92-9757-4579-BCF0-04523B836A66}"/>
              </a:ext>
            </a:extLst>
          </p:cNvPr>
          <p:cNvSpPr txBox="1"/>
          <p:nvPr/>
        </p:nvSpPr>
        <p:spPr>
          <a:xfrm>
            <a:off x="4251489" y="6079835"/>
            <a:ext cx="2177591" cy="369332"/>
          </a:xfrm>
          <a:prstGeom prst="rect">
            <a:avLst/>
          </a:prstGeom>
          <a:noFill/>
        </p:spPr>
        <p:txBody>
          <a:bodyPr wrap="square" rtlCol="0">
            <a:spAutoFit/>
          </a:bodyPr>
          <a:lstStyle/>
          <a:p>
            <a:r>
              <a:rPr lang="en-US" dirty="0">
                <a:solidFill>
                  <a:srgbClr val="00B050"/>
                </a:solidFill>
              </a:rPr>
              <a:t>Rank by ROC</a:t>
            </a:r>
          </a:p>
        </p:txBody>
      </p:sp>
      <p:cxnSp>
        <p:nvCxnSpPr>
          <p:cNvPr id="26" name="Straight Arrow Connector 25">
            <a:extLst>
              <a:ext uri="{FF2B5EF4-FFF2-40B4-BE49-F238E27FC236}">
                <a16:creationId xmlns:a16="http://schemas.microsoft.com/office/drawing/2014/main" id="{D08CAC27-2B54-448B-BA03-4CA3C4846135}"/>
              </a:ext>
            </a:extLst>
          </p:cNvPr>
          <p:cNvCxnSpPr/>
          <p:nvPr/>
        </p:nvCxnSpPr>
        <p:spPr>
          <a:xfrm flipV="1">
            <a:off x="5354425" y="5756670"/>
            <a:ext cx="847016"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7D3A72A-7AD1-40C1-B815-F32F010A75CF}"/>
              </a:ext>
            </a:extLst>
          </p:cNvPr>
          <p:cNvSpPr txBox="1"/>
          <p:nvPr/>
        </p:nvSpPr>
        <p:spPr>
          <a:xfrm>
            <a:off x="578176" y="4123240"/>
            <a:ext cx="1458014" cy="369332"/>
          </a:xfrm>
          <a:prstGeom prst="rect">
            <a:avLst/>
          </a:prstGeom>
          <a:noFill/>
        </p:spPr>
        <p:txBody>
          <a:bodyPr wrap="square" rtlCol="0">
            <a:spAutoFit/>
          </a:bodyPr>
          <a:lstStyle/>
          <a:p>
            <a:r>
              <a:rPr lang="en-US" dirty="0">
                <a:solidFill>
                  <a:srgbClr val="00B050"/>
                </a:solidFill>
              </a:rPr>
              <a:t>Print model</a:t>
            </a:r>
          </a:p>
        </p:txBody>
      </p:sp>
      <p:cxnSp>
        <p:nvCxnSpPr>
          <p:cNvPr id="29" name="Straight Arrow Connector 28">
            <a:extLst>
              <a:ext uri="{FF2B5EF4-FFF2-40B4-BE49-F238E27FC236}">
                <a16:creationId xmlns:a16="http://schemas.microsoft.com/office/drawing/2014/main" id="{78F99C73-42BC-420D-8F41-1A130AA70CCE}"/>
              </a:ext>
            </a:extLst>
          </p:cNvPr>
          <p:cNvCxnSpPr>
            <a:stCxn id="27" idx="2"/>
          </p:cNvCxnSpPr>
          <p:nvPr/>
        </p:nvCxnSpPr>
        <p:spPr>
          <a:xfrm>
            <a:off x="1307183" y="4492572"/>
            <a:ext cx="1502005" cy="136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91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02AA-ADF9-4707-BD1F-3D751F1A3685}"/>
              </a:ext>
            </a:extLst>
          </p:cNvPr>
          <p:cNvSpPr>
            <a:spLocks noGrp="1"/>
          </p:cNvSpPr>
          <p:nvPr>
            <p:ph type="title"/>
          </p:nvPr>
        </p:nvSpPr>
        <p:spPr/>
        <p:txBody>
          <a:bodyPr/>
          <a:lstStyle/>
          <a:p>
            <a:r>
              <a:rPr lang="en-US" dirty="0"/>
              <a:t>Random Forest - History</a:t>
            </a:r>
          </a:p>
        </p:txBody>
      </p:sp>
      <p:sp>
        <p:nvSpPr>
          <p:cNvPr id="3" name="Content Placeholder 2">
            <a:extLst>
              <a:ext uri="{FF2B5EF4-FFF2-40B4-BE49-F238E27FC236}">
                <a16:creationId xmlns:a16="http://schemas.microsoft.com/office/drawing/2014/main" id="{AA08842F-2DE0-418E-9163-E0E93636F0E7}"/>
              </a:ext>
            </a:extLst>
          </p:cNvPr>
          <p:cNvSpPr>
            <a:spLocks noGrp="1"/>
          </p:cNvSpPr>
          <p:nvPr>
            <p:ph idx="1"/>
          </p:nvPr>
        </p:nvSpPr>
        <p:spPr/>
        <p:txBody>
          <a:bodyPr/>
          <a:lstStyle/>
          <a:p>
            <a:r>
              <a:rPr lang="en-US" dirty="0"/>
              <a:t>First algorithm for random forest was developed by Tin Kam Ho in 1995.</a:t>
            </a:r>
          </a:p>
          <a:p>
            <a:pPr lvl="1"/>
            <a:r>
              <a:rPr lang="en-US" dirty="0"/>
              <a:t>Introduced the idea of training an ensemble of trees using the random subspace method.</a:t>
            </a:r>
          </a:p>
          <a:p>
            <a:r>
              <a:rPr lang="en-US" dirty="0"/>
              <a:t>The algorithm was further developed by Leo </a:t>
            </a:r>
            <a:r>
              <a:rPr lang="en-US" dirty="0" err="1"/>
              <a:t>Breiman</a:t>
            </a:r>
            <a:r>
              <a:rPr lang="en-US" dirty="0"/>
              <a:t> and Adele Cutler</a:t>
            </a:r>
          </a:p>
          <a:p>
            <a:pPr lvl="1"/>
            <a:r>
              <a:rPr lang="en-US" dirty="0" err="1"/>
              <a:t>Breiman</a:t>
            </a:r>
            <a:r>
              <a:rPr lang="en-US" dirty="0"/>
              <a:t> and </a:t>
            </a:r>
            <a:r>
              <a:rPr lang="en-US" dirty="0" err="1"/>
              <a:t>Culter</a:t>
            </a:r>
            <a:r>
              <a:rPr lang="en-US" dirty="0"/>
              <a:t> combined Tin Kam Ho’s ensemble of trees method with </a:t>
            </a:r>
            <a:r>
              <a:rPr lang="en-US" dirty="0" err="1"/>
              <a:t>Breiman’s</a:t>
            </a:r>
            <a:r>
              <a:rPr lang="en-US" dirty="0"/>
              <a:t> bagging method (we will define bagging later).</a:t>
            </a:r>
          </a:p>
          <a:p>
            <a:r>
              <a:rPr lang="en-US" dirty="0"/>
              <a:t>Fun Fact: </a:t>
            </a:r>
            <a:r>
              <a:rPr lang="en-US" dirty="0" err="1"/>
              <a:t>Breiman</a:t>
            </a:r>
            <a:r>
              <a:rPr lang="en-US" dirty="0"/>
              <a:t> and Cutler to this day still own the trademark to “Random Forest”, “Random Forests”, “RF”, “</a:t>
            </a:r>
            <a:r>
              <a:rPr lang="en-US" dirty="0" err="1"/>
              <a:t>RandomForest</a:t>
            </a:r>
            <a:r>
              <a:rPr lang="en-US" dirty="0"/>
              <a:t>”, and “</a:t>
            </a:r>
            <a:r>
              <a:rPr lang="en-US" dirty="0" err="1"/>
              <a:t>RandomForests</a:t>
            </a:r>
            <a:r>
              <a:rPr lang="en-US" dirty="0"/>
              <a:t>”. </a:t>
            </a:r>
          </a:p>
        </p:txBody>
      </p:sp>
    </p:spTree>
    <p:extLst>
      <p:ext uri="{BB962C8B-B14F-4D97-AF65-F5344CB8AC3E}">
        <p14:creationId xmlns:p14="http://schemas.microsoft.com/office/powerpoint/2010/main" val="364066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82897-0BA2-42B5-803D-0E0B91840531}"/>
              </a:ext>
            </a:extLst>
          </p:cNvPr>
          <p:cNvSpPr>
            <a:spLocks noGrp="1"/>
          </p:cNvSpPr>
          <p:nvPr>
            <p:ph type="title"/>
          </p:nvPr>
        </p:nvSpPr>
        <p:spPr/>
        <p:txBody>
          <a:bodyPr/>
          <a:lstStyle/>
          <a:p>
            <a:r>
              <a:rPr lang="en-US" dirty="0"/>
              <a:t>Random Forest – Methodology</a:t>
            </a:r>
          </a:p>
        </p:txBody>
      </p:sp>
      <p:sp>
        <p:nvSpPr>
          <p:cNvPr id="3" name="Content Placeholder 2">
            <a:extLst>
              <a:ext uri="{FF2B5EF4-FFF2-40B4-BE49-F238E27FC236}">
                <a16:creationId xmlns:a16="http://schemas.microsoft.com/office/drawing/2014/main" id="{4E9197E5-4D55-4020-8FDE-99D23AAAAD71}"/>
              </a:ext>
            </a:extLst>
          </p:cNvPr>
          <p:cNvSpPr>
            <a:spLocks noGrp="1"/>
          </p:cNvSpPr>
          <p:nvPr>
            <p:ph idx="1"/>
          </p:nvPr>
        </p:nvSpPr>
        <p:spPr/>
        <p:txBody>
          <a:bodyPr>
            <a:normAutofit fontScale="85000" lnSpcReduction="10000"/>
          </a:bodyPr>
          <a:lstStyle/>
          <a:p>
            <a:r>
              <a:rPr lang="en-US" dirty="0"/>
              <a:t>If the number of cases in the training set is N, sample N cases at random - but with replacement, from the original data. This sample will be the training set for growing the tree. </a:t>
            </a:r>
          </a:p>
          <a:p>
            <a:r>
              <a:rPr lang="en-US" dirty="0"/>
              <a:t>If there are M input variables, a number m&lt;&lt;M is specified such that at each node, m variables are selected at random out of the M and the best split on these m is used to split the node. The value of m is held constant during the forest growing. </a:t>
            </a:r>
          </a:p>
          <a:p>
            <a:r>
              <a:rPr lang="en-US" dirty="0"/>
              <a:t>Each tree is grown to the largest extent possible. There is no pruning. </a:t>
            </a:r>
          </a:p>
          <a:p>
            <a:r>
              <a:rPr lang="en-US" dirty="0"/>
              <a:t>When the training set for the current tree is drawn by sampling with replacement, about one-third of the cases are left out of the sample. This </a:t>
            </a:r>
            <a:r>
              <a:rPr lang="en-US" dirty="0" err="1"/>
              <a:t>oob</a:t>
            </a:r>
            <a:r>
              <a:rPr lang="en-US" dirty="0"/>
              <a:t> (out-of-bag) data is used to get a running unbiased estimate of the classification error as trees are added to the forest. It is also used to get estimates of variable importance. </a:t>
            </a:r>
          </a:p>
          <a:p>
            <a:r>
              <a:rPr lang="en-US" dirty="0"/>
              <a:t>(</a:t>
            </a:r>
            <a:r>
              <a:rPr lang="en-US" dirty="0" err="1"/>
              <a:t>Breiman</a:t>
            </a:r>
            <a:r>
              <a:rPr lang="en-US" dirty="0"/>
              <a:t>, Cutler 2004)</a:t>
            </a:r>
          </a:p>
        </p:txBody>
      </p:sp>
    </p:spTree>
    <p:extLst>
      <p:ext uri="{BB962C8B-B14F-4D97-AF65-F5344CB8AC3E}">
        <p14:creationId xmlns:p14="http://schemas.microsoft.com/office/powerpoint/2010/main" val="164068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0182-76BF-4C9C-9D7D-494600DEFB5F}"/>
              </a:ext>
            </a:extLst>
          </p:cNvPr>
          <p:cNvSpPr>
            <a:spLocks noGrp="1"/>
          </p:cNvSpPr>
          <p:nvPr>
            <p:ph type="title"/>
          </p:nvPr>
        </p:nvSpPr>
        <p:spPr/>
        <p:txBody>
          <a:bodyPr/>
          <a:lstStyle/>
          <a:p>
            <a:r>
              <a:rPr lang="en-US" dirty="0"/>
              <a:t>Random Forest - Interpretation</a:t>
            </a:r>
          </a:p>
        </p:txBody>
      </p:sp>
      <p:sp>
        <p:nvSpPr>
          <p:cNvPr id="3" name="Content Placeholder 2">
            <a:extLst>
              <a:ext uri="{FF2B5EF4-FFF2-40B4-BE49-F238E27FC236}">
                <a16:creationId xmlns:a16="http://schemas.microsoft.com/office/drawing/2014/main" id="{021685A1-3894-4F54-BC3E-D23E909C1BF9}"/>
              </a:ext>
            </a:extLst>
          </p:cNvPr>
          <p:cNvSpPr>
            <a:spLocks noGrp="1"/>
          </p:cNvSpPr>
          <p:nvPr>
            <p:ph idx="1"/>
          </p:nvPr>
        </p:nvSpPr>
        <p:spPr/>
        <p:txBody>
          <a:bodyPr/>
          <a:lstStyle/>
          <a:p>
            <a:r>
              <a:rPr lang="en-US" dirty="0"/>
              <a:t>OOB Error Estimate</a:t>
            </a:r>
          </a:p>
          <a:p>
            <a:pPr lvl="1"/>
            <a:r>
              <a:rPr lang="en-US" dirty="0"/>
              <a:t>There is no need to use a validation or test set since the forest is constructed using repeated bootstrap sampling of the data. The estimate is an unbiased estimator of the forest’s accuracy.</a:t>
            </a:r>
          </a:p>
          <a:p>
            <a:r>
              <a:rPr lang="en-US" dirty="0"/>
              <a:t>Variable Importance</a:t>
            </a:r>
          </a:p>
          <a:p>
            <a:pPr lvl="1"/>
            <a:r>
              <a:rPr lang="en-US" dirty="0"/>
              <a:t>Variable importance is calculated by finding trees who correctly classified the data in both the “in-bag” and “out-of-bag” data. The variables are then tallied up and the in-bag and out-of-bag tallies are subtracted from one another. This value is then averaged over all variables.</a:t>
            </a:r>
          </a:p>
          <a:p>
            <a:r>
              <a:rPr lang="en-US" dirty="0"/>
              <a:t>Classification rates</a:t>
            </a:r>
          </a:p>
          <a:p>
            <a:pPr lvl="1"/>
            <a:endParaRPr lang="en-US" dirty="0"/>
          </a:p>
        </p:txBody>
      </p:sp>
    </p:spTree>
    <p:extLst>
      <p:ext uri="{BB962C8B-B14F-4D97-AF65-F5344CB8AC3E}">
        <p14:creationId xmlns:p14="http://schemas.microsoft.com/office/powerpoint/2010/main" val="274764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16B5-CE52-4E3B-8908-419D679B5204}"/>
              </a:ext>
            </a:extLst>
          </p:cNvPr>
          <p:cNvSpPr>
            <a:spLocks noGrp="1"/>
          </p:cNvSpPr>
          <p:nvPr>
            <p:ph type="title"/>
          </p:nvPr>
        </p:nvSpPr>
        <p:spPr/>
        <p:txBody>
          <a:bodyPr/>
          <a:lstStyle/>
          <a:p>
            <a:r>
              <a:rPr lang="en-US" dirty="0"/>
              <a:t>Random Forest – Uses</a:t>
            </a:r>
          </a:p>
        </p:txBody>
      </p:sp>
      <p:sp>
        <p:nvSpPr>
          <p:cNvPr id="3" name="Content Placeholder 2">
            <a:extLst>
              <a:ext uri="{FF2B5EF4-FFF2-40B4-BE49-F238E27FC236}">
                <a16:creationId xmlns:a16="http://schemas.microsoft.com/office/drawing/2014/main" id="{E5C443AF-7381-4BF1-B878-85441D87F2B3}"/>
              </a:ext>
            </a:extLst>
          </p:cNvPr>
          <p:cNvSpPr>
            <a:spLocks noGrp="1"/>
          </p:cNvSpPr>
          <p:nvPr>
            <p:ph idx="1"/>
          </p:nvPr>
        </p:nvSpPr>
        <p:spPr/>
        <p:txBody>
          <a:bodyPr/>
          <a:lstStyle/>
          <a:p>
            <a:r>
              <a:rPr lang="en-US" dirty="0"/>
              <a:t>Classification</a:t>
            </a:r>
          </a:p>
          <a:p>
            <a:r>
              <a:rPr lang="en-US" dirty="0"/>
              <a:t>Regression</a:t>
            </a:r>
          </a:p>
          <a:p>
            <a:r>
              <a:rPr lang="en-US" dirty="0"/>
              <a:t>Clustering</a:t>
            </a:r>
          </a:p>
          <a:p>
            <a:r>
              <a:rPr lang="en-US" dirty="0"/>
              <a:t>Missing Data Imputation</a:t>
            </a:r>
          </a:p>
          <a:p>
            <a:r>
              <a:rPr lang="en-US" dirty="0"/>
              <a:t>Variable Selection</a:t>
            </a:r>
          </a:p>
          <a:p>
            <a:r>
              <a:rPr lang="en-US" dirty="0"/>
              <a:t>Identifying Outliers</a:t>
            </a:r>
          </a:p>
        </p:txBody>
      </p:sp>
    </p:spTree>
    <p:extLst>
      <p:ext uri="{BB962C8B-B14F-4D97-AF65-F5344CB8AC3E}">
        <p14:creationId xmlns:p14="http://schemas.microsoft.com/office/powerpoint/2010/main" val="377910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56F0-EE60-4CE8-9F2A-E44B3A2805FA}"/>
              </a:ext>
            </a:extLst>
          </p:cNvPr>
          <p:cNvSpPr>
            <a:spLocks noGrp="1"/>
          </p:cNvSpPr>
          <p:nvPr>
            <p:ph type="title"/>
          </p:nvPr>
        </p:nvSpPr>
        <p:spPr/>
        <p:txBody>
          <a:bodyPr/>
          <a:lstStyle/>
          <a:p>
            <a:r>
              <a:rPr lang="en-US" dirty="0"/>
              <a:t>Random Forest Demo - R</a:t>
            </a:r>
          </a:p>
        </p:txBody>
      </p:sp>
      <p:sp>
        <p:nvSpPr>
          <p:cNvPr id="3" name="Content Placeholder 2">
            <a:extLst>
              <a:ext uri="{FF2B5EF4-FFF2-40B4-BE49-F238E27FC236}">
                <a16:creationId xmlns:a16="http://schemas.microsoft.com/office/drawing/2014/main" id="{EDB050DF-DAED-4176-A1E9-AFDD1845928D}"/>
              </a:ext>
            </a:extLst>
          </p:cNvPr>
          <p:cNvSpPr>
            <a:spLocks noGrp="1"/>
          </p:cNvSpPr>
          <p:nvPr>
            <p:ph idx="1"/>
          </p:nvPr>
        </p:nvSpPr>
        <p:spPr/>
        <p:txBody>
          <a:bodyPr/>
          <a:lstStyle/>
          <a:p>
            <a:r>
              <a:rPr lang="en-US" dirty="0"/>
              <a:t>The primary package for performing random forest analysis in R is </a:t>
            </a:r>
            <a:r>
              <a:rPr lang="en-US" i="1" dirty="0" err="1"/>
              <a:t>randomForest</a:t>
            </a:r>
            <a:r>
              <a:rPr lang="en-US" dirty="0"/>
              <a:t>.</a:t>
            </a:r>
          </a:p>
          <a:p>
            <a:r>
              <a:rPr lang="en-US" dirty="0"/>
              <a:t>Analysis can also be performed by using </a:t>
            </a:r>
            <a:r>
              <a:rPr lang="en-US" i="1" dirty="0"/>
              <a:t>caret</a:t>
            </a:r>
            <a:r>
              <a:rPr lang="en-US" dirty="0"/>
              <a:t> which is built on top of several analysis packages.</a:t>
            </a:r>
          </a:p>
          <a:p>
            <a:r>
              <a:rPr lang="en-US" dirty="0"/>
              <a:t>We will be using both in demos today.</a:t>
            </a:r>
          </a:p>
        </p:txBody>
      </p:sp>
    </p:spTree>
    <p:extLst>
      <p:ext uri="{BB962C8B-B14F-4D97-AF65-F5344CB8AC3E}">
        <p14:creationId xmlns:p14="http://schemas.microsoft.com/office/powerpoint/2010/main" val="6038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9532-A49B-4B0F-856E-37B82FA31D10}"/>
              </a:ext>
            </a:extLst>
          </p:cNvPr>
          <p:cNvSpPr>
            <a:spLocks noGrp="1"/>
          </p:cNvSpPr>
          <p:nvPr>
            <p:ph type="title"/>
          </p:nvPr>
        </p:nvSpPr>
        <p:spPr/>
        <p:txBody>
          <a:bodyPr/>
          <a:lstStyle/>
          <a:p>
            <a:r>
              <a:rPr lang="en-US" dirty="0"/>
              <a:t>Random Forest Demo - R</a:t>
            </a:r>
          </a:p>
        </p:txBody>
      </p:sp>
      <p:sp>
        <p:nvSpPr>
          <p:cNvPr id="3" name="Content Placeholder 2">
            <a:extLst>
              <a:ext uri="{FF2B5EF4-FFF2-40B4-BE49-F238E27FC236}">
                <a16:creationId xmlns:a16="http://schemas.microsoft.com/office/drawing/2014/main" id="{B6FE2EDF-9DEF-4D89-840D-A63744F1268B}"/>
              </a:ext>
            </a:extLst>
          </p:cNvPr>
          <p:cNvSpPr>
            <a:spLocks noGrp="1"/>
          </p:cNvSpPr>
          <p:nvPr>
            <p:ph idx="1"/>
          </p:nvPr>
        </p:nvSpPr>
        <p:spPr/>
        <p:txBody>
          <a:bodyPr/>
          <a:lstStyle/>
          <a:p>
            <a:r>
              <a:rPr lang="en-US" dirty="0"/>
              <a:t>We will:</a:t>
            </a:r>
          </a:p>
          <a:p>
            <a:pPr marL="800100" lvl="1" indent="-342900">
              <a:buFont typeface="+mj-lt"/>
              <a:buAutoNum type="arabicPeriod"/>
            </a:pPr>
            <a:r>
              <a:rPr lang="en-US" dirty="0"/>
              <a:t>Install and load the correct libraries into our R Studio workspace.</a:t>
            </a:r>
          </a:p>
          <a:p>
            <a:pPr marL="800100" lvl="1" indent="-342900">
              <a:buFont typeface="+mj-lt"/>
              <a:buAutoNum type="arabicPeriod"/>
            </a:pPr>
            <a:r>
              <a:rPr lang="en-US" dirty="0"/>
              <a:t>Load and preprocess the data for analysis in R.</a:t>
            </a:r>
          </a:p>
          <a:p>
            <a:pPr marL="800100" lvl="1" indent="-342900">
              <a:buFont typeface="+mj-lt"/>
              <a:buAutoNum type="arabicPeriod"/>
            </a:pPr>
            <a:r>
              <a:rPr lang="en-US" dirty="0"/>
              <a:t>Classify the Ames housing data using the full data set, and a training and validation set.</a:t>
            </a:r>
          </a:p>
          <a:p>
            <a:pPr marL="800100" lvl="1" indent="-342900">
              <a:buFont typeface="+mj-lt"/>
              <a:buAutoNum type="arabicPeriod"/>
            </a:pPr>
            <a:r>
              <a:rPr lang="en-US" dirty="0"/>
              <a:t>Interpret our output</a:t>
            </a:r>
          </a:p>
        </p:txBody>
      </p:sp>
    </p:spTree>
    <p:extLst>
      <p:ext uri="{BB962C8B-B14F-4D97-AF65-F5344CB8AC3E}">
        <p14:creationId xmlns:p14="http://schemas.microsoft.com/office/powerpoint/2010/main" val="4201167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611</TotalTime>
  <Words>1768</Words>
  <Application>Microsoft Office PowerPoint</Application>
  <PresentationFormat>Widescreen</PresentationFormat>
  <Paragraphs>184</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Century Gothic</vt:lpstr>
      <vt:lpstr>Wingdings 3</vt:lpstr>
      <vt:lpstr>Ion Boardroom</vt:lpstr>
      <vt:lpstr>Random Forests and Resampling Methods</vt:lpstr>
      <vt:lpstr>Topics</vt:lpstr>
      <vt:lpstr>Random Forest - Definition</vt:lpstr>
      <vt:lpstr>Random Forest - History</vt:lpstr>
      <vt:lpstr>Random Forest – Methodology</vt:lpstr>
      <vt:lpstr>Random Forest - Interpretation</vt:lpstr>
      <vt:lpstr>Random Forest – Uses</vt:lpstr>
      <vt:lpstr>Random Forest Demo - R</vt:lpstr>
      <vt:lpstr>Random Forest Demo - R</vt:lpstr>
      <vt:lpstr>Random Forest Demo – Data Partition</vt:lpstr>
      <vt:lpstr>Random Forest Demo – Optimization Grid</vt:lpstr>
      <vt:lpstr>Random Forest Demo – Random Forest Code </vt:lpstr>
      <vt:lpstr>PowerPoint Presentation</vt:lpstr>
      <vt:lpstr>Random Forest Demo – Validation</vt:lpstr>
      <vt:lpstr>Random Forest Demo – Validation Cont.</vt:lpstr>
      <vt:lpstr>Random Forest Demo – Validation Cont.</vt:lpstr>
      <vt:lpstr>Random Forest Demo – Variable Importance</vt:lpstr>
      <vt:lpstr>PowerPoint Presentation</vt:lpstr>
      <vt:lpstr>Resampling Methods – The Bias-Variance Trade-off</vt:lpstr>
      <vt:lpstr>PowerPoint Presentation</vt:lpstr>
      <vt:lpstr>Resampling Methods – The Bias-Variance Trade-off</vt:lpstr>
      <vt:lpstr>Resampling Methods</vt:lpstr>
      <vt:lpstr>Resampling Methods - Bootstrapping</vt:lpstr>
      <vt:lpstr>Resampling Methods - Bagging</vt:lpstr>
      <vt:lpstr>Resampling Methods – Cross Validation</vt:lpstr>
      <vt:lpstr>Resampling Methods – K-Folds CV</vt:lpstr>
      <vt:lpstr>Resampling Methods – K-Folds CV</vt:lpstr>
      <vt:lpstr>Resampling Methods – Repeated K-Folds CV</vt:lpstr>
      <vt:lpstr>Resampling Methods – LOOCV</vt:lpstr>
      <vt:lpstr>Resampling Methods – Monte Carlo Cross-Validation</vt:lpstr>
      <vt:lpstr>Resampling Methods – Bias-Variance Spectrum</vt:lpstr>
      <vt:lpstr>Resampling Methods – Things to Consider</vt:lpstr>
      <vt:lpstr>Resampling Methods Demo</vt:lpstr>
      <vt:lpstr>Resampling Methods Demo – Bootstrapping</vt:lpstr>
      <vt:lpstr>Resampling Methods Demo – K-Folds</vt:lpstr>
      <vt:lpstr>Resampling Methods Demo – Repeated K-Folds</vt:lpstr>
      <vt:lpstr>Resampling Methods Demo – LGOCV</vt:lpstr>
      <vt:lpstr>Resampling Methods Demo – Defining Model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Dalton Hall</dc:creator>
  <cp:lastModifiedBy>Dalton Hall</cp:lastModifiedBy>
  <cp:revision>53</cp:revision>
  <dcterms:created xsi:type="dcterms:W3CDTF">2018-03-02T20:33:11Z</dcterms:created>
  <dcterms:modified xsi:type="dcterms:W3CDTF">2018-03-07T18:26:26Z</dcterms:modified>
</cp:coreProperties>
</file>