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658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2FAD7-2EFD-41E0-934E-530A61B2FF33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F0287-FD7D-4196-89B8-A415E77B0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575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7529520-086C-4287-85D7-25D0C96F5F72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1820CA8-10CA-49E3-AEAD-240AC7468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77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1487" y="5132552"/>
            <a:ext cx="9145487" cy="1725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pic>
        <p:nvPicPr>
          <p:cNvPr id="16" name="Picture 15" descr="Background_Master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3" b="11576"/>
          <a:stretch/>
        </p:blipFill>
        <p:spPr>
          <a:xfrm>
            <a:off x="2974" y="0"/>
            <a:ext cx="9144000" cy="5053724"/>
          </a:xfrm>
          <a:prstGeom prst="rect">
            <a:avLst/>
          </a:prstGeom>
        </p:spPr>
      </p:pic>
      <p:sp>
        <p:nvSpPr>
          <p:cNvPr id="17" name="Title 12"/>
          <p:cNvSpPr>
            <a:spLocks noGrp="1"/>
          </p:cNvSpPr>
          <p:nvPr>
            <p:ph type="title" hasCustomPrompt="1"/>
          </p:nvPr>
        </p:nvSpPr>
        <p:spPr>
          <a:xfrm>
            <a:off x="0" y="3722414"/>
            <a:ext cx="9144000" cy="1164896"/>
          </a:xfrm>
          <a:solidFill>
            <a:schemeClr val="bg1">
              <a:alpha val="74000"/>
            </a:schemeClr>
          </a:solidFill>
        </p:spPr>
        <p:txBody>
          <a:bodyPr lIns="274320" rIns="274320"/>
          <a:lstStyle>
            <a:lvl1pPr algn="l">
              <a:lnSpc>
                <a:spcPct val="80000"/>
              </a:lnSpc>
              <a:defRPr sz="4200" cap="none" spc="150" baseline="0">
                <a:solidFill>
                  <a:schemeClr val="tx1"/>
                </a:solidFill>
                <a:latin typeface="Frutiger 65 Bold"/>
              </a:defRPr>
            </a:lvl1pPr>
          </a:lstStyle>
          <a:p>
            <a:r>
              <a:rPr lang="en-US" dirty="0"/>
              <a:t>Faculty &amp; Staff Meeting</a:t>
            </a:r>
            <a:br>
              <a:rPr lang="en-US" dirty="0"/>
            </a:br>
            <a:r>
              <a:rPr lang="en-US" dirty="0"/>
              <a:t>May 2, 2012</a:t>
            </a:r>
          </a:p>
        </p:txBody>
      </p:sp>
      <p:pic>
        <p:nvPicPr>
          <p:cNvPr id="18" name="Picture 17" descr="EJOurso1color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56" y="5181600"/>
            <a:ext cx="3662518" cy="1524000"/>
          </a:xfrm>
          <a:prstGeom prst="rect">
            <a:avLst/>
          </a:prstGeom>
        </p:spPr>
      </p:pic>
      <p:pic>
        <p:nvPicPr>
          <p:cNvPr id="19" name="Picture 18" descr="BEC_1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774" y="5438550"/>
            <a:ext cx="1122677" cy="1122677"/>
          </a:xfrm>
          <a:prstGeom prst="rect">
            <a:avLst/>
          </a:prstGeom>
          <a:solidFill>
            <a:srgbClr val="FFFFFF">
              <a:shade val="85000"/>
            </a:srgbClr>
          </a:solidFill>
          <a:ln w="50800" cap="sq" cmpd="sng">
            <a:solidFill>
              <a:schemeClr val="accent1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19" descr="BEC_2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511" y="5438550"/>
            <a:ext cx="1122677" cy="1122677"/>
          </a:xfrm>
          <a:prstGeom prst="rect">
            <a:avLst/>
          </a:prstGeom>
          <a:solidFill>
            <a:srgbClr val="FFFFFF">
              <a:shade val="85000"/>
            </a:srgbClr>
          </a:solidFill>
          <a:ln w="50800" cap="sq" cmpd="sng">
            <a:solidFill>
              <a:schemeClr val="accent1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Picture 20" descr="BEC_3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248" y="5438550"/>
            <a:ext cx="1122677" cy="1122677"/>
          </a:xfrm>
          <a:prstGeom prst="rect">
            <a:avLst/>
          </a:prstGeom>
          <a:solidFill>
            <a:srgbClr val="FFFFFF">
              <a:shade val="85000"/>
            </a:srgbClr>
          </a:solidFill>
          <a:ln w="50800" cap="sq" cmpd="sng">
            <a:solidFill>
              <a:schemeClr val="accent1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04172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6248400" cy="152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2286000"/>
            <a:ext cx="7010400" cy="3810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057400" y="6248400"/>
            <a:ext cx="5029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E2912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2800" y="6248400"/>
            <a:ext cx="1524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96149-1378-4C3A-A1A2-E7B3AA753375}" type="slidenum">
              <a:rPr lang="en-US">
                <a:solidFill>
                  <a:srgbClr val="E29124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B20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47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2200" y="381000"/>
            <a:ext cx="1828800" cy="57150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334000" cy="5715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057400" y="6248400"/>
            <a:ext cx="5029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E2912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2800" y="6248400"/>
            <a:ext cx="1524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DFA8A-DAD0-4AC7-AE70-7F3C353056F9}" type="slidenum">
              <a:rPr lang="en-US">
                <a:solidFill>
                  <a:srgbClr val="E29124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B20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25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6248400" cy="1524000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286000"/>
            <a:ext cx="7010400" cy="381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057400" y="6248400"/>
            <a:ext cx="5029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E2912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2800" y="6248400"/>
            <a:ext cx="1524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FF9ED2-88CF-4F37-8011-701B1436E118}" type="slidenum">
              <a:rPr lang="en-US">
                <a:solidFill>
                  <a:srgbClr val="E29124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B20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56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057400" y="6248400"/>
            <a:ext cx="5029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E2912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2800" y="6248400"/>
            <a:ext cx="1524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3D3D3-1306-4B26-92FC-34B88A0C7C72}" type="slidenum">
              <a:rPr lang="en-US">
                <a:solidFill>
                  <a:srgbClr val="E29124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B20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83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6248400" cy="152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2286000"/>
            <a:ext cx="3429000" cy="3810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2286000"/>
            <a:ext cx="3429000" cy="3810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057400" y="6248400"/>
            <a:ext cx="5029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E2912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162800" y="6248400"/>
            <a:ext cx="1524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C6725-337C-4611-8408-B17F7D8B74C5}" type="slidenum">
              <a:rPr lang="en-US">
                <a:solidFill>
                  <a:srgbClr val="E29124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B20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79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057400" y="6248400"/>
            <a:ext cx="5029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E29124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162800" y="6248400"/>
            <a:ext cx="1524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21B7F-CBBC-4D48-8B92-D7F2E4632039}" type="slidenum">
              <a:rPr lang="en-US">
                <a:solidFill>
                  <a:srgbClr val="E29124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B20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47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6629400" cy="152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057400" y="6248400"/>
            <a:ext cx="5029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E2912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162800" y="6248400"/>
            <a:ext cx="1524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F3D3A-062B-4458-8930-0EB37A93AB78}" type="slidenum">
              <a:rPr lang="en-US">
                <a:solidFill>
                  <a:srgbClr val="E29124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B20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864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057400" y="6248400"/>
            <a:ext cx="5029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E29124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7162800" y="6248400"/>
            <a:ext cx="1524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EA071-7B8B-4982-AB0B-9EF16893B9C5}" type="slidenum">
              <a:rPr lang="en-US">
                <a:solidFill>
                  <a:srgbClr val="E29124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B20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57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057400" y="6248400"/>
            <a:ext cx="5029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E2912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162800" y="6248400"/>
            <a:ext cx="1524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D94A7-1920-4791-B756-6FC4EB730477}" type="slidenum">
              <a:rPr lang="en-US">
                <a:solidFill>
                  <a:srgbClr val="E29124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B20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02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057400" y="6248400"/>
            <a:ext cx="5029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E2912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162800" y="6248400"/>
            <a:ext cx="1524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3823C-3005-4470-9AE7-3E3A3D25387A}" type="slidenum">
              <a:rPr lang="en-US">
                <a:solidFill>
                  <a:srgbClr val="E29124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B20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80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1" y="963448"/>
            <a:ext cx="9143998" cy="5079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rgbClr val="FFFFFF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126479"/>
            <a:ext cx="9143999" cy="731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2975" y="1"/>
            <a:ext cx="9143999" cy="963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381000" y="0"/>
            <a:ext cx="8381260" cy="9634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  <a:latin typeface="Frutiger 45 Ligh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C43563C-D9B3-4432-B336-144C997D6215}" type="datetime1">
              <a:rPr lang="en-US" smtClean="0">
                <a:solidFill>
                  <a:srgbClr val="E29124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1/24/2018</a:t>
            </a:fld>
            <a:endParaRPr lang="en-US" dirty="0">
              <a:solidFill>
                <a:srgbClr val="E29124"/>
              </a:solidFill>
            </a:endParaRP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accent1"/>
                </a:solidFill>
                <a:latin typeface="Frutiger 45 Light"/>
                <a:cs typeface="Frutiger 45 Ligh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E29124"/>
              </a:solidFill>
            </a:endParaRP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accent1"/>
                </a:solidFill>
                <a:latin typeface="Frutiger 45 Light"/>
              </a:defRPr>
            </a:lvl1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F7886C9C-DC18-4195-8FD5-A50AA931D419}" type="slidenum">
              <a:rPr lang="en-US" smtClean="0">
                <a:solidFill>
                  <a:srgbClr val="E29124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E29124"/>
              </a:solidFill>
            </a:endParaRP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0" y="6126479"/>
            <a:ext cx="9145487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1487" y="962396"/>
            <a:ext cx="9145487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02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3B2049"/>
          </a:solidFill>
          <a:latin typeface="Book Antiqua" pitchFamily="18" charset="0"/>
          <a:ea typeface="ＭＳ Ｐゴシック" pitchFamily="12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3B2049"/>
          </a:solidFill>
          <a:latin typeface="Book Antiqua" pitchFamily="18" charset="0"/>
          <a:ea typeface="ＭＳ Ｐゴシック" pitchFamily="12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3B2049"/>
          </a:solidFill>
          <a:latin typeface="Book Antiqua" pitchFamily="18" charset="0"/>
          <a:ea typeface="ＭＳ Ｐゴシック" pitchFamily="12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3B2049"/>
          </a:solidFill>
          <a:latin typeface="Book Antiqua" pitchFamily="18" charset="0"/>
          <a:ea typeface="ＭＳ Ｐゴシック" pitchFamily="12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3B2049"/>
          </a:solidFill>
          <a:latin typeface="Book Antiqua" pitchFamily="18" charset="0"/>
          <a:ea typeface="ＭＳ Ｐゴシック" pitchFamily="12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3B2049"/>
          </a:solidFill>
          <a:latin typeface="Book Antiqua" pitchFamily="18" charset="0"/>
          <a:ea typeface="ＭＳ Ｐゴシック" pitchFamily="12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3B2049"/>
          </a:solidFill>
          <a:latin typeface="Book Antiqua" pitchFamily="18" charset="0"/>
          <a:ea typeface="ＭＳ Ｐゴシック" pitchFamily="12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3B2049"/>
          </a:solidFill>
          <a:latin typeface="Book Antiqua" pitchFamily="18" charset="0"/>
          <a:ea typeface="ＭＳ Ｐゴシック" pitchFamily="12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E29124"/>
        </a:buClr>
        <a:buChar char="•"/>
        <a:defRPr sz="3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E29124"/>
        </a:buClr>
        <a:buChar char="–"/>
        <a:defRPr sz="2800">
          <a:solidFill>
            <a:schemeClr val="tx1"/>
          </a:solidFill>
          <a:latin typeface="Calibri" pitchFamily="34" charset="0"/>
          <a:ea typeface="+mn-ea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rgbClr val="E29124"/>
        </a:buClr>
        <a:buChar char="•"/>
        <a:defRPr sz="2400">
          <a:solidFill>
            <a:schemeClr val="tx1"/>
          </a:solidFill>
          <a:latin typeface="Calibri" pitchFamily="34" charset="0"/>
          <a:ea typeface="+mn-ea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rgbClr val="E29124"/>
        </a:buClr>
        <a:buChar char="–"/>
        <a:defRPr sz="2000">
          <a:solidFill>
            <a:schemeClr val="tx1"/>
          </a:solidFill>
          <a:latin typeface="Calibri" pitchFamily="34" charset="0"/>
          <a:ea typeface="+mn-ea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rgbClr val="E29124"/>
        </a:buClr>
        <a:buChar char="»"/>
        <a:defRPr sz="2000">
          <a:solidFill>
            <a:schemeClr val="tx1"/>
          </a:solidFill>
          <a:latin typeface="Calibri" pitchFamily="34" charset="0"/>
          <a:ea typeface="+mn-ea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rgbClr val="E29124"/>
        </a:buClr>
        <a:buChar char="»"/>
        <a:defRPr sz="2000">
          <a:solidFill>
            <a:schemeClr val="tx2"/>
          </a:solidFill>
          <a:latin typeface="+mn-lt"/>
          <a:ea typeface="+mn-ea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rgbClr val="E29124"/>
        </a:buClr>
        <a:buChar char="»"/>
        <a:defRPr sz="2000">
          <a:solidFill>
            <a:schemeClr val="tx2"/>
          </a:solidFill>
          <a:latin typeface="+mn-lt"/>
          <a:ea typeface="+mn-ea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rgbClr val="E29124"/>
        </a:buClr>
        <a:buChar char="»"/>
        <a:defRPr sz="2000">
          <a:solidFill>
            <a:schemeClr val="tx2"/>
          </a:solidFill>
          <a:latin typeface="+mn-lt"/>
          <a:ea typeface="+mn-ea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rgbClr val="E29124"/>
        </a:buClr>
        <a:buChar char="»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28600" y="685800"/>
            <a:ext cx="9525000" cy="496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4000" dirty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b="1" dirty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800" b="1" dirty="0"/>
              <a:t>Master of Science in Analytics (MSA)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b="1" dirty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/>
              <a:t>Departments of Information Systems and Decision Sciences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/>
              <a:t>Experimental Statistics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/>
              <a:t>E.J. </a:t>
            </a:r>
            <a:r>
              <a:rPr lang="en-US" sz="2000" b="1" dirty="0" err="1"/>
              <a:t>Ourso</a:t>
            </a:r>
            <a:r>
              <a:rPr lang="en-US" sz="2000" b="1" dirty="0"/>
              <a:t> College of Business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b="1" dirty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/>
              <a:t>Louisiana State University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b="1" dirty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/>
              <a:t>Joni N. Shreve, PhD, Director 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b="1" dirty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/>
              <a:t>November 10, 2014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b="1" dirty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b="1" dirty="0"/>
          </a:p>
          <a:p>
            <a:pPr algn="ctr"/>
            <a:endParaRPr lang="fr-FR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6248400"/>
            <a:ext cx="2971800" cy="100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66986"/>
      </p:ext>
    </p:extLst>
  </p:cSld>
  <p:clrMapOvr>
    <a:masterClrMapping/>
  </p:clrMapOvr>
</p:sld>
</file>

<file path=ppt/theme/theme1.xml><?xml version="1.0" encoding="utf-8"?>
<a:theme xmlns:a="http://schemas.openxmlformats.org/drawingml/2006/main" name="1_COB_PPT_R3">
  <a:themeElements>
    <a:clrScheme name="COB_PPT_R3 13">
      <a:dk1>
        <a:srgbClr val="3B2049"/>
      </a:dk1>
      <a:lt1>
        <a:srgbClr val="FFFFFF"/>
      </a:lt1>
      <a:dk2>
        <a:srgbClr val="3C204A"/>
      </a:dk2>
      <a:lt2>
        <a:srgbClr val="808080"/>
      </a:lt2>
      <a:accent1>
        <a:srgbClr val="E29124"/>
      </a:accent1>
      <a:accent2>
        <a:srgbClr val="6A4681"/>
      </a:accent2>
      <a:accent3>
        <a:srgbClr val="FFFFFF"/>
      </a:accent3>
      <a:accent4>
        <a:srgbClr val="311A3D"/>
      </a:accent4>
      <a:accent5>
        <a:srgbClr val="EEC7AC"/>
      </a:accent5>
      <a:accent6>
        <a:srgbClr val="5F3F74"/>
      </a:accent6>
      <a:hlink>
        <a:srgbClr val="EFAE68"/>
      </a:hlink>
      <a:folHlink>
        <a:srgbClr val="47AA69"/>
      </a:folHlink>
    </a:clrScheme>
    <a:fontScheme name="Custom 2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2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21" charset="-128"/>
          </a:defRPr>
        </a:defPPr>
      </a:lstStyle>
    </a:lnDef>
  </a:objectDefaults>
  <a:extraClrSchemeLst>
    <a:extraClrScheme>
      <a:clrScheme name="COB_PPT_R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_PPT_R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_PPT_R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_PPT_R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_PPT_R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_PPT_R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_PPT_R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_PPT_R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_PPT_R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_PPT_R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_PPT_R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_PPT_R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_PPT_R3 13">
        <a:dk1>
          <a:srgbClr val="3B2049"/>
        </a:dk1>
        <a:lt1>
          <a:srgbClr val="FFFFFF"/>
        </a:lt1>
        <a:dk2>
          <a:srgbClr val="3C204A"/>
        </a:dk2>
        <a:lt2>
          <a:srgbClr val="808080"/>
        </a:lt2>
        <a:accent1>
          <a:srgbClr val="E29124"/>
        </a:accent1>
        <a:accent2>
          <a:srgbClr val="6A4681"/>
        </a:accent2>
        <a:accent3>
          <a:srgbClr val="FFFFFF"/>
        </a:accent3>
        <a:accent4>
          <a:srgbClr val="311A3D"/>
        </a:accent4>
        <a:accent5>
          <a:srgbClr val="EEC7AC"/>
        </a:accent5>
        <a:accent6>
          <a:srgbClr val="5F3F74"/>
        </a:accent6>
        <a:hlink>
          <a:srgbClr val="EFAE68"/>
        </a:hlink>
        <a:folHlink>
          <a:srgbClr val="47AA6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36561</TotalTime>
  <Words>40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Book Antiqua</vt:lpstr>
      <vt:lpstr>Calibri</vt:lpstr>
      <vt:lpstr>Frutiger 45 Light</vt:lpstr>
      <vt:lpstr>Frutiger 65 Bold</vt:lpstr>
      <vt:lpstr>Wingdings</vt:lpstr>
      <vt:lpstr>1_COB_PPT_R3</vt:lpstr>
      <vt:lpstr>PowerPoint Presentation</vt:lpstr>
    </vt:vector>
  </TitlesOfParts>
  <Company>E.J. OURSO COLLEGE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E Rodrigue</dc:creator>
  <cp:lastModifiedBy>bethanyvsmith64@outlook.com</cp:lastModifiedBy>
  <cp:revision>144</cp:revision>
  <cp:lastPrinted>2012-08-07T16:42:06Z</cp:lastPrinted>
  <dcterms:created xsi:type="dcterms:W3CDTF">2012-05-30T14:48:13Z</dcterms:created>
  <dcterms:modified xsi:type="dcterms:W3CDTF">2018-01-25T02:23:32Z</dcterms:modified>
</cp:coreProperties>
</file>