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5"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7010400" cy="9296400"/>
  <p:embeddedFontLst>
    <p:embeddedFont>
      <p:font typeface="Book Antiqua" panose="02040602050305030304" pitchFamily="18" charset="0"/>
      <p:regular r:id="rId33"/>
      <p:bold r:id="rId34"/>
      <p:italic r:id="rId35"/>
      <p:boldItalic r:id="rId36"/>
    </p:embeddedFont>
    <p:embeddedFont>
      <p:font typeface="Open Sans Light"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1" d="100"/>
          <a:sy n="51" d="100"/>
        </p:scale>
        <p:origin x="13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7840" cy="46482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70938" y="0"/>
            <a:ext cx="3037840" cy="46482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40" y="4415790"/>
            <a:ext cx="5608320" cy="418338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3037840" cy="46482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70938" y="8829967"/>
            <a:ext cx="3037840" cy="464820"/>
          </a:xfrm>
          <a:prstGeom prst="rect">
            <a:avLst/>
          </a:prstGeom>
          <a:noFill/>
          <a:ln>
            <a:noFill/>
          </a:ln>
        </p:spPr>
        <p:txBody>
          <a:bodyPr wrap="square" lIns="93175" tIns="46575" rIns="93175" bIns="4657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701040" y="4415790"/>
            <a:ext cx="5608320" cy="4183380"/>
          </a:xfrm>
          <a:prstGeom prst="rect">
            <a:avLst/>
          </a:prstGeom>
        </p:spPr>
        <p:txBody>
          <a:bodyPr wrap="square" lIns="91425" tIns="91425" rIns="91425" bIns="91425" anchor="t" anchorCtr="0">
            <a:noAutofit/>
          </a:bodyPr>
          <a:lstStyle/>
          <a:p>
            <a:pPr lvl="0">
              <a:spcBef>
                <a:spcPts val="0"/>
              </a:spcBef>
              <a:buNone/>
            </a:pPr>
            <a:endParaRPr/>
          </a:p>
        </p:txBody>
      </p:sp>
      <p:sp>
        <p:nvSpPr>
          <p:cNvPr id="83" name="Shape 8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marL="457200" lvl="0" indent="-342900" rtl="0">
              <a:spcBef>
                <a:spcPts val="640"/>
              </a:spcBef>
              <a:buClr>
                <a:schemeClr val="accent1"/>
              </a:buClr>
              <a:buSzPct val="100000"/>
              <a:buFont typeface="Calibri"/>
              <a:buChar char="•"/>
            </a:pPr>
            <a:r>
              <a:rPr lang="en-US" sz="1800"/>
              <a:t>WOE  measure the association between an input variable and target variable. </a:t>
            </a:r>
          </a:p>
          <a:p>
            <a:pPr marL="457200" lvl="0" indent="-342900" rtl="0">
              <a:spcBef>
                <a:spcPts val="640"/>
              </a:spcBef>
              <a:buClr>
                <a:schemeClr val="accent1"/>
              </a:buClr>
              <a:buSzPct val="100000"/>
              <a:buFont typeface="Calibri"/>
              <a:buChar char="•"/>
            </a:pPr>
            <a:r>
              <a:rPr lang="en-US" sz="1800"/>
              <a:t>(IV) is used to evaluate a variable's overall predictive power</a:t>
            </a:r>
          </a:p>
          <a:p>
            <a:pPr lvl="0" rtl="0">
              <a:spcBef>
                <a:spcPts val="640"/>
              </a:spcBef>
              <a:buNone/>
            </a:pPr>
            <a:r>
              <a:rPr lang="en-US" sz="1800"/>
              <a:t>*change bottom fractal dimension to SE </a:t>
            </a:r>
          </a:p>
        </p:txBody>
      </p:sp>
      <p:sp>
        <p:nvSpPr>
          <p:cNvPr id="145" name="Shape 145"/>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These are the methods I explored in enterprise miner (all of them) these three methods :</a:t>
            </a:r>
          </a:p>
          <a:p>
            <a:pPr lvl="0">
              <a:spcBef>
                <a:spcPts val="0"/>
              </a:spcBef>
              <a:buNone/>
            </a:pPr>
            <a:r>
              <a:rPr lang="en-US"/>
              <a:t>	Variable Selection</a:t>
            </a:r>
          </a:p>
          <a:p>
            <a:pPr lvl="0">
              <a:spcBef>
                <a:spcPts val="0"/>
              </a:spcBef>
              <a:buNone/>
            </a:pPr>
            <a:r>
              <a:rPr lang="en-US"/>
              <a:t>	Variable Clustering </a:t>
            </a:r>
          </a:p>
          <a:p>
            <a:pPr lvl="0">
              <a:spcBef>
                <a:spcPts val="0"/>
              </a:spcBef>
              <a:buNone/>
            </a:pPr>
            <a:r>
              <a:rPr lang="en-US"/>
              <a:t>	Principle Components </a:t>
            </a:r>
          </a:p>
          <a:p>
            <a:pPr lvl="0">
              <a:spcBef>
                <a:spcPts val="0"/>
              </a:spcBef>
              <a:buNone/>
            </a:pPr>
            <a:endParaRPr/>
          </a:p>
          <a:p>
            <a:pPr lvl="0">
              <a:spcBef>
                <a:spcPts val="0"/>
              </a:spcBef>
              <a:buNone/>
            </a:pPr>
            <a:r>
              <a:rPr lang="en-US"/>
              <a:t>are the variable reduction techniques that were utilized in our final models </a:t>
            </a:r>
          </a:p>
          <a:p>
            <a:pPr lvl="0">
              <a:spcBef>
                <a:spcPts val="0"/>
              </a:spcBef>
              <a:buNone/>
            </a:pPr>
            <a:endParaRPr/>
          </a:p>
          <a:p>
            <a:pPr lvl="0">
              <a:spcBef>
                <a:spcPts val="0"/>
              </a:spcBef>
              <a:buNone/>
            </a:pPr>
            <a:r>
              <a:rPr lang="en-US"/>
              <a:t>*ADD RANDOM FOREST</a:t>
            </a:r>
          </a:p>
          <a:p>
            <a:pPr lvl="0">
              <a:spcBef>
                <a:spcPts val="0"/>
              </a:spcBef>
              <a:buNone/>
            </a:pPr>
            <a:r>
              <a:rPr lang="en-US"/>
              <a:t>Principle components - Eigenvalue one criteria any principle component with an eigenvalue greater than or equal to 1 (5 principal components were selected) </a:t>
            </a:r>
          </a:p>
          <a:p>
            <a:pPr lvl="0">
              <a:spcBef>
                <a:spcPts val="0"/>
              </a:spcBef>
              <a:buNone/>
            </a:pPr>
            <a:endParaRPr/>
          </a:p>
          <a:p>
            <a:pPr lvl="0">
              <a:spcBef>
                <a:spcPts val="0"/>
              </a:spcBef>
              <a:buNone/>
            </a:pPr>
            <a:endParaRPr/>
          </a:p>
        </p:txBody>
      </p:sp>
      <p:sp>
        <p:nvSpPr>
          <p:cNvPr id="158" name="Shape 158"/>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Weight of Evidence was the initial variable reduction technique. </a:t>
            </a:r>
          </a:p>
          <a:p>
            <a:pPr lvl="0">
              <a:spcBef>
                <a:spcPts val="0"/>
              </a:spcBef>
              <a:buNone/>
            </a:pPr>
            <a:endParaRPr/>
          </a:p>
          <a:p>
            <a:pPr lvl="0">
              <a:spcBef>
                <a:spcPts val="0"/>
              </a:spcBef>
              <a:buNone/>
            </a:pPr>
            <a:r>
              <a:rPr lang="en-US"/>
              <a:t>Those 25 weighted variables were then used as inputs for three seperate variable reduction techniques </a:t>
            </a:r>
          </a:p>
        </p:txBody>
      </p:sp>
      <p:sp>
        <p:nvSpPr>
          <p:cNvPr id="173" name="Shape 173"/>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Variable Selection is a variable reduction technique </a:t>
            </a:r>
          </a:p>
        </p:txBody>
      </p:sp>
      <p:sp>
        <p:nvSpPr>
          <p:cNvPr id="180" name="Shape 180"/>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Another variable reduction technique </a:t>
            </a:r>
          </a:p>
          <a:p>
            <a:pPr lvl="0">
              <a:spcBef>
                <a:spcPts val="0"/>
              </a:spcBef>
              <a:buNone/>
            </a:pPr>
            <a:endParaRPr/>
          </a:p>
          <a:p>
            <a:pPr marL="457200" lvl="0" indent="-381000" rtl="0">
              <a:spcBef>
                <a:spcPts val="640"/>
              </a:spcBef>
              <a:buClr>
                <a:schemeClr val="accent1"/>
              </a:buClr>
              <a:buSzPct val="100000"/>
              <a:buFont typeface="Calibri"/>
              <a:buChar char="•"/>
            </a:pPr>
            <a:r>
              <a:rPr lang="en-US" sz="2400"/>
              <a:t>Selecting variables with minimal resulting collinearity </a:t>
            </a:r>
            <a:br>
              <a:rPr lang="en-US" sz="2400"/>
            </a:br>
            <a:endParaRPr lang="en-US" sz="2400"/>
          </a:p>
          <a:p>
            <a:pPr marL="457200" lvl="0" indent="-381000" rtl="0">
              <a:spcBef>
                <a:spcPts val="640"/>
              </a:spcBef>
              <a:buClr>
                <a:schemeClr val="accent1"/>
              </a:buClr>
              <a:buSzPct val="100000"/>
              <a:buFont typeface="Calibri"/>
              <a:buChar char="•"/>
            </a:pPr>
            <a:r>
              <a:rPr lang="en-US" sz="2400"/>
              <a:t>Exports a linear combination of the variables from each cluster </a:t>
            </a:r>
            <a:br>
              <a:rPr lang="en-US" sz="2400"/>
            </a:br>
            <a:endParaRPr lang="en-US" sz="2400"/>
          </a:p>
          <a:p>
            <a:pPr marL="457200" lvl="0" indent="-381000" rtl="0">
              <a:spcBef>
                <a:spcPts val="640"/>
              </a:spcBef>
              <a:buClr>
                <a:schemeClr val="accent1"/>
              </a:buClr>
              <a:buSzPct val="100000"/>
              <a:buFont typeface="Calibri"/>
              <a:buChar char="•"/>
            </a:pPr>
            <a:r>
              <a:rPr lang="en-US" sz="2400"/>
              <a:t>Cluster Components are the default setting </a:t>
            </a:r>
          </a:p>
        </p:txBody>
      </p:sp>
      <p:sp>
        <p:nvSpPr>
          <p:cNvPr id="192" name="Shape 192"/>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This technique produces what are known as PC</a:t>
            </a:r>
            <a:br>
              <a:rPr lang="en-US"/>
            </a:br>
            <a:endParaRPr lang="en-US"/>
          </a:p>
          <a:p>
            <a:pPr lvl="0">
              <a:spcBef>
                <a:spcPts val="0"/>
              </a:spcBef>
              <a:buNone/>
            </a:pPr>
            <a:r>
              <a:rPr lang="en-US"/>
              <a:t>Of which each principal component is linear comb of every variable used as an input</a:t>
            </a:r>
          </a:p>
          <a:p>
            <a:pPr lvl="0">
              <a:spcBef>
                <a:spcPts val="0"/>
              </a:spcBef>
              <a:buNone/>
            </a:pPr>
            <a:endParaRPr/>
          </a:p>
          <a:p>
            <a:pPr marL="914400" lvl="1" indent="-381000" rtl="0">
              <a:spcBef>
                <a:spcPts val="560"/>
              </a:spcBef>
              <a:buClr>
                <a:schemeClr val="accent1"/>
              </a:buClr>
              <a:buSzPct val="100000"/>
              <a:buFont typeface="Calibri"/>
              <a:buChar char="–"/>
            </a:pPr>
            <a:r>
              <a:rPr lang="en-US" sz="2400"/>
              <a:t>keep any components with an eigenvalue &gt; 1</a:t>
            </a:r>
          </a:p>
          <a:p>
            <a:pPr lvl="0">
              <a:spcBef>
                <a:spcPts val="0"/>
              </a:spcBef>
              <a:buNone/>
            </a:pPr>
            <a:endParaRPr/>
          </a:p>
        </p:txBody>
      </p:sp>
      <p:sp>
        <p:nvSpPr>
          <p:cNvPr id="203" name="Shape 203"/>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endParaRPr/>
          </a:p>
        </p:txBody>
      </p:sp>
      <p:sp>
        <p:nvSpPr>
          <p:cNvPr id="215" name="Shape 215"/>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marL="457200" lvl="0" indent="-228600" rtl="0">
              <a:spcBef>
                <a:spcPts val="0"/>
              </a:spcBef>
              <a:buChar char="●"/>
            </a:pPr>
            <a:r>
              <a:rPr lang="en-US"/>
              <a:t>fix validation miss error rate and put as hit rate </a:t>
            </a:r>
          </a:p>
          <a:p>
            <a:pPr marL="457200" lvl="0" indent="-228600" rtl="0">
              <a:spcBef>
                <a:spcPts val="0"/>
              </a:spcBef>
              <a:buChar char="●"/>
            </a:pPr>
            <a:r>
              <a:rPr lang="en-US"/>
              <a:t>take off full models bc redundant </a:t>
            </a:r>
          </a:p>
          <a:p>
            <a:pPr marL="457200" lvl="0" indent="-342900" rtl="0">
              <a:spcBef>
                <a:spcPts val="640"/>
              </a:spcBef>
              <a:buClr>
                <a:schemeClr val="accent1"/>
              </a:buClr>
              <a:buSzPct val="100000"/>
              <a:buFont typeface="Calibri"/>
              <a:buChar char="●"/>
            </a:pPr>
            <a:r>
              <a:rPr lang="en-US" sz="1800"/>
              <a:t>All Full Models were run using all variables identified as important via WOE/IV</a:t>
            </a:r>
            <a:br>
              <a:rPr lang="en-US" sz="1800"/>
            </a:br>
            <a:endParaRPr lang="en-US" sz="1800"/>
          </a:p>
          <a:p>
            <a:pPr marL="457200" lvl="0" indent="-342900" rtl="0">
              <a:spcBef>
                <a:spcPts val="640"/>
              </a:spcBef>
              <a:buClr>
                <a:schemeClr val="accent1"/>
              </a:buClr>
              <a:buSzPct val="100000"/>
              <a:buFont typeface="Calibri"/>
              <a:buChar char="●"/>
            </a:pPr>
            <a:r>
              <a:rPr lang="en-US" sz="1800"/>
              <a:t>All Reduced Models were run with those 5 variables from the variable selection</a:t>
            </a:r>
          </a:p>
        </p:txBody>
      </p:sp>
      <p:sp>
        <p:nvSpPr>
          <p:cNvPr id="221" name="Shape 221"/>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marL="228600" lvl="0" indent="0" rtl="0">
              <a:spcBef>
                <a:spcPts val="0"/>
              </a:spcBef>
              <a:buNone/>
            </a:pPr>
            <a:endParaRPr lang="en-US" dirty="0"/>
          </a:p>
          <a:p>
            <a:pPr marL="457200" lvl="0" indent="-228600" rtl="0">
              <a:spcBef>
                <a:spcPts val="0"/>
              </a:spcBef>
              <a:buChar char="●"/>
            </a:pPr>
            <a:r>
              <a:rPr lang="en-US" dirty="0"/>
              <a:t>variable reduction approaches did not help as inputs into a logistic regression</a:t>
            </a:r>
          </a:p>
          <a:p>
            <a:pPr marL="457200" lvl="0" indent="-228600" rtl="0">
              <a:spcBef>
                <a:spcPts val="0"/>
              </a:spcBef>
              <a:buChar char="●"/>
            </a:pPr>
            <a:r>
              <a:rPr lang="en-US" dirty="0"/>
              <a:t>best model overall was forward selection </a:t>
            </a:r>
          </a:p>
          <a:p>
            <a:pPr marL="457200" lvl="0" indent="-342900" rtl="0">
              <a:spcBef>
                <a:spcPts val="640"/>
              </a:spcBef>
              <a:buClr>
                <a:schemeClr val="accent1"/>
              </a:buClr>
              <a:buSzPct val="100000"/>
              <a:buFont typeface="Calibri"/>
              <a:buChar char="●"/>
            </a:pPr>
            <a:r>
              <a:rPr lang="en-US" sz="1800" dirty="0"/>
              <a:t>Model Initially run using all variables in the data set. </a:t>
            </a:r>
            <a:br>
              <a:rPr lang="en-US" sz="1800" dirty="0"/>
            </a:br>
            <a:endParaRPr lang="en-US" sz="1800" dirty="0"/>
          </a:p>
          <a:p>
            <a:pPr marL="457200" lvl="0" indent="-342900" rtl="0">
              <a:spcBef>
                <a:spcPts val="640"/>
              </a:spcBef>
              <a:buClr>
                <a:schemeClr val="accent1"/>
              </a:buClr>
              <a:buSzPct val="100000"/>
              <a:buFont typeface="Calibri"/>
              <a:buChar char="●"/>
            </a:pPr>
            <a:r>
              <a:rPr lang="en-US" sz="1800" dirty="0"/>
              <a:t>The model was then run using each of the previously listed variable reduction technique</a:t>
            </a:r>
          </a:p>
        </p:txBody>
      </p:sp>
      <p:sp>
        <p:nvSpPr>
          <p:cNvPr id="229" name="Shape 229"/>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change full model to decision tree</a:t>
            </a:r>
          </a:p>
          <a:p>
            <a:pPr lvl="0" rtl="0">
              <a:spcBef>
                <a:spcPts val="640"/>
              </a:spcBef>
              <a:buNone/>
            </a:pPr>
            <a:r>
              <a:rPr lang="en-US" sz="1400"/>
              <a:t>Various Decision Trees </a:t>
            </a:r>
            <a:br>
              <a:rPr lang="en-US" sz="1400"/>
            </a:br>
            <a:r>
              <a:rPr lang="en-US" sz="1400"/>
              <a:t>were modeled with variation in </a:t>
            </a:r>
          </a:p>
          <a:p>
            <a:pPr lvl="0" rtl="0">
              <a:spcBef>
                <a:spcPts val="640"/>
              </a:spcBef>
              <a:buNone/>
            </a:pPr>
            <a:r>
              <a:rPr lang="en-US" sz="1400"/>
              <a:t>splitting rule criteria:</a:t>
            </a:r>
          </a:p>
          <a:p>
            <a:pPr marL="914400" lvl="1" indent="-317500" rtl="0">
              <a:spcBef>
                <a:spcPts val="560"/>
              </a:spcBef>
              <a:buClr>
                <a:schemeClr val="accent1"/>
              </a:buClr>
              <a:buSzPct val="100000"/>
              <a:buFont typeface="Calibri"/>
              <a:buChar char="–"/>
            </a:pPr>
            <a:r>
              <a:rPr lang="en-US" sz="1400"/>
              <a:t>Default</a:t>
            </a:r>
          </a:p>
          <a:p>
            <a:pPr marL="914400" lvl="1" indent="-317500" rtl="0">
              <a:spcBef>
                <a:spcPts val="560"/>
              </a:spcBef>
              <a:buClr>
                <a:schemeClr val="accent1"/>
              </a:buClr>
              <a:buSzPct val="100000"/>
              <a:buFont typeface="Calibri"/>
              <a:buChar char="–"/>
            </a:pPr>
            <a:r>
              <a:rPr lang="en-US" sz="1400"/>
              <a:t>Entropy</a:t>
            </a:r>
          </a:p>
          <a:p>
            <a:pPr marL="914400" lvl="1" indent="-317500" rtl="0">
              <a:spcBef>
                <a:spcPts val="560"/>
              </a:spcBef>
              <a:buClr>
                <a:schemeClr val="accent1"/>
              </a:buClr>
              <a:buSzPct val="100000"/>
              <a:buFont typeface="Calibri"/>
              <a:buChar char="–"/>
            </a:pPr>
            <a:r>
              <a:rPr lang="en-US" sz="1400"/>
              <a:t>Number of Branches </a:t>
            </a:r>
          </a:p>
          <a:p>
            <a:pPr lvl="0" rtl="0">
              <a:spcBef>
                <a:spcPts val="560"/>
              </a:spcBef>
              <a:buNone/>
            </a:pPr>
            <a:r>
              <a:rPr lang="en-US" sz="1400"/>
              <a:t>Decision Tree with highest predictive accuracy is the Decision Tree Grown from the Principal Component Variable Reduction </a:t>
            </a:r>
          </a:p>
          <a:p>
            <a:pPr lvl="0" rtl="0">
              <a:spcBef>
                <a:spcPts val="560"/>
              </a:spcBef>
              <a:buNone/>
            </a:pPr>
            <a:endParaRPr sz="1400"/>
          </a:p>
          <a:p>
            <a:pPr lvl="0" rtl="0">
              <a:spcBef>
                <a:spcPts val="560"/>
              </a:spcBef>
              <a:buNone/>
            </a:pPr>
            <a:r>
              <a:rPr lang="en-US" sz="1400"/>
              <a:t>The PC Decision Tree only had one split utilizing Principle Component one </a:t>
            </a:r>
          </a:p>
        </p:txBody>
      </p:sp>
      <p:sp>
        <p:nvSpPr>
          <p:cNvPr id="238" name="Shape 238"/>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endParaRPr/>
          </a:p>
        </p:txBody>
      </p:sp>
      <p:sp>
        <p:nvSpPr>
          <p:cNvPr id="90" name="Shape 90"/>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marL="457200" lvl="0" indent="-317500" rtl="0">
              <a:spcBef>
                <a:spcPts val="640"/>
              </a:spcBef>
              <a:buClr>
                <a:schemeClr val="accent1"/>
              </a:buClr>
              <a:buSzPct val="100000"/>
              <a:buFont typeface="Calibri"/>
              <a:buChar char="•"/>
            </a:pPr>
            <a:r>
              <a:rPr lang="en-US" sz="1400"/>
              <a:t>Units pass information to other units through connections. Connections are directional and indicate the flow of computation within the network. Connections cannot form loops, because the HP Neural node permits only feed-f</a:t>
            </a:r>
          </a:p>
          <a:p>
            <a:pPr marL="457200" lvl="0" indent="-317500" rtl="0">
              <a:spcBef>
                <a:spcPts val="640"/>
              </a:spcBef>
              <a:buClr>
                <a:schemeClr val="accent1"/>
              </a:buClr>
              <a:buSzPct val="100000"/>
              <a:buFont typeface="Calibri"/>
              <a:buChar char="•"/>
            </a:pPr>
            <a:r>
              <a:rPr lang="en-US" sz="1400"/>
              <a:t>The training of the network was “supervised” </a:t>
            </a:r>
          </a:p>
          <a:p>
            <a:pPr marL="914400" lvl="1" indent="-317500" rtl="0">
              <a:spcBef>
                <a:spcPts val="560"/>
              </a:spcBef>
              <a:buClr>
                <a:schemeClr val="accent1"/>
              </a:buClr>
              <a:buSzPct val="100000"/>
              <a:buFont typeface="Calibri"/>
              <a:buChar char="–"/>
            </a:pPr>
            <a:r>
              <a:rPr lang="en-US" sz="1400"/>
              <a:t>for each case the network was provided with both the input characteristics of the mass and the corresponding FNA diagnosis </a:t>
            </a:r>
          </a:p>
          <a:p>
            <a:pPr marL="457200" lvl="0" indent="-317500" rtl="0">
              <a:spcBef>
                <a:spcPts val="640"/>
              </a:spcBef>
              <a:buClr>
                <a:schemeClr val="accent1"/>
              </a:buClr>
              <a:buSzPct val="100000"/>
              <a:buFont typeface="Calibri"/>
              <a:buChar char="•"/>
            </a:pPr>
            <a:r>
              <a:rPr lang="en-US" sz="1400"/>
              <a:t>Various Neural Networks were constructed for each different Variable Selection Method listed earlier in the analysis- while varying the number of nodes in the hidden layer, input variables, and weights. </a:t>
            </a:r>
          </a:p>
          <a:p>
            <a:pPr marL="457200" lvl="0" indent="-317500" rtl="0">
              <a:spcBef>
                <a:spcPts val="640"/>
              </a:spcBef>
              <a:buClr>
                <a:schemeClr val="accent1"/>
              </a:buClr>
              <a:buSzPct val="100000"/>
              <a:buFont typeface="Calibri"/>
              <a:buChar char="•"/>
            </a:pPr>
            <a:r>
              <a:rPr lang="en-US" sz="1400"/>
              <a:t>Each Neural Network was then compared using the validation misclassification rate as well as the ROC Curve</a:t>
            </a:r>
          </a:p>
        </p:txBody>
      </p:sp>
      <p:sp>
        <p:nvSpPr>
          <p:cNvPr id="247" name="Shape 247"/>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rtl="0">
              <a:spcBef>
                <a:spcPts val="0"/>
              </a:spcBef>
              <a:buNone/>
            </a:pPr>
            <a:r>
              <a:rPr lang="en-US" sz="1400">
                <a:solidFill>
                  <a:srgbClr val="000000"/>
                </a:solidFill>
                <a:latin typeface="Arial"/>
                <a:ea typeface="Arial"/>
                <a:cs typeface="Arial"/>
                <a:sym typeface="Arial"/>
              </a:rPr>
              <a:t>The HP Neural Network Model Surpasses all other Models across all cut offs of interest under the Validation ROC index criteria.</a:t>
            </a:r>
            <a:br>
              <a:rPr lang="en-US" sz="1400">
                <a:solidFill>
                  <a:srgbClr val="000000"/>
                </a:solidFill>
                <a:latin typeface="Arial"/>
                <a:ea typeface="Arial"/>
                <a:cs typeface="Arial"/>
                <a:sym typeface="Arial"/>
              </a:rPr>
            </a:br>
            <a:endParaRPr lang="en-US" sz="1400">
              <a:solidFill>
                <a:srgbClr val="000000"/>
              </a:solidFill>
              <a:latin typeface="Arial"/>
              <a:ea typeface="Arial"/>
              <a:cs typeface="Arial"/>
              <a:sym typeface="Arial"/>
            </a:endParaRPr>
          </a:p>
          <a:p>
            <a:pPr lvl="0" rtl="0">
              <a:spcBef>
                <a:spcPts val="0"/>
              </a:spcBef>
              <a:buNone/>
            </a:pPr>
            <a:r>
              <a:rPr lang="en-US" sz="1400">
                <a:solidFill>
                  <a:srgbClr val="000000"/>
                </a:solidFill>
                <a:latin typeface="Arial"/>
                <a:ea typeface="Arial"/>
                <a:cs typeface="Arial"/>
                <a:sym typeface="Arial"/>
              </a:rPr>
              <a:t>The HP Neural Network outperforms all other models in terms of misclassification with a validation misclassification error rate of .02891 or 97% accuracy. </a:t>
            </a:r>
          </a:p>
          <a:p>
            <a:pPr lvl="0" rtl="0">
              <a:spcBef>
                <a:spcPts val="0"/>
              </a:spcBef>
              <a:buNone/>
            </a:pPr>
            <a:endParaRPr sz="1400">
              <a:solidFill>
                <a:srgbClr val="000000"/>
              </a:solidFill>
              <a:latin typeface="Arial"/>
              <a:ea typeface="Arial"/>
              <a:cs typeface="Arial"/>
              <a:sym typeface="Arial"/>
            </a:endParaRPr>
          </a:p>
          <a:p>
            <a:pPr lvl="0">
              <a:spcBef>
                <a:spcPts val="0"/>
              </a:spcBef>
              <a:buNone/>
            </a:pPr>
            <a:endParaRPr/>
          </a:p>
        </p:txBody>
      </p:sp>
      <p:sp>
        <p:nvSpPr>
          <p:cNvPr id="258" name="Shape 258"/>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marL="457200" lvl="0" indent="-381000" rtl="0">
              <a:spcBef>
                <a:spcPts val="640"/>
              </a:spcBef>
              <a:buClr>
                <a:schemeClr val="accent1"/>
              </a:buClr>
              <a:buSzPct val="100000"/>
              <a:buFont typeface="Calibri"/>
              <a:buChar char="•"/>
            </a:pPr>
            <a:r>
              <a:rPr lang="en-US" sz="2400"/>
              <a:t>HP Neural Network has </a:t>
            </a:r>
          </a:p>
          <a:p>
            <a:pPr marL="914400" lvl="1" indent="-381000" rtl="0">
              <a:spcBef>
                <a:spcPts val="560"/>
              </a:spcBef>
              <a:buClr>
                <a:schemeClr val="accent1"/>
              </a:buClr>
              <a:buSzPct val="100000"/>
              <a:buFont typeface="Calibri"/>
              <a:buChar char="–"/>
            </a:pPr>
            <a:r>
              <a:rPr lang="en-US" sz="2400"/>
              <a:t>the highest valiation hit rate (97%) </a:t>
            </a:r>
          </a:p>
          <a:p>
            <a:pPr marL="914400" lvl="1" indent="-381000" rtl="0">
              <a:spcBef>
                <a:spcPts val="560"/>
              </a:spcBef>
              <a:buClr>
                <a:schemeClr val="accent1"/>
              </a:buClr>
              <a:buSzPct val="100000"/>
              <a:buFont typeface="Calibri"/>
              <a:buChar char="–"/>
            </a:pPr>
            <a:r>
              <a:rPr lang="en-US" sz="2400"/>
              <a:t>the highest ROC index (.995)</a:t>
            </a:r>
          </a:p>
          <a:p>
            <a:pPr marL="914400" lvl="1" indent="-381000" rtl="0">
              <a:spcBef>
                <a:spcPts val="560"/>
              </a:spcBef>
              <a:buClr>
                <a:schemeClr val="accent1"/>
              </a:buClr>
              <a:buSzPct val="100000"/>
              <a:buFont typeface="Calibri"/>
              <a:buChar char="–"/>
            </a:pPr>
            <a:r>
              <a:rPr lang="en-US" sz="2400"/>
              <a:t>the highest sensitivity (99%) </a:t>
            </a:r>
          </a:p>
          <a:p>
            <a:pPr marL="914400" lvl="1" indent="-381000" rtl="0">
              <a:spcBef>
                <a:spcPts val="560"/>
              </a:spcBef>
              <a:buClr>
                <a:schemeClr val="accent1"/>
              </a:buClr>
              <a:buSzPct val="100000"/>
              <a:buFont typeface="Calibri"/>
              <a:buChar char="–"/>
            </a:pPr>
            <a:r>
              <a:rPr lang="en-US" sz="2400"/>
              <a:t>Highest specificity (100%)</a:t>
            </a:r>
          </a:p>
          <a:p>
            <a:pPr marL="457200" lvl="0" indent="-381000" rtl="0">
              <a:spcBef>
                <a:spcPts val="560"/>
              </a:spcBef>
              <a:buClr>
                <a:schemeClr val="accent1"/>
              </a:buClr>
              <a:buSzPct val="100000"/>
              <a:buFont typeface="Calibri"/>
              <a:buChar char="•"/>
            </a:pPr>
            <a:r>
              <a:rPr lang="en-US" sz="2400"/>
              <a:t>Odds Radius SE 1-.217 = .783</a:t>
            </a:r>
          </a:p>
          <a:p>
            <a:pPr marL="457200" lvl="0" indent="-342900" rtl="0">
              <a:spcBef>
                <a:spcPts val="640"/>
              </a:spcBef>
              <a:buClr>
                <a:schemeClr val="accent1"/>
              </a:buClr>
              <a:buSzPct val="100000"/>
              <a:buFont typeface="Calibri"/>
              <a:buChar char="•"/>
            </a:pPr>
            <a:r>
              <a:rPr lang="en-US" sz="1800"/>
              <a:t>Thus, in an effort to further improve outcome prediction, I recommend medical professionals look into refining those techniques used to measure and record the perimeter, concavity and texture of a cell’s nucleus within a potentially malignant breast mass.  </a:t>
            </a:r>
          </a:p>
        </p:txBody>
      </p:sp>
      <p:sp>
        <p:nvSpPr>
          <p:cNvPr id="267" name="Shape 267"/>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Limitations </a:t>
            </a:r>
          </a:p>
        </p:txBody>
      </p:sp>
      <p:sp>
        <p:nvSpPr>
          <p:cNvPr id="274" name="Shape 274"/>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endParaRPr/>
          </a:p>
        </p:txBody>
      </p:sp>
      <p:sp>
        <p:nvSpPr>
          <p:cNvPr id="281" name="Shape 281"/>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endParaRPr/>
          </a:p>
        </p:txBody>
      </p:sp>
      <p:sp>
        <p:nvSpPr>
          <p:cNvPr id="287" name="Shape 287"/>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Regression - </a:t>
            </a:r>
            <a:br>
              <a:rPr lang="en-US"/>
            </a:br>
            <a:r>
              <a:rPr lang="en-US"/>
              <a:t>Stepwise - considers adding or deleting a variable at each step of the logistic regression process </a:t>
            </a:r>
          </a:p>
          <a:p>
            <a:pPr lvl="0">
              <a:spcBef>
                <a:spcPts val="0"/>
              </a:spcBef>
              <a:buNone/>
            </a:pPr>
            <a:r>
              <a:rPr lang="en-US"/>
              <a:t>Forward selection - begins with a simple regression model and adds a predictor one at a time, once a predictor is in the model </a:t>
            </a:r>
            <a:br>
              <a:rPr lang="en-US"/>
            </a:br>
            <a:r>
              <a:rPr lang="en-US"/>
              <a:t>it can't be taken out of the model </a:t>
            </a:r>
          </a:p>
          <a:p>
            <a:pPr lvl="0">
              <a:spcBef>
                <a:spcPts val="0"/>
              </a:spcBef>
              <a:buNone/>
            </a:pPr>
            <a:r>
              <a:rPr lang="en-US"/>
              <a:t>backward selection - begins with a multinomial regression with all predictors in the model and then works backward deletings one variable at a time </a:t>
            </a:r>
            <a:br>
              <a:rPr lang="en-US"/>
            </a:br>
            <a:r>
              <a:rPr lang="en-US"/>
              <a:t>once a variable is deleted it can not be put back in the model </a:t>
            </a:r>
            <a:br>
              <a:rPr lang="en-US"/>
            </a:br>
            <a:br>
              <a:rPr lang="en-US"/>
            </a:br>
            <a:endParaRPr lang="en-US"/>
          </a:p>
        </p:txBody>
      </p:sp>
      <p:sp>
        <p:nvSpPr>
          <p:cNvPr id="297" name="Shape 297"/>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endParaRPr/>
          </a:p>
        </p:txBody>
      </p:sp>
      <p:sp>
        <p:nvSpPr>
          <p:cNvPr id="308" name="Shape 308"/>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marL="457200" lvl="0" indent="-342900" rtl="0">
              <a:spcBef>
                <a:spcPts val="640"/>
              </a:spcBef>
              <a:buClr>
                <a:schemeClr val="accent1"/>
              </a:buClr>
              <a:buSzPct val="100000"/>
              <a:buFont typeface="Calibri"/>
              <a:buChar char="•"/>
            </a:pPr>
            <a:r>
              <a:rPr lang="en-US" sz="1800"/>
              <a:t>subset of original variables </a:t>
            </a:r>
          </a:p>
          <a:p>
            <a:pPr marL="457200" lvl="0" indent="-342900" rtl="0">
              <a:spcBef>
                <a:spcPts val="640"/>
              </a:spcBef>
              <a:buClr>
                <a:schemeClr val="accent1"/>
              </a:buClr>
              <a:buSzPct val="100000"/>
              <a:buFont typeface="Calibri"/>
              <a:buChar char="•"/>
            </a:pPr>
            <a:r>
              <a:rPr lang="en-US" sz="1800"/>
              <a:t>Best Variable Clustering Technique exports the variables in each cluster that have th</a:t>
            </a:r>
          </a:p>
        </p:txBody>
      </p:sp>
      <p:sp>
        <p:nvSpPr>
          <p:cNvPr id="318" name="Shape 318"/>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endParaRPr/>
          </a:p>
        </p:txBody>
      </p:sp>
      <p:sp>
        <p:nvSpPr>
          <p:cNvPr id="329" name="Shape 329"/>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Talk about process of mammogram to FNA to surgical biopsy </a:t>
            </a:r>
          </a:p>
          <a:p>
            <a:pPr lvl="0">
              <a:spcBef>
                <a:spcPts val="0"/>
              </a:spcBef>
              <a:buNone/>
            </a:pPr>
            <a:r>
              <a:rPr lang="en-US"/>
              <a:t>In the past for breast cancer diagnostics the process was …..</a:t>
            </a:r>
          </a:p>
          <a:p>
            <a:pPr lvl="0">
              <a:spcBef>
                <a:spcPts val="0"/>
              </a:spcBef>
              <a:buNone/>
            </a:pPr>
            <a:endParaRPr/>
          </a:p>
          <a:p>
            <a:pPr lvl="0">
              <a:spcBef>
                <a:spcPts val="0"/>
              </a:spcBef>
              <a:buNone/>
            </a:pPr>
            <a:r>
              <a:rPr lang="en-US"/>
              <a:t>The goal is to see if the less costly and less invasive FNA procedure can be used as an adequate alternative to a surgical biopsy.</a:t>
            </a:r>
          </a:p>
          <a:p>
            <a:pPr lvl="0">
              <a:spcBef>
                <a:spcPts val="0"/>
              </a:spcBef>
              <a:buNone/>
            </a:pPr>
            <a:endParaRPr/>
          </a:p>
          <a:p>
            <a:pPr lvl="0">
              <a:spcBef>
                <a:spcPts val="0"/>
              </a:spcBef>
              <a:buNone/>
            </a:pPr>
            <a:r>
              <a:rPr lang="en-US"/>
              <a:t>Replacing the invasive and costly biopsy procedure with similar diagnostic results (accuracy)  alternative would be a huge advantage</a:t>
            </a:r>
          </a:p>
          <a:p>
            <a:pPr lvl="0">
              <a:spcBef>
                <a:spcPts val="0"/>
              </a:spcBef>
              <a:buNone/>
            </a:pPr>
            <a:endParaRPr/>
          </a:p>
          <a:p>
            <a:pPr lvl="0">
              <a:spcBef>
                <a:spcPts val="0"/>
              </a:spcBef>
              <a:buNone/>
            </a:pPr>
            <a:r>
              <a:rPr lang="en-US"/>
              <a:t>Mammography - </a:t>
            </a:r>
            <a:r>
              <a:rPr lang="en-US" sz="2400"/>
              <a:t>Age, breast density, and technology available all affect researches ability to improve sensitivity.</a:t>
            </a:r>
          </a:p>
          <a:p>
            <a:pPr lvl="0">
              <a:spcBef>
                <a:spcPts val="0"/>
              </a:spcBef>
              <a:buNone/>
            </a:pPr>
            <a:r>
              <a:rPr lang="en-US" sz="2400"/>
              <a:t>FNA- Rate of false negatives for FNA diagnosis is approximately 5% when combined with a clinical exam and a mammogram. </a:t>
            </a:r>
          </a:p>
          <a:p>
            <a:pPr lvl="0">
              <a:spcBef>
                <a:spcPts val="0"/>
              </a:spcBef>
              <a:buNone/>
            </a:pPr>
            <a:endParaRPr sz="2400"/>
          </a:p>
          <a:p>
            <a:pPr lvl="0">
              <a:spcBef>
                <a:spcPts val="0"/>
              </a:spcBef>
              <a:buNone/>
            </a:pPr>
            <a:r>
              <a:rPr lang="en-US" sz="2400"/>
              <a:t>Surgical Biopsy- Rate of false negatives for FNA diagnosis is approximately 5% when combined with a clinical exam and a mammogram. </a:t>
            </a:r>
          </a:p>
        </p:txBody>
      </p:sp>
      <p:sp>
        <p:nvSpPr>
          <p:cNvPr id="104" name="Shape 104"/>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marL="457200" lvl="0" indent="-431800" rtl="0">
              <a:spcBef>
                <a:spcPts val="640"/>
              </a:spcBef>
              <a:buClr>
                <a:schemeClr val="accent1"/>
              </a:buClr>
              <a:buSzPct val="100000"/>
              <a:buFont typeface="Calibri"/>
              <a:buChar char="•"/>
            </a:pPr>
            <a:r>
              <a:rPr lang="en-US" sz="3200"/>
              <a:t>Accurately predict the presence of a malignant tumor using data from the diagnostic procedure Fine Needle Aspiration.  </a:t>
            </a:r>
          </a:p>
        </p:txBody>
      </p:sp>
      <p:sp>
        <p:nvSpPr>
          <p:cNvPr id="111" name="Shape 111"/>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marL="914400" lvl="1" indent="-406400" rtl="0">
              <a:spcBef>
                <a:spcPts val="560"/>
              </a:spcBef>
              <a:buClr>
                <a:schemeClr val="accent1"/>
              </a:buClr>
              <a:buSzPct val="350000"/>
              <a:buFont typeface="Calibri"/>
              <a:buChar char="–"/>
            </a:pPr>
            <a:r>
              <a:rPr lang="en-US" sz="800"/>
              <a:t>(Managasarian, OL, et al, 1994)</a:t>
            </a:r>
            <a:r>
              <a:rPr lang="en-US" sz="2400"/>
              <a:t> </a:t>
            </a:r>
          </a:p>
        </p:txBody>
      </p:sp>
      <p:sp>
        <p:nvSpPr>
          <p:cNvPr id="118" name="Shape 118"/>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rtl="0">
              <a:spcBef>
                <a:spcPts val="640"/>
              </a:spcBef>
              <a:buNone/>
            </a:pPr>
            <a:r>
              <a:rPr lang="en-US" sz="1800"/>
              <a:t>The mean, standard error and “worst” (largest mean of the three largest values) were computed for each image, resulting in 30 features for each observation. </a:t>
            </a:r>
            <a:br>
              <a:rPr lang="en-US" sz="1800"/>
            </a:br>
            <a:endParaRPr lang="en-US" sz="1800"/>
          </a:p>
          <a:p>
            <a:pPr lvl="0" rtl="0">
              <a:spcBef>
                <a:spcPts val="640"/>
              </a:spcBef>
              <a:buNone/>
            </a:pPr>
            <a:r>
              <a:rPr lang="en-US" sz="1800"/>
              <a:t>Each FNA produces multiple measurements for each of these features</a:t>
            </a:r>
          </a:p>
          <a:p>
            <a:pPr lvl="0" rtl="0">
              <a:spcBef>
                <a:spcPts val="640"/>
              </a:spcBef>
              <a:buNone/>
            </a:pPr>
            <a:endParaRPr sz="2400"/>
          </a:p>
        </p:txBody>
      </p:sp>
      <p:sp>
        <p:nvSpPr>
          <p:cNvPr id="125" name="Shape 125"/>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because of the size of the data we want more in training </a:t>
            </a:r>
          </a:p>
        </p:txBody>
      </p:sp>
      <p:sp>
        <p:nvSpPr>
          <p:cNvPr id="132" name="Shape 132"/>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701040" y="4415790"/>
            <a:ext cx="5608200" cy="4183500"/>
          </a:xfrm>
          <a:prstGeom prst="rect">
            <a:avLst/>
          </a:prstGeom>
        </p:spPr>
        <p:txBody>
          <a:bodyPr wrap="square" lIns="91425" tIns="91425" rIns="91425" bIns="91425" anchor="t" anchorCtr="0">
            <a:noAutofit/>
          </a:bodyPr>
          <a:lstStyle/>
          <a:p>
            <a:pPr lvl="0">
              <a:spcBef>
                <a:spcPts val="0"/>
              </a:spcBef>
              <a:buNone/>
            </a:pPr>
            <a:r>
              <a:rPr lang="en-US"/>
              <a:t>im looking at 5 number of data reduction techniques </a:t>
            </a:r>
          </a:p>
        </p:txBody>
      </p:sp>
      <p:sp>
        <p:nvSpPr>
          <p:cNvPr id="139" name="Shape 139"/>
          <p:cNvSpPr txBox="1">
            <a:spLocks noGrp="1"/>
          </p:cNvSpPr>
          <p:nvPr>
            <p:ph type="sldNum" idx="12"/>
          </p:nvPr>
        </p:nvSpPr>
        <p:spPr>
          <a:xfrm>
            <a:off x="3970938" y="8829967"/>
            <a:ext cx="3037800" cy="464700"/>
          </a:xfrm>
          <a:prstGeom prst="rect">
            <a:avLst/>
          </a:prstGeom>
        </p:spPr>
        <p:txBody>
          <a:bodyPr wrap="square" lIns="93175" tIns="46575" rIns="93175" bIns="46575"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04800" y="381000"/>
            <a:ext cx="6629400" cy="1524000"/>
          </a:xfrm>
          <a:prstGeom prst="rect">
            <a:avLst/>
          </a:prstGeom>
          <a:noFill/>
          <a:ln>
            <a:noFill/>
          </a:ln>
        </p:spPr>
        <p:txBody>
          <a:bodyPr wrap="square" lIns="91425" tIns="91425" rIns="91425" bIns="91425" anchor="ctr" anchorCtr="0"/>
          <a:lstStyle>
            <a:lvl1pPr marL="0" marR="0" lvl="0" indent="0" algn="l" rtl="0">
              <a:spcBef>
                <a:spcPts val="0"/>
              </a:spcBef>
              <a:spcAft>
                <a:spcPts val="0"/>
              </a:spcAft>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22" name="Shape 22"/>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85800" y="381000"/>
            <a:ext cx="6248400" cy="1524000"/>
          </a:xfrm>
          <a:prstGeom prst="rect">
            <a:avLst/>
          </a:prstGeom>
          <a:noFill/>
          <a:ln>
            <a:noFill/>
          </a:ln>
        </p:spPr>
        <p:txBody>
          <a:bodyPr wrap="square" lIns="91425" tIns="91425" rIns="91425" bIns="91425" anchor="ctr" anchorCtr="0"/>
          <a:lstStyle>
            <a:lvl1pPr marL="0" marR="0" lvl="0" indent="0" algn="l" rtl="0">
              <a:spcBef>
                <a:spcPts val="0"/>
              </a:spcBef>
              <a:spcAft>
                <a:spcPts val="0"/>
              </a:spcAft>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73" name="Shape 73"/>
          <p:cNvSpPr txBox="1">
            <a:spLocks noGrp="1"/>
          </p:cNvSpPr>
          <p:nvPr>
            <p:ph type="body" idx="1"/>
          </p:nvPr>
        </p:nvSpPr>
        <p:spPr>
          <a:xfrm rot="5400000">
            <a:off x="2590800" y="685800"/>
            <a:ext cx="3810000" cy="7010400"/>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rgbClr val="E29124"/>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rgbClr val="E29124"/>
              </a:buClr>
              <a:buSzPct val="100000"/>
              <a:buFont typeface="Calibri"/>
              <a:buChar char="–"/>
              <a:defRPr sz="2800" b="0" i="0" u="none" strike="noStrike" cap="none">
                <a:solidFill>
                  <a:schemeClr val="dk1"/>
                </a:solidFill>
                <a:latin typeface="Calibri"/>
                <a:ea typeface="Calibri"/>
                <a:cs typeface="Calibri"/>
                <a:sym typeface="Calibri"/>
              </a:defRPr>
            </a:lvl2pPr>
            <a:lvl3pPr marL="1085850" marR="0" lvl="2" indent="-82550" algn="l" rtl="0">
              <a:spcBef>
                <a:spcPts val="480"/>
              </a:spcBef>
              <a:spcAft>
                <a:spcPts val="0"/>
              </a:spcAft>
              <a:buClr>
                <a:srgbClr val="E29124"/>
              </a:buClr>
              <a:buSzPct val="100000"/>
              <a:buFont typeface="Calibri"/>
              <a:buChar char="•"/>
              <a:defRPr sz="2400" b="0" i="0" u="none" strike="noStrike" cap="none">
                <a:solidFill>
                  <a:schemeClr val="dk1"/>
                </a:solidFill>
                <a:latin typeface="Calibri"/>
                <a:ea typeface="Calibri"/>
                <a:cs typeface="Calibri"/>
                <a:sym typeface="Calibri"/>
              </a:defRPr>
            </a:lvl3pPr>
            <a:lvl4pPr marL="1428750" marR="0" lvl="3"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4pPr>
            <a:lvl5pPr marL="1771650" marR="0" lvl="4"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5pPr>
            <a:lvl6pPr marL="2228850" marR="0" lvl="5"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6pPr>
            <a:lvl7pPr marL="2686050" marR="0" lvl="6"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7pPr>
            <a:lvl8pPr marL="3143250" marR="0" lvl="7"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8pPr>
            <a:lvl9pPr marL="3600450" marR="0" lvl="8"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4229100" y="2324100"/>
            <a:ext cx="5715000" cy="1828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78" name="Shape 78"/>
          <p:cNvSpPr txBox="1">
            <a:spLocks noGrp="1"/>
          </p:cNvSpPr>
          <p:nvPr>
            <p:ph type="body" idx="1"/>
          </p:nvPr>
        </p:nvSpPr>
        <p:spPr>
          <a:xfrm rot="5400000">
            <a:off x="495300" y="571500"/>
            <a:ext cx="5715000" cy="5334000"/>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rgbClr val="E29124"/>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rgbClr val="E29124"/>
              </a:buClr>
              <a:buSzPct val="100000"/>
              <a:buFont typeface="Calibri"/>
              <a:buChar char="–"/>
              <a:defRPr sz="2800" b="0" i="0" u="none" strike="noStrike" cap="none">
                <a:solidFill>
                  <a:schemeClr val="dk1"/>
                </a:solidFill>
                <a:latin typeface="Calibri"/>
                <a:ea typeface="Calibri"/>
                <a:cs typeface="Calibri"/>
                <a:sym typeface="Calibri"/>
              </a:defRPr>
            </a:lvl2pPr>
            <a:lvl3pPr marL="1085850" marR="0" lvl="2" indent="-82550" algn="l" rtl="0">
              <a:spcBef>
                <a:spcPts val="480"/>
              </a:spcBef>
              <a:spcAft>
                <a:spcPts val="0"/>
              </a:spcAft>
              <a:buClr>
                <a:srgbClr val="E29124"/>
              </a:buClr>
              <a:buSzPct val="100000"/>
              <a:buFont typeface="Calibri"/>
              <a:buChar char="•"/>
              <a:defRPr sz="2400" b="0" i="0" u="none" strike="noStrike" cap="none">
                <a:solidFill>
                  <a:schemeClr val="dk1"/>
                </a:solidFill>
                <a:latin typeface="Calibri"/>
                <a:ea typeface="Calibri"/>
                <a:cs typeface="Calibri"/>
                <a:sym typeface="Calibri"/>
              </a:defRPr>
            </a:lvl3pPr>
            <a:lvl4pPr marL="1428750" marR="0" lvl="3"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4pPr>
            <a:lvl5pPr marL="1771650" marR="0" lvl="4"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5pPr>
            <a:lvl6pPr marL="2228850" marR="0" lvl="5"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6pPr>
            <a:lvl7pPr marL="2686050" marR="0" lvl="6"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7pPr>
            <a:lvl8pPr marL="3143250" marR="0" lvl="7"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8pPr>
            <a:lvl9pPr marL="3600450" marR="0" lvl="8"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Shape 24"/>
        <p:cNvGrpSpPr/>
        <p:nvPr/>
      </p:nvGrpSpPr>
      <p:grpSpPr>
        <a:xfrm>
          <a:off x="0" y="0"/>
          <a:ext cx="0" cy="0"/>
          <a:chOff x="0" y="0"/>
          <a:chExt cx="0" cy="0"/>
        </a:xfrm>
      </p:grpSpPr>
      <p:sp>
        <p:nvSpPr>
          <p:cNvPr id="25" name="Shape 25"/>
          <p:cNvSpPr/>
          <p:nvPr/>
        </p:nvSpPr>
        <p:spPr>
          <a:xfrm>
            <a:off x="1487" y="5132552"/>
            <a:ext cx="9145487" cy="1725447"/>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pic>
        <p:nvPicPr>
          <p:cNvPr id="26" name="Shape 26" descr="Background_Master.JPG"/>
          <p:cNvPicPr preferRelativeResize="0"/>
          <p:nvPr/>
        </p:nvPicPr>
        <p:blipFill rotWithShape="1">
          <a:blip r:embed="rId2">
            <a:alphaModFix/>
          </a:blip>
          <a:srcRect t="5863" b="11575"/>
          <a:stretch/>
        </p:blipFill>
        <p:spPr>
          <a:xfrm>
            <a:off x="2974" y="0"/>
            <a:ext cx="9056675" cy="5024791"/>
          </a:xfrm>
          <a:prstGeom prst="rect">
            <a:avLst/>
          </a:prstGeom>
          <a:noFill/>
          <a:ln>
            <a:noFill/>
          </a:ln>
        </p:spPr>
      </p:pic>
      <p:sp>
        <p:nvSpPr>
          <p:cNvPr id="27" name="Shape 27"/>
          <p:cNvSpPr txBox="1">
            <a:spLocks noGrp="1"/>
          </p:cNvSpPr>
          <p:nvPr>
            <p:ph type="title"/>
          </p:nvPr>
        </p:nvSpPr>
        <p:spPr>
          <a:xfrm>
            <a:off x="0" y="3722414"/>
            <a:ext cx="9144000" cy="1164896"/>
          </a:xfrm>
          <a:prstGeom prst="rect">
            <a:avLst/>
          </a:prstGeom>
          <a:solidFill>
            <a:schemeClr val="lt1">
              <a:alpha val="73725"/>
            </a:schemeClr>
          </a:solidFill>
          <a:ln>
            <a:noFill/>
          </a:ln>
        </p:spPr>
        <p:txBody>
          <a:bodyPr wrap="square" lIns="91425" tIns="91425" rIns="91425" bIns="91425" anchor="ctr" anchorCtr="0"/>
          <a:lstStyle>
            <a:lvl1pPr marL="0" marR="0" lvl="0" indent="0" algn="l" rtl="0">
              <a:lnSpc>
                <a:spcPct val="80000"/>
              </a:lnSpc>
              <a:spcBef>
                <a:spcPts val="0"/>
              </a:spcBef>
              <a:spcAft>
                <a:spcPts val="0"/>
              </a:spcAft>
              <a:buNone/>
              <a:defRPr sz="42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pic>
        <p:nvPicPr>
          <p:cNvPr id="28" name="Shape 28" descr="EJOurso1colorWHITE.eps"/>
          <p:cNvPicPr preferRelativeResize="0"/>
          <p:nvPr/>
        </p:nvPicPr>
        <p:blipFill rotWithShape="1">
          <a:blip r:embed="rId3">
            <a:alphaModFix/>
          </a:blip>
          <a:srcRect/>
          <a:stretch/>
        </p:blipFill>
        <p:spPr>
          <a:xfrm>
            <a:off x="279156" y="5181600"/>
            <a:ext cx="3642679" cy="1523619"/>
          </a:xfrm>
          <a:prstGeom prst="rect">
            <a:avLst/>
          </a:prstGeom>
          <a:noFill/>
          <a:ln>
            <a:noFill/>
          </a:ln>
        </p:spPr>
      </p:pic>
      <p:pic>
        <p:nvPicPr>
          <p:cNvPr id="29" name="Shape 29" descr="BEC_1.jpg"/>
          <p:cNvPicPr preferRelativeResize="0"/>
          <p:nvPr/>
        </p:nvPicPr>
        <p:blipFill rotWithShape="1">
          <a:blip r:embed="rId4">
            <a:alphaModFix/>
          </a:blip>
          <a:srcRect/>
          <a:stretch/>
        </p:blipFill>
        <p:spPr>
          <a:xfrm>
            <a:off x="5072774" y="5438550"/>
            <a:ext cx="1122677" cy="1122677"/>
          </a:xfrm>
          <a:prstGeom prst="rect">
            <a:avLst/>
          </a:prstGeom>
          <a:solidFill>
            <a:srgbClr val="ECECEC"/>
          </a:solidFill>
          <a:ln w="50800" cap="sq" cmpd="sng">
            <a:solidFill>
              <a:schemeClr val="accent1"/>
            </a:solidFill>
            <a:prstDash val="solid"/>
            <a:miter lim="800000"/>
            <a:headEnd type="none" w="med" len="med"/>
            <a:tailEnd type="none" w="med" len="med"/>
          </a:ln>
        </p:spPr>
      </p:pic>
      <p:pic>
        <p:nvPicPr>
          <p:cNvPr id="30" name="Shape 30" descr="BEC_2.jpg"/>
          <p:cNvPicPr preferRelativeResize="0"/>
          <p:nvPr/>
        </p:nvPicPr>
        <p:blipFill rotWithShape="1">
          <a:blip r:embed="rId5">
            <a:alphaModFix/>
          </a:blip>
          <a:srcRect/>
          <a:stretch/>
        </p:blipFill>
        <p:spPr>
          <a:xfrm>
            <a:off x="6379511" y="5438550"/>
            <a:ext cx="1122677" cy="1122677"/>
          </a:xfrm>
          <a:prstGeom prst="rect">
            <a:avLst/>
          </a:prstGeom>
          <a:solidFill>
            <a:srgbClr val="ECECEC"/>
          </a:solidFill>
          <a:ln w="50800" cap="sq" cmpd="sng">
            <a:solidFill>
              <a:schemeClr val="accent1"/>
            </a:solidFill>
            <a:prstDash val="solid"/>
            <a:miter lim="800000"/>
            <a:headEnd type="none" w="med" len="med"/>
            <a:tailEnd type="none" w="med" len="med"/>
          </a:ln>
        </p:spPr>
      </p:pic>
      <p:pic>
        <p:nvPicPr>
          <p:cNvPr id="31" name="Shape 31" descr="BEC_3.jpg"/>
          <p:cNvPicPr preferRelativeResize="0"/>
          <p:nvPr/>
        </p:nvPicPr>
        <p:blipFill rotWithShape="1">
          <a:blip r:embed="rId6">
            <a:alphaModFix/>
          </a:blip>
          <a:srcRect/>
          <a:stretch/>
        </p:blipFill>
        <p:spPr>
          <a:xfrm>
            <a:off x="7686248" y="5438550"/>
            <a:ext cx="1122677" cy="1122677"/>
          </a:xfrm>
          <a:prstGeom prst="rect">
            <a:avLst/>
          </a:prstGeom>
          <a:solidFill>
            <a:srgbClr val="ECECEC"/>
          </a:solidFill>
          <a:ln w="50800" cap="sq" cmpd="sng">
            <a:solidFill>
              <a:schemeClr val="accent1"/>
            </a:solidFill>
            <a:prstDash val="solid"/>
            <a:miter lim="800000"/>
            <a:headEnd type="none" w="med" len="med"/>
            <a:tailEnd type="none" w="med" len="me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85800" y="381000"/>
            <a:ext cx="6248400" cy="1524000"/>
          </a:xfrm>
          <a:prstGeom prst="rect">
            <a:avLst/>
          </a:prstGeom>
          <a:noFill/>
          <a:ln>
            <a:noFill/>
          </a:ln>
        </p:spPr>
        <p:txBody>
          <a:bodyPr wrap="square" lIns="91425" tIns="91425" rIns="91425" bIns="91425" anchor="ctr" anchorCtr="0"/>
          <a:lstStyle>
            <a:lvl1pPr marL="0" marR="0" lvl="0" indent="0" algn="l" rtl="0">
              <a:spcBef>
                <a:spcPts val="0"/>
              </a:spcBef>
              <a:spcAft>
                <a:spcPts val="0"/>
              </a:spcAft>
              <a:buNone/>
              <a:defRPr sz="44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34" name="Shape 34"/>
          <p:cNvSpPr txBox="1">
            <a:spLocks noGrp="1"/>
          </p:cNvSpPr>
          <p:nvPr>
            <p:ph type="body" idx="1"/>
          </p:nvPr>
        </p:nvSpPr>
        <p:spPr>
          <a:xfrm>
            <a:off x="990600" y="2286000"/>
            <a:ext cx="7010400" cy="3810000"/>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rgbClr val="E29124"/>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rgbClr val="E29124"/>
              </a:buClr>
              <a:buSzPct val="100000"/>
              <a:buFont typeface="Calibri"/>
              <a:buChar char="–"/>
              <a:defRPr sz="2800" b="0" i="0" u="none" strike="noStrike" cap="none">
                <a:solidFill>
                  <a:schemeClr val="dk1"/>
                </a:solidFill>
                <a:latin typeface="Calibri"/>
                <a:ea typeface="Calibri"/>
                <a:cs typeface="Calibri"/>
                <a:sym typeface="Calibri"/>
              </a:defRPr>
            </a:lvl2pPr>
            <a:lvl3pPr marL="1085850" marR="0" lvl="2" indent="-82550" algn="l" rtl="0">
              <a:spcBef>
                <a:spcPts val="480"/>
              </a:spcBef>
              <a:spcAft>
                <a:spcPts val="0"/>
              </a:spcAft>
              <a:buClr>
                <a:srgbClr val="E29124"/>
              </a:buClr>
              <a:buSzPct val="100000"/>
              <a:buFont typeface="Calibri"/>
              <a:buChar char="•"/>
              <a:defRPr sz="2400" b="0" i="0" u="none" strike="noStrike" cap="none">
                <a:solidFill>
                  <a:schemeClr val="dk1"/>
                </a:solidFill>
                <a:latin typeface="Calibri"/>
                <a:ea typeface="Calibri"/>
                <a:cs typeface="Calibri"/>
                <a:sym typeface="Calibri"/>
              </a:defRPr>
            </a:lvl3pPr>
            <a:lvl4pPr marL="1428750" marR="0" lvl="3"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4pPr>
            <a:lvl5pPr marL="1771650" marR="0" lvl="4"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5pPr>
            <a:lvl6pPr marL="2228850" marR="0" lvl="5"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6pPr>
            <a:lvl7pPr marL="2686050" marR="0" lvl="6"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7pPr>
            <a:lvl8pPr marL="3143250" marR="0" lvl="7"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8pPr>
            <a:lvl9pPr marL="3600450" marR="0" lvl="8"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ctr" anchorCtr="0"/>
          <a:lstStyle>
            <a:lvl1pPr marL="0" marR="0" lvl="0" indent="0" algn="l" rtl="0">
              <a:spcBef>
                <a:spcPts val="0"/>
              </a:spcBef>
              <a:spcAft>
                <a:spcPts val="0"/>
              </a:spcAft>
              <a:buNone/>
              <a:defRPr sz="4000" b="1"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39" name="Shape 39"/>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rgbClr val="E29124"/>
              </a:buClr>
              <a:buFont typeface="Calibri"/>
              <a:buNone/>
              <a:defRPr sz="20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Clr>
                <a:srgbClr val="E29124"/>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spcBef>
                <a:spcPts val="320"/>
              </a:spcBef>
              <a:spcAft>
                <a:spcPts val="0"/>
              </a:spcAft>
              <a:buClr>
                <a:srgbClr val="E29124"/>
              </a:buClr>
              <a:buFont typeface="Calibri"/>
              <a:buNone/>
              <a:defRPr sz="1600" b="0" i="0" u="none" strike="noStrike" cap="none">
                <a:solidFill>
                  <a:schemeClr val="dk1"/>
                </a:solidFill>
                <a:latin typeface="Calibri"/>
                <a:ea typeface="Calibri"/>
                <a:cs typeface="Calibri"/>
                <a:sym typeface="Calibri"/>
              </a:defRPr>
            </a:lvl3pPr>
            <a:lvl4pPr marL="1371600" marR="0" lvl="3" indent="0" algn="l" rtl="0">
              <a:spcBef>
                <a:spcPts val="280"/>
              </a:spcBef>
              <a:spcAft>
                <a:spcPts val="0"/>
              </a:spcAft>
              <a:buClr>
                <a:srgbClr val="E29124"/>
              </a:buClr>
              <a:buFont typeface="Calibri"/>
              <a:buNone/>
              <a:defRPr sz="1400" b="0" i="0" u="none" strike="noStrike" cap="none">
                <a:solidFill>
                  <a:schemeClr val="dk1"/>
                </a:solidFill>
                <a:latin typeface="Calibri"/>
                <a:ea typeface="Calibri"/>
                <a:cs typeface="Calibri"/>
                <a:sym typeface="Calibri"/>
              </a:defRPr>
            </a:lvl4pPr>
            <a:lvl5pPr marL="1828800" marR="0" lvl="4" indent="0" algn="l" rtl="0">
              <a:spcBef>
                <a:spcPts val="280"/>
              </a:spcBef>
              <a:spcAft>
                <a:spcPts val="0"/>
              </a:spcAft>
              <a:buClr>
                <a:srgbClr val="E29124"/>
              </a:buClr>
              <a:buFont typeface="Calibri"/>
              <a:buNone/>
              <a:defRPr sz="1400" b="0" i="0" u="none" strike="noStrike" cap="none">
                <a:solidFill>
                  <a:schemeClr val="dk1"/>
                </a:solidFill>
                <a:latin typeface="Calibri"/>
                <a:ea typeface="Calibri"/>
                <a:cs typeface="Calibri"/>
                <a:sym typeface="Calibri"/>
              </a:defRPr>
            </a:lvl5pPr>
            <a:lvl6pPr marL="2286000" marR="0" lvl="5" indent="0" algn="l" rtl="0">
              <a:spcBef>
                <a:spcPts val="280"/>
              </a:spcBef>
              <a:spcAft>
                <a:spcPts val="0"/>
              </a:spcAft>
              <a:buClr>
                <a:srgbClr val="E29124"/>
              </a:buClr>
              <a:buFont typeface="Calibri"/>
              <a:buNone/>
              <a:defRPr sz="1400" b="0" i="0" u="none" strike="noStrike" cap="none">
                <a:solidFill>
                  <a:schemeClr val="dk2"/>
                </a:solidFill>
                <a:latin typeface="Calibri"/>
                <a:ea typeface="Calibri"/>
                <a:cs typeface="Calibri"/>
                <a:sym typeface="Calibri"/>
              </a:defRPr>
            </a:lvl6pPr>
            <a:lvl7pPr marL="2743200" marR="0" lvl="6" indent="0" algn="l" rtl="0">
              <a:spcBef>
                <a:spcPts val="280"/>
              </a:spcBef>
              <a:spcAft>
                <a:spcPts val="0"/>
              </a:spcAft>
              <a:buClr>
                <a:srgbClr val="E29124"/>
              </a:buClr>
              <a:buFont typeface="Calibri"/>
              <a:buNone/>
              <a:defRPr sz="1400" b="0" i="0" u="none" strike="noStrike" cap="none">
                <a:solidFill>
                  <a:schemeClr val="dk2"/>
                </a:solidFill>
                <a:latin typeface="Calibri"/>
                <a:ea typeface="Calibri"/>
                <a:cs typeface="Calibri"/>
                <a:sym typeface="Calibri"/>
              </a:defRPr>
            </a:lvl7pPr>
            <a:lvl8pPr marL="3200400" marR="0" lvl="7" indent="0" algn="l" rtl="0">
              <a:spcBef>
                <a:spcPts val="280"/>
              </a:spcBef>
              <a:spcAft>
                <a:spcPts val="0"/>
              </a:spcAft>
              <a:buClr>
                <a:srgbClr val="E29124"/>
              </a:buClr>
              <a:buFont typeface="Calibri"/>
              <a:buNone/>
              <a:defRPr sz="1400" b="0" i="0" u="none" strike="noStrike" cap="none">
                <a:solidFill>
                  <a:schemeClr val="dk2"/>
                </a:solidFill>
                <a:latin typeface="Calibri"/>
                <a:ea typeface="Calibri"/>
                <a:cs typeface="Calibri"/>
                <a:sym typeface="Calibri"/>
              </a:defRPr>
            </a:lvl8pPr>
            <a:lvl9pPr marL="3657600" marR="0" lvl="8" indent="0" algn="l" rtl="0">
              <a:spcBef>
                <a:spcPts val="280"/>
              </a:spcBef>
              <a:spcAft>
                <a:spcPts val="0"/>
              </a:spcAft>
              <a:buClr>
                <a:srgbClr val="E29124"/>
              </a:buClr>
              <a:buFont typeface="Calibri"/>
              <a:buNone/>
              <a:defRPr sz="1400" b="0" i="0" u="none" strike="noStrike" cap="none">
                <a:solidFill>
                  <a:schemeClr val="dk2"/>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85800" y="381000"/>
            <a:ext cx="6248400" cy="1524000"/>
          </a:xfrm>
          <a:prstGeom prst="rect">
            <a:avLst/>
          </a:prstGeom>
          <a:noFill/>
          <a:ln>
            <a:noFill/>
          </a:ln>
        </p:spPr>
        <p:txBody>
          <a:bodyPr wrap="square" lIns="91425" tIns="91425" rIns="91425" bIns="91425" anchor="ctr" anchorCtr="0"/>
          <a:lstStyle>
            <a:lvl1pPr marL="0" marR="0" lvl="0" indent="0" algn="l" rtl="0">
              <a:spcBef>
                <a:spcPts val="0"/>
              </a:spcBef>
              <a:spcAft>
                <a:spcPts val="0"/>
              </a:spcAft>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44" name="Shape 44"/>
          <p:cNvSpPr txBox="1">
            <a:spLocks noGrp="1"/>
          </p:cNvSpPr>
          <p:nvPr>
            <p:ph type="body" idx="1"/>
          </p:nvPr>
        </p:nvSpPr>
        <p:spPr>
          <a:xfrm>
            <a:off x="990600" y="2286000"/>
            <a:ext cx="3429000" cy="3810000"/>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E29124"/>
              </a:buClr>
              <a:buSzPct val="100000"/>
              <a:buFont typeface="Calibri"/>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rgbClr val="E29124"/>
              </a:buClr>
              <a:buSzPct val="100000"/>
              <a:buFont typeface="Calibri"/>
              <a:buChar char="–"/>
              <a:defRPr sz="2400" b="0" i="0" u="none" strike="noStrike" cap="none">
                <a:solidFill>
                  <a:schemeClr val="dk1"/>
                </a:solidFill>
                <a:latin typeface="Calibri"/>
                <a:ea typeface="Calibri"/>
                <a:cs typeface="Calibri"/>
                <a:sym typeface="Calibri"/>
              </a:defRPr>
            </a:lvl2pPr>
            <a:lvl3pPr marL="1085850" marR="0" lvl="2"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3pPr>
            <a:lvl4pPr marL="1428750" marR="0" lvl="3" indent="-120650" algn="l" rtl="0">
              <a:spcBef>
                <a:spcPts val="360"/>
              </a:spcBef>
              <a:spcAft>
                <a:spcPts val="0"/>
              </a:spcAft>
              <a:buClr>
                <a:srgbClr val="E29124"/>
              </a:buClr>
              <a:buSzPct val="100000"/>
              <a:buFont typeface="Calibri"/>
              <a:buChar char="–"/>
              <a:defRPr sz="1800" b="0" i="0" u="none" strike="noStrike" cap="none">
                <a:solidFill>
                  <a:schemeClr val="dk1"/>
                </a:solidFill>
                <a:latin typeface="Calibri"/>
                <a:ea typeface="Calibri"/>
                <a:cs typeface="Calibri"/>
                <a:sym typeface="Calibri"/>
              </a:defRPr>
            </a:lvl4pPr>
            <a:lvl5pPr marL="1771650" marR="0" lvl="4" indent="-120650" algn="l" rtl="0">
              <a:spcBef>
                <a:spcPts val="360"/>
              </a:spcBef>
              <a:spcAft>
                <a:spcPts val="0"/>
              </a:spcAft>
              <a:buClr>
                <a:srgbClr val="E29124"/>
              </a:buClr>
              <a:buSzPct val="100000"/>
              <a:buFont typeface="Calibri"/>
              <a:buChar char="»"/>
              <a:defRPr sz="1800" b="0" i="0" u="none" strike="noStrike" cap="none">
                <a:solidFill>
                  <a:schemeClr val="dk1"/>
                </a:solidFill>
                <a:latin typeface="Calibri"/>
                <a:ea typeface="Calibri"/>
                <a:cs typeface="Calibri"/>
                <a:sym typeface="Calibri"/>
              </a:defRPr>
            </a:lvl5pPr>
            <a:lvl6pPr marL="2228850" marR="0" lvl="5" indent="-120650" algn="l" rtl="0">
              <a:spcBef>
                <a:spcPts val="360"/>
              </a:spcBef>
              <a:spcAft>
                <a:spcPts val="0"/>
              </a:spcAft>
              <a:buClr>
                <a:srgbClr val="E29124"/>
              </a:buClr>
              <a:buSzPct val="100000"/>
              <a:buFont typeface="Calibri"/>
              <a:buChar char="»"/>
              <a:defRPr sz="1800" b="0" i="0" u="none" strike="noStrike" cap="none">
                <a:solidFill>
                  <a:schemeClr val="dk2"/>
                </a:solidFill>
                <a:latin typeface="Calibri"/>
                <a:ea typeface="Calibri"/>
                <a:cs typeface="Calibri"/>
                <a:sym typeface="Calibri"/>
              </a:defRPr>
            </a:lvl6pPr>
            <a:lvl7pPr marL="2686050" marR="0" lvl="6" indent="-120650" algn="l" rtl="0">
              <a:spcBef>
                <a:spcPts val="360"/>
              </a:spcBef>
              <a:spcAft>
                <a:spcPts val="0"/>
              </a:spcAft>
              <a:buClr>
                <a:srgbClr val="E29124"/>
              </a:buClr>
              <a:buSzPct val="100000"/>
              <a:buFont typeface="Calibri"/>
              <a:buChar char="»"/>
              <a:defRPr sz="1800" b="0" i="0" u="none" strike="noStrike" cap="none">
                <a:solidFill>
                  <a:schemeClr val="dk2"/>
                </a:solidFill>
                <a:latin typeface="Calibri"/>
                <a:ea typeface="Calibri"/>
                <a:cs typeface="Calibri"/>
                <a:sym typeface="Calibri"/>
              </a:defRPr>
            </a:lvl7pPr>
            <a:lvl8pPr marL="3143250" marR="0" lvl="7" indent="-120650" algn="l" rtl="0">
              <a:spcBef>
                <a:spcPts val="360"/>
              </a:spcBef>
              <a:spcAft>
                <a:spcPts val="0"/>
              </a:spcAft>
              <a:buClr>
                <a:srgbClr val="E29124"/>
              </a:buClr>
              <a:buSzPct val="100000"/>
              <a:buFont typeface="Calibri"/>
              <a:buChar char="»"/>
              <a:defRPr sz="1800" b="0" i="0" u="none" strike="noStrike" cap="none">
                <a:solidFill>
                  <a:schemeClr val="dk2"/>
                </a:solidFill>
                <a:latin typeface="Calibri"/>
                <a:ea typeface="Calibri"/>
                <a:cs typeface="Calibri"/>
                <a:sym typeface="Calibri"/>
              </a:defRPr>
            </a:lvl8pPr>
            <a:lvl9pPr marL="3600450" marR="0" lvl="8" indent="-120650" algn="l" rtl="0">
              <a:spcBef>
                <a:spcPts val="360"/>
              </a:spcBef>
              <a:spcAft>
                <a:spcPts val="0"/>
              </a:spcAft>
              <a:buClr>
                <a:srgbClr val="E29124"/>
              </a:buClr>
              <a:buSzPct val="100000"/>
              <a:buFont typeface="Calibri"/>
              <a:buChar char="»"/>
              <a:defRPr sz="1800" b="0" i="0" u="none" strike="noStrike" cap="none">
                <a:solidFill>
                  <a:schemeClr val="dk2"/>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4572000" y="2286000"/>
            <a:ext cx="3429000" cy="3810000"/>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E29124"/>
              </a:buClr>
              <a:buSzPct val="100000"/>
              <a:buFont typeface="Calibri"/>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rgbClr val="E29124"/>
              </a:buClr>
              <a:buSzPct val="100000"/>
              <a:buFont typeface="Calibri"/>
              <a:buChar char="–"/>
              <a:defRPr sz="2400" b="0" i="0" u="none" strike="noStrike" cap="none">
                <a:solidFill>
                  <a:schemeClr val="dk1"/>
                </a:solidFill>
                <a:latin typeface="Calibri"/>
                <a:ea typeface="Calibri"/>
                <a:cs typeface="Calibri"/>
                <a:sym typeface="Calibri"/>
              </a:defRPr>
            </a:lvl2pPr>
            <a:lvl3pPr marL="1085850" marR="0" lvl="2"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3pPr>
            <a:lvl4pPr marL="1428750" marR="0" lvl="3" indent="-120650" algn="l" rtl="0">
              <a:spcBef>
                <a:spcPts val="360"/>
              </a:spcBef>
              <a:spcAft>
                <a:spcPts val="0"/>
              </a:spcAft>
              <a:buClr>
                <a:srgbClr val="E29124"/>
              </a:buClr>
              <a:buSzPct val="100000"/>
              <a:buFont typeface="Calibri"/>
              <a:buChar char="–"/>
              <a:defRPr sz="1800" b="0" i="0" u="none" strike="noStrike" cap="none">
                <a:solidFill>
                  <a:schemeClr val="dk1"/>
                </a:solidFill>
                <a:latin typeface="Calibri"/>
                <a:ea typeface="Calibri"/>
                <a:cs typeface="Calibri"/>
                <a:sym typeface="Calibri"/>
              </a:defRPr>
            </a:lvl4pPr>
            <a:lvl5pPr marL="1771650" marR="0" lvl="4" indent="-120650" algn="l" rtl="0">
              <a:spcBef>
                <a:spcPts val="360"/>
              </a:spcBef>
              <a:spcAft>
                <a:spcPts val="0"/>
              </a:spcAft>
              <a:buClr>
                <a:srgbClr val="E29124"/>
              </a:buClr>
              <a:buSzPct val="100000"/>
              <a:buFont typeface="Calibri"/>
              <a:buChar char="»"/>
              <a:defRPr sz="1800" b="0" i="0" u="none" strike="noStrike" cap="none">
                <a:solidFill>
                  <a:schemeClr val="dk1"/>
                </a:solidFill>
                <a:latin typeface="Calibri"/>
                <a:ea typeface="Calibri"/>
                <a:cs typeface="Calibri"/>
                <a:sym typeface="Calibri"/>
              </a:defRPr>
            </a:lvl5pPr>
            <a:lvl6pPr marL="2228850" marR="0" lvl="5" indent="-120650" algn="l" rtl="0">
              <a:spcBef>
                <a:spcPts val="360"/>
              </a:spcBef>
              <a:spcAft>
                <a:spcPts val="0"/>
              </a:spcAft>
              <a:buClr>
                <a:srgbClr val="E29124"/>
              </a:buClr>
              <a:buSzPct val="100000"/>
              <a:buFont typeface="Calibri"/>
              <a:buChar char="»"/>
              <a:defRPr sz="1800" b="0" i="0" u="none" strike="noStrike" cap="none">
                <a:solidFill>
                  <a:schemeClr val="dk2"/>
                </a:solidFill>
                <a:latin typeface="Calibri"/>
                <a:ea typeface="Calibri"/>
                <a:cs typeface="Calibri"/>
                <a:sym typeface="Calibri"/>
              </a:defRPr>
            </a:lvl6pPr>
            <a:lvl7pPr marL="2686050" marR="0" lvl="6" indent="-120650" algn="l" rtl="0">
              <a:spcBef>
                <a:spcPts val="360"/>
              </a:spcBef>
              <a:spcAft>
                <a:spcPts val="0"/>
              </a:spcAft>
              <a:buClr>
                <a:srgbClr val="E29124"/>
              </a:buClr>
              <a:buSzPct val="100000"/>
              <a:buFont typeface="Calibri"/>
              <a:buChar char="»"/>
              <a:defRPr sz="1800" b="0" i="0" u="none" strike="noStrike" cap="none">
                <a:solidFill>
                  <a:schemeClr val="dk2"/>
                </a:solidFill>
                <a:latin typeface="Calibri"/>
                <a:ea typeface="Calibri"/>
                <a:cs typeface="Calibri"/>
                <a:sym typeface="Calibri"/>
              </a:defRPr>
            </a:lvl7pPr>
            <a:lvl8pPr marL="3143250" marR="0" lvl="7" indent="-120650" algn="l" rtl="0">
              <a:spcBef>
                <a:spcPts val="360"/>
              </a:spcBef>
              <a:spcAft>
                <a:spcPts val="0"/>
              </a:spcAft>
              <a:buClr>
                <a:srgbClr val="E29124"/>
              </a:buClr>
              <a:buSzPct val="100000"/>
              <a:buFont typeface="Calibri"/>
              <a:buChar char="»"/>
              <a:defRPr sz="1800" b="0" i="0" u="none" strike="noStrike" cap="none">
                <a:solidFill>
                  <a:schemeClr val="dk2"/>
                </a:solidFill>
                <a:latin typeface="Calibri"/>
                <a:ea typeface="Calibri"/>
                <a:cs typeface="Calibri"/>
                <a:sym typeface="Calibri"/>
              </a:defRPr>
            </a:lvl8pPr>
            <a:lvl9pPr marL="3600450" marR="0" lvl="8" indent="-120650" algn="l" rtl="0">
              <a:spcBef>
                <a:spcPts val="360"/>
              </a:spcBef>
              <a:spcAft>
                <a:spcPts val="0"/>
              </a:spcAft>
              <a:buClr>
                <a:srgbClr val="E29124"/>
              </a:buClr>
              <a:buSzPct val="100000"/>
              <a:buFont typeface="Calibri"/>
              <a:buChar char="»"/>
              <a:defRPr sz="1800" b="0" i="0" u="none" strike="noStrike" cap="none">
                <a:solidFill>
                  <a:schemeClr val="dk2"/>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l" rtl="0">
              <a:spcBef>
                <a:spcPts val="0"/>
              </a:spcBef>
              <a:spcAft>
                <a:spcPts val="0"/>
              </a:spcAft>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50" name="Shape 50"/>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rgbClr val="E29124"/>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rgbClr val="E29124"/>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rgbClr val="E29124"/>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rgbClr val="E29124"/>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rgbClr val="E29124"/>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0"/>
              </a:spcAft>
              <a:buClr>
                <a:srgbClr val="E29124"/>
              </a:buClr>
              <a:buFont typeface="Calibri"/>
              <a:buNone/>
              <a:defRPr sz="1600" b="1" i="0" u="none" strike="noStrike" cap="none">
                <a:solidFill>
                  <a:schemeClr val="dk2"/>
                </a:solidFill>
                <a:latin typeface="Calibri"/>
                <a:ea typeface="Calibri"/>
                <a:cs typeface="Calibri"/>
                <a:sym typeface="Calibri"/>
              </a:defRPr>
            </a:lvl6pPr>
            <a:lvl7pPr marL="2743200" marR="0" lvl="6" indent="0" algn="l" rtl="0">
              <a:spcBef>
                <a:spcPts val="320"/>
              </a:spcBef>
              <a:spcAft>
                <a:spcPts val="0"/>
              </a:spcAft>
              <a:buClr>
                <a:srgbClr val="E29124"/>
              </a:buClr>
              <a:buFont typeface="Calibri"/>
              <a:buNone/>
              <a:defRPr sz="1600" b="1" i="0" u="none" strike="noStrike" cap="none">
                <a:solidFill>
                  <a:schemeClr val="dk2"/>
                </a:solidFill>
                <a:latin typeface="Calibri"/>
                <a:ea typeface="Calibri"/>
                <a:cs typeface="Calibri"/>
                <a:sym typeface="Calibri"/>
              </a:defRPr>
            </a:lvl7pPr>
            <a:lvl8pPr marL="3200400" marR="0" lvl="7" indent="0" algn="l" rtl="0">
              <a:spcBef>
                <a:spcPts val="320"/>
              </a:spcBef>
              <a:spcAft>
                <a:spcPts val="0"/>
              </a:spcAft>
              <a:buClr>
                <a:srgbClr val="E29124"/>
              </a:buClr>
              <a:buFont typeface="Calibri"/>
              <a:buNone/>
              <a:defRPr sz="1600" b="1" i="0" u="none" strike="noStrike" cap="none">
                <a:solidFill>
                  <a:schemeClr val="dk2"/>
                </a:solidFill>
                <a:latin typeface="Calibri"/>
                <a:ea typeface="Calibri"/>
                <a:cs typeface="Calibri"/>
                <a:sym typeface="Calibri"/>
              </a:defRPr>
            </a:lvl8pPr>
            <a:lvl9pPr marL="3657600" marR="0" lvl="8" indent="0" algn="l" rtl="0">
              <a:spcBef>
                <a:spcPts val="320"/>
              </a:spcBef>
              <a:spcAft>
                <a:spcPts val="0"/>
              </a:spcAft>
              <a:buClr>
                <a:srgbClr val="E29124"/>
              </a:buClr>
              <a:buFont typeface="Calibri"/>
              <a:buNone/>
              <a:defRPr sz="1600" b="1" i="0" u="none" strike="noStrike" cap="none">
                <a:solidFill>
                  <a:schemeClr val="dk2"/>
                </a:solidFill>
                <a:latin typeface="Calibri"/>
                <a:ea typeface="Calibri"/>
                <a:cs typeface="Calibri"/>
                <a:sym typeface="Calibri"/>
              </a:defRPr>
            </a:lvl9pPr>
          </a:lstStyle>
          <a:p>
            <a:endParaRPr/>
          </a:p>
        </p:txBody>
      </p:sp>
      <p:sp>
        <p:nvSpPr>
          <p:cNvPr id="51" name="Shape 51"/>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rgbClr val="E29124"/>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2pPr>
            <a:lvl3pPr marL="1085850" marR="0" lvl="2" indent="-120650" algn="l" rtl="0">
              <a:spcBef>
                <a:spcPts val="360"/>
              </a:spcBef>
              <a:spcAft>
                <a:spcPts val="0"/>
              </a:spcAft>
              <a:buClr>
                <a:srgbClr val="E29124"/>
              </a:buClr>
              <a:buSzPct val="100000"/>
              <a:buFont typeface="Calibri"/>
              <a:buChar char="•"/>
              <a:defRPr sz="1800" b="0" i="0" u="none" strike="noStrike" cap="none">
                <a:solidFill>
                  <a:schemeClr val="dk1"/>
                </a:solidFill>
                <a:latin typeface="Calibri"/>
                <a:ea typeface="Calibri"/>
                <a:cs typeface="Calibri"/>
                <a:sym typeface="Calibri"/>
              </a:defRPr>
            </a:lvl3pPr>
            <a:lvl4pPr marL="1428750" marR="0" lvl="3" indent="-133350" algn="l" rtl="0">
              <a:spcBef>
                <a:spcPts val="320"/>
              </a:spcBef>
              <a:spcAft>
                <a:spcPts val="0"/>
              </a:spcAft>
              <a:buClr>
                <a:srgbClr val="E29124"/>
              </a:buClr>
              <a:buSzPct val="100000"/>
              <a:buFont typeface="Calibri"/>
              <a:buChar char="–"/>
              <a:defRPr sz="1600" b="0" i="0" u="none" strike="noStrike" cap="none">
                <a:solidFill>
                  <a:schemeClr val="dk1"/>
                </a:solidFill>
                <a:latin typeface="Calibri"/>
                <a:ea typeface="Calibri"/>
                <a:cs typeface="Calibri"/>
                <a:sym typeface="Calibri"/>
              </a:defRPr>
            </a:lvl4pPr>
            <a:lvl5pPr marL="1771650" marR="0" lvl="4" indent="-133350" algn="l" rtl="0">
              <a:spcBef>
                <a:spcPts val="320"/>
              </a:spcBef>
              <a:spcAft>
                <a:spcPts val="0"/>
              </a:spcAft>
              <a:buClr>
                <a:srgbClr val="E29124"/>
              </a:buClr>
              <a:buSzPct val="100000"/>
              <a:buFont typeface="Calibri"/>
              <a:buChar char="»"/>
              <a:defRPr sz="1600" b="0" i="0" u="none" strike="noStrike" cap="none">
                <a:solidFill>
                  <a:schemeClr val="dk1"/>
                </a:solidFill>
                <a:latin typeface="Calibri"/>
                <a:ea typeface="Calibri"/>
                <a:cs typeface="Calibri"/>
                <a:sym typeface="Calibri"/>
              </a:defRPr>
            </a:lvl5pPr>
            <a:lvl6pPr marL="2228850" marR="0" lvl="5" indent="-133350" algn="l" rtl="0">
              <a:spcBef>
                <a:spcPts val="320"/>
              </a:spcBef>
              <a:spcAft>
                <a:spcPts val="0"/>
              </a:spcAft>
              <a:buClr>
                <a:srgbClr val="E29124"/>
              </a:buClr>
              <a:buSzPct val="100000"/>
              <a:buFont typeface="Calibri"/>
              <a:buChar char="»"/>
              <a:defRPr sz="1600" b="0" i="0" u="none" strike="noStrike" cap="none">
                <a:solidFill>
                  <a:schemeClr val="dk2"/>
                </a:solidFill>
                <a:latin typeface="Calibri"/>
                <a:ea typeface="Calibri"/>
                <a:cs typeface="Calibri"/>
                <a:sym typeface="Calibri"/>
              </a:defRPr>
            </a:lvl6pPr>
            <a:lvl7pPr marL="2686050" marR="0" lvl="6" indent="-133350" algn="l" rtl="0">
              <a:spcBef>
                <a:spcPts val="320"/>
              </a:spcBef>
              <a:spcAft>
                <a:spcPts val="0"/>
              </a:spcAft>
              <a:buClr>
                <a:srgbClr val="E29124"/>
              </a:buClr>
              <a:buSzPct val="100000"/>
              <a:buFont typeface="Calibri"/>
              <a:buChar char="»"/>
              <a:defRPr sz="1600" b="0" i="0" u="none" strike="noStrike" cap="none">
                <a:solidFill>
                  <a:schemeClr val="dk2"/>
                </a:solidFill>
                <a:latin typeface="Calibri"/>
                <a:ea typeface="Calibri"/>
                <a:cs typeface="Calibri"/>
                <a:sym typeface="Calibri"/>
              </a:defRPr>
            </a:lvl7pPr>
            <a:lvl8pPr marL="3143250" marR="0" lvl="7" indent="-133350" algn="l" rtl="0">
              <a:spcBef>
                <a:spcPts val="320"/>
              </a:spcBef>
              <a:spcAft>
                <a:spcPts val="0"/>
              </a:spcAft>
              <a:buClr>
                <a:srgbClr val="E29124"/>
              </a:buClr>
              <a:buSzPct val="100000"/>
              <a:buFont typeface="Calibri"/>
              <a:buChar char="»"/>
              <a:defRPr sz="1600" b="0" i="0" u="none" strike="noStrike" cap="none">
                <a:solidFill>
                  <a:schemeClr val="dk2"/>
                </a:solidFill>
                <a:latin typeface="Calibri"/>
                <a:ea typeface="Calibri"/>
                <a:cs typeface="Calibri"/>
                <a:sym typeface="Calibri"/>
              </a:defRPr>
            </a:lvl8pPr>
            <a:lvl9pPr marL="3600450" marR="0" lvl="8" indent="-133350" algn="l" rtl="0">
              <a:spcBef>
                <a:spcPts val="320"/>
              </a:spcBef>
              <a:spcAft>
                <a:spcPts val="0"/>
              </a:spcAft>
              <a:buClr>
                <a:srgbClr val="E29124"/>
              </a:buClr>
              <a:buSzPct val="100000"/>
              <a:buFont typeface="Calibri"/>
              <a:buChar char="»"/>
              <a:defRPr sz="1600" b="0" i="0" u="none" strike="noStrike" cap="none">
                <a:solidFill>
                  <a:schemeClr val="dk2"/>
                </a:solidFill>
                <a:latin typeface="Calibri"/>
                <a:ea typeface="Calibri"/>
                <a:cs typeface="Calibri"/>
                <a:sym typeface="Calibri"/>
              </a:defRPr>
            </a:lvl9pPr>
          </a:lstStyle>
          <a:p>
            <a:endParaRPr/>
          </a:p>
        </p:txBody>
      </p:sp>
      <p:sp>
        <p:nvSpPr>
          <p:cNvPr id="52" name="Shape 52"/>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rgbClr val="E29124"/>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rgbClr val="E29124"/>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rgbClr val="E29124"/>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rgbClr val="E29124"/>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rgbClr val="E29124"/>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0"/>
              </a:spcAft>
              <a:buClr>
                <a:srgbClr val="E29124"/>
              </a:buClr>
              <a:buFont typeface="Calibri"/>
              <a:buNone/>
              <a:defRPr sz="1600" b="1" i="0" u="none" strike="noStrike" cap="none">
                <a:solidFill>
                  <a:schemeClr val="dk2"/>
                </a:solidFill>
                <a:latin typeface="Calibri"/>
                <a:ea typeface="Calibri"/>
                <a:cs typeface="Calibri"/>
                <a:sym typeface="Calibri"/>
              </a:defRPr>
            </a:lvl6pPr>
            <a:lvl7pPr marL="2743200" marR="0" lvl="6" indent="0" algn="l" rtl="0">
              <a:spcBef>
                <a:spcPts val="320"/>
              </a:spcBef>
              <a:spcAft>
                <a:spcPts val="0"/>
              </a:spcAft>
              <a:buClr>
                <a:srgbClr val="E29124"/>
              </a:buClr>
              <a:buFont typeface="Calibri"/>
              <a:buNone/>
              <a:defRPr sz="1600" b="1" i="0" u="none" strike="noStrike" cap="none">
                <a:solidFill>
                  <a:schemeClr val="dk2"/>
                </a:solidFill>
                <a:latin typeface="Calibri"/>
                <a:ea typeface="Calibri"/>
                <a:cs typeface="Calibri"/>
                <a:sym typeface="Calibri"/>
              </a:defRPr>
            </a:lvl7pPr>
            <a:lvl8pPr marL="3200400" marR="0" lvl="7" indent="0" algn="l" rtl="0">
              <a:spcBef>
                <a:spcPts val="320"/>
              </a:spcBef>
              <a:spcAft>
                <a:spcPts val="0"/>
              </a:spcAft>
              <a:buClr>
                <a:srgbClr val="E29124"/>
              </a:buClr>
              <a:buFont typeface="Calibri"/>
              <a:buNone/>
              <a:defRPr sz="1600" b="1" i="0" u="none" strike="noStrike" cap="none">
                <a:solidFill>
                  <a:schemeClr val="dk2"/>
                </a:solidFill>
                <a:latin typeface="Calibri"/>
                <a:ea typeface="Calibri"/>
                <a:cs typeface="Calibri"/>
                <a:sym typeface="Calibri"/>
              </a:defRPr>
            </a:lvl8pPr>
            <a:lvl9pPr marL="3657600" marR="0" lvl="8" indent="0" algn="l" rtl="0">
              <a:spcBef>
                <a:spcPts val="320"/>
              </a:spcBef>
              <a:spcAft>
                <a:spcPts val="0"/>
              </a:spcAft>
              <a:buClr>
                <a:srgbClr val="E29124"/>
              </a:buClr>
              <a:buFont typeface="Calibri"/>
              <a:buNone/>
              <a:defRPr sz="1600" b="1" i="0" u="none" strike="noStrike" cap="none">
                <a:solidFill>
                  <a:schemeClr val="dk2"/>
                </a:solidFill>
                <a:latin typeface="Calibri"/>
                <a:ea typeface="Calibri"/>
                <a:cs typeface="Calibri"/>
                <a:sym typeface="Calibri"/>
              </a:defRPr>
            </a:lvl9pPr>
          </a:lstStyle>
          <a:p>
            <a:endParaRPr/>
          </a:p>
        </p:txBody>
      </p:sp>
      <p:sp>
        <p:nvSpPr>
          <p:cNvPr id="53" name="Shape 53"/>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rgbClr val="E29124"/>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2pPr>
            <a:lvl3pPr marL="1085850" marR="0" lvl="2" indent="-120650" algn="l" rtl="0">
              <a:spcBef>
                <a:spcPts val="360"/>
              </a:spcBef>
              <a:spcAft>
                <a:spcPts val="0"/>
              </a:spcAft>
              <a:buClr>
                <a:srgbClr val="E29124"/>
              </a:buClr>
              <a:buSzPct val="100000"/>
              <a:buFont typeface="Calibri"/>
              <a:buChar char="•"/>
              <a:defRPr sz="1800" b="0" i="0" u="none" strike="noStrike" cap="none">
                <a:solidFill>
                  <a:schemeClr val="dk1"/>
                </a:solidFill>
                <a:latin typeface="Calibri"/>
                <a:ea typeface="Calibri"/>
                <a:cs typeface="Calibri"/>
                <a:sym typeface="Calibri"/>
              </a:defRPr>
            </a:lvl3pPr>
            <a:lvl4pPr marL="1428750" marR="0" lvl="3" indent="-133350" algn="l" rtl="0">
              <a:spcBef>
                <a:spcPts val="320"/>
              </a:spcBef>
              <a:spcAft>
                <a:spcPts val="0"/>
              </a:spcAft>
              <a:buClr>
                <a:srgbClr val="E29124"/>
              </a:buClr>
              <a:buSzPct val="100000"/>
              <a:buFont typeface="Calibri"/>
              <a:buChar char="–"/>
              <a:defRPr sz="1600" b="0" i="0" u="none" strike="noStrike" cap="none">
                <a:solidFill>
                  <a:schemeClr val="dk1"/>
                </a:solidFill>
                <a:latin typeface="Calibri"/>
                <a:ea typeface="Calibri"/>
                <a:cs typeface="Calibri"/>
                <a:sym typeface="Calibri"/>
              </a:defRPr>
            </a:lvl4pPr>
            <a:lvl5pPr marL="1771650" marR="0" lvl="4" indent="-133350" algn="l" rtl="0">
              <a:spcBef>
                <a:spcPts val="320"/>
              </a:spcBef>
              <a:spcAft>
                <a:spcPts val="0"/>
              </a:spcAft>
              <a:buClr>
                <a:srgbClr val="E29124"/>
              </a:buClr>
              <a:buSzPct val="100000"/>
              <a:buFont typeface="Calibri"/>
              <a:buChar char="»"/>
              <a:defRPr sz="1600" b="0" i="0" u="none" strike="noStrike" cap="none">
                <a:solidFill>
                  <a:schemeClr val="dk1"/>
                </a:solidFill>
                <a:latin typeface="Calibri"/>
                <a:ea typeface="Calibri"/>
                <a:cs typeface="Calibri"/>
                <a:sym typeface="Calibri"/>
              </a:defRPr>
            </a:lvl5pPr>
            <a:lvl6pPr marL="2228850" marR="0" lvl="5" indent="-133350" algn="l" rtl="0">
              <a:spcBef>
                <a:spcPts val="320"/>
              </a:spcBef>
              <a:spcAft>
                <a:spcPts val="0"/>
              </a:spcAft>
              <a:buClr>
                <a:srgbClr val="E29124"/>
              </a:buClr>
              <a:buSzPct val="100000"/>
              <a:buFont typeface="Calibri"/>
              <a:buChar char="»"/>
              <a:defRPr sz="1600" b="0" i="0" u="none" strike="noStrike" cap="none">
                <a:solidFill>
                  <a:schemeClr val="dk2"/>
                </a:solidFill>
                <a:latin typeface="Calibri"/>
                <a:ea typeface="Calibri"/>
                <a:cs typeface="Calibri"/>
                <a:sym typeface="Calibri"/>
              </a:defRPr>
            </a:lvl6pPr>
            <a:lvl7pPr marL="2686050" marR="0" lvl="6" indent="-133350" algn="l" rtl="0">
              <a:spcBef>
                <a:spcPts val="320"/>
              </a:spcBef>
              <a:spcAft>
                <a:spcPts val="0"/>
              </a:spcAft>
              <a:buClr>
                <a:srgbClr val="E29124"/>
              </a:buClr>
              <a:buSzPct val="100000"/>
              <a:buFont typeface="Calibri"/>
              <a:buChar char="»"/>
              <a:defRPr sz="1600" b="0" i="0" u="none" strike="noStrike" cap="none">
                <a:solidFill>
                  <a:schemeClr val="dk2"/>
                </a:solidFill>
                <a:latin typeface="Calibri"/>
                <a:ea typeface="Calibri"/>
                <a:cs typeface="Calibri"/>
                <a:sym typeface="Calibri"/>
              </a:defRPr>
            </a:lvl7pPr>
            <a:lvl8pPr marL="3143250" marR="0" lvl="7" indent="-133350" algn="l" rtl="0">
              <a:spcBef>
                <a:spcPts val="320"/>
              </a:spcBef>
              <a:spcAft>
                <a:spcPts val="0"/>
              </a:spcAft>
              <a:buClr>
                <a:srgbClr val="E29124"/>
              </a:buClr>
              <a:buSzPct val="100000"/>
              <a:buFont typeface="Calibri"/>
              <a:buChar char="»"/>
              <a:defRPr sz="1600" b="0" i="0" u="none" strike="noStrike" cap="none">
                <a:solidFill>
                  <a:schemeClr val="dk2"/>
                </a:solidFill>
                <a:latin typeface="Calibri"/>
                <a:ea typeface="Calibri"/>
                <a:cs typeface="Calibri"/>
                <a:sym typeface="Calibri"/>
              </a:defRPr>
            </a:lvl8pPr>
            <a:lvl9pPr marL="3600450" marR="0" lvl="8" indent="-133350" algn="l" rtl="0">
              <a:spcBef>
                <a:spcPts val="320"/>
              </a:spcBef>
              <a:spcAft>
                <a:spcPts val="0"/>
              </a:spcAft>
              <a:buClr>
                <a:srgbClr val="E29124"/>
              </a:buClr>
              <a:buSzPct val="100000"/>
              <a:buFont typeface="Calibri"/>
              <a:buChar char="»"/>
              <a:defRPr sz="1600" b="0" i="0" u="none" strike="noStrike" cap="none">
                <a:solidFill>
                  <a:schemeClr val="dk2"/>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61" name="Shape 61"/>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rgbClr val="E29124"/>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rgbClr val="E29124"/>
              </a:buClr>
              <a:buSzPct val="100000"/>
              <a:buFont typeface="Calibri"/>
              <a:buChar char="–"/>
              <a:defRPr sz="2800" b="0" i="0" u="none" strike="noStrike" cap="none">
                <a:solidFill>
                  <a:schemeClr val="dk1"/>
                </a:solidFill>
                <a:latin typeface="Calibri"/>
                <a:ea typeface="Calibri"/>
                <a:cs typeface="Calibri"/>
                <a:sym typeface="Calibri"/>
              </a:defRPr>
            </a:lvl2pPr>
            <a:lvl3pPr marL="1085850" marR="0" lvl="2" indent="-82550" algn="l" rtl="0">
              <a:spcBef>
                <a:spcPts val="480"/>
              </a:spcBef>
              <a:spcAft>
                <a:spcPts val="0"/>
              </a:spcAft>
              <a:buClr>
                <a:srgbClr val="E29124"/>
              </a:buClr>
              <a:buSzPct val="100000"/>
              <a:buFont typeface="Calibri"/>
              <a:buChar char="•"/>
              <a:defRPr sz="2400" b="0" i="0" u="none" strike="noStrike" cap="none">
                <a:solidFill>
                  <a:schemeClr val="dk1"/>
                </a:solidFill>
                <a:latin typeface="Calibri"/>
                <a:ea typeface="Calibri"/>
                <a:cs typeface="Calibri"/>
                <a:sym typeface="Calibri"/>
              </a:defRPr>
            </a:lvl3pPr>
            <a:lvl4pPr marL="1428750" marR="0" lvl="3"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4pPr>
            <a:lvl5pPr marL="1771650" marR="0" lvl="4"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5pPr>
            <a:lvl6pPr marL="2228850" marR="0" lvl="5"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6pPr>
            <a:lvl7pPr marL="2686050" marR="0" lvl="6"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7pPr>
            <a:lvl8pPr marL="3143250" marR="0" lvl="7"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8pPr>
            <a:lvl9pPr marL="3600450" marR="0" lvl="8"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rgbClr val="E29124"/>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rgbClr val="E29124"/>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rgbClr val="E29124"/>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rgbClr val="E29124"/>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rgbClr val="E29124"/>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0"/>
              </a:spcAft>
              <a:buClr>
                <a:srgbClr val="E29124"/>
              </a:buClr>
              <a:buFont typeface="Calibri"/>
              <a:buNone/>
              <a:defRPr sz="900" b="0" i="0" u="none" strike="noStrike" cap="none">
                <a:solidFill>
                  <a:schemeClr val="dk2"/>
                </a:solidFill>
                <a:latin typeface="Calibri"/>
                <a:ea typeface="Calibri"/>
                <a:cs typeface="Calibri"/>
                <a:sym typeface="Calibri"/>
              </a:defRPr>
            </a:lvl6pPr>
            <a:lvl7pPr marL="2743200" marR="0" lvl="6" indent="0" algn="l" rtl="0">
              <a:spcBef>
                <a:spcPts val="180"/>
              </a:spcBef>
              <a:spcAft>
                <a:spcPts val="0"/>
              </a:spcAft>
              <a:buClr>
                <a:srgbClr val="E29124"/>
              </a:buClr>
              <a:buFont typeface="Calibri"/>
              <a:buNone/>
              <a:defRPr sz="900" b="0" i="0" u="none" strike="noStrike" cap="none">
                <a:solidFill>
                  <a:schemeClr val="dk2"/>
                </a:solidFill>
                <a:latin typeface="Calibri"/>
                <a:ea typeface="Calibri"/>
                <a:cs typeface="Calibri"/>
                <a:sym typeface="Calibri"/>
              </a:defRPr>
            </a:lvl7pPr>
            <a:lvl8pPr marL="3200400" marR="0" lvl="7" indent="0" algn="l" rtl="0">
              <a:spcBef>
                <a:spcPts val="180"/>
              </a:spcBef>
              <a:spcAft>
                <a:spcPts val="0"/>
              </a:spcAft>
              <a:buClr>
                <a:srgbClr val="E29124"/>
              </a:buClr>
              <a:buFont typeface="Calibri"/>
              <a:buNone/>
              <a:defRPr sz="900" b="0" i="0" u="none" strike="noStrike" cap="none">
                <a:solidFill>
                  <a:schemeClr val="dk2"/>
                </a:solidFill>
                <a:latin typeface="Calibri"/>
                <a:ea typeface="Calibri"/>
                <a:cs typeface="Calibri"/>
                <a:sym typeface="Calibri"/>
              </a:defRPr>
            </a:lvl8pPr>
            <a:lvl9pPr marL="3657600" marR="0" lvl="8" indent="0" algn="l" rtl="0">
              <a:spcBef>
                <a:spcPts val="180"/>
              </a:spcBef>
              <a:spcAft>
                <a:spcPts val="0"/>
              </a:spcAft>
              <a:buClr>
                <a:srgbClr val="E29124"/>
              </a:buClr>
              <a:buFont typeface="Calibri"/>
              <a:buNone/>
              <a:defRPr sz="900" b="0" i="0" u="none" strike="noStrike" cap="none">
                <a:solidFill>
                  <a:schemeClr val="dk2"/>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rgbClr val="E29124"/>
              </a:buClr>
              <a:buFont typeface="Calibri"/>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rgbClr val="E29124"/>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rgbClr val="E29124"/>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rgbClr val="E29124"/>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rgbClr val="E29124"/>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rgbClr val="E29124"/>
              </a:buClr>
              <a:buFont typeface="Calibri"/>
              <a:buNone/>
              <a:defRPr sz="2000" b="0" i="0" u="none" strike="noStrike" cap="none">
                <a:solidFill>
                  <a:schemeClr val="dk2"/>
                </a:solidFill>
                <a:latin typeface="Calibri"/>
                <a:ea typeface="Calibri"/>
                <a:cs typeface="Calibri"/>
                <a:sym typeface="Calibri"/>
              </a:defRPr>
            </a:lvl6pPr>
            <a:lvl7pPr marL="2743200" marR="0" lvl="6" indent="0" algn="l" rtl="0">
              <a:spcBef>
                <a:spcPts val="400"/>
              </a:spcBef>
              <a:spcAft>
                <a:spcPts val="0"/>
              </a:spcAft>
              <a:buClr>
                <a:srgbClr val="E29124"/>
              </a:buClr>
              <a:buFont typeface="Calibri"/>
              <a:buNone/>
              <a:defRPr sz="2000" b="0" i="0" u="none" strike="noStrike" cap="none">
                <a:solidFill>
                  <a:schemeClr val="dk2"/>
                </a:solidFill>
                <a:latin typeface="Calibri"/>
                <a:ea typeface="Calibri"/>
                <a:cs typeface="Calibri"/>
                <a:sym typeface="Calibri"/>
              </a:defRPr>
            </a:lvl7pPr>
            <a:lvl8pPr marL="3200400" marR="0" lvl="7" indent="0" algn="l" rtl="0">
              <a:spcBef>
                <a:spcPts val="400"/>
              </a:spcBef>
              <a:spcAft>
                <a:spcPts val="0"/>
              </a:spcAft>
              <a:buClr>
                <a:srgbClr val="E29124"/>
              </a:buClr>
              <a:buFont typeface="Calibri"/>
              <a:buNone/>
              <a:defRPr sz="2000" b="0" i="0" u="none" strike="noStrike" cap="none">
                <a:solidFill>
                  <a:schemeClr val="dk2"/>
                </a:solidFill>
                <a:latin typeface="Calibri"/>
                <a:ea typeface="Calibri"/>
                <a:cs typeface="Calibri"/>
                <a:sym typeface="Calibri"/>
              </a:defRPr>
            </a:lvl8pPr>
            <a:lvl9pPr marL="3657600" marR="0" lvl="8" indent="0" algn="l" rtl="0">
              <a:spcBef>
                <a:spcPts val="400"/>
              </a:spcBef>
              <a:spcAft>
                <a:spcPts val="0"/>
              </a:spcAft>
              <a:buClr>
                <a:srgbClr val="E29124"/>
              </a:buClr>
              <a:buFont typeface="Calibri"/>
              <a:buNone/>
              <a:defRPr sz="2000" b="0" i="0" u="none" strike="noStrike" cap="none">
                <a:solidFill>
                  <a:schemeClr val="dk2"/>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rgbClr val="E29124"/>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rgbClr val="E29124"/>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rgbClr val="E29124"/>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rgbClr val="E29124"/>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rgbClr val="E29124"/>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0"/>
              </a:spcAft>
              <a:buClr>
                <a:srgbClr val="E29124"/>
              </a:buClr>
              <a:buFont typeface="Calibri"/>
              <a:buNone/>
              <a:defRPr sz="900" b="0" i="0" u="none" strike="noStrike" cap="none">
                <a:solidFill>
                  <a:schemeClr val="dk2"/>
                </a:solidFill>
                <a:latin typeface="Calibri"/>
                <a:ea typeface="Calibri"/>
                <a:cs typeface="Calibri"/>
                <a:sym typeface="Calibri"/>
              </a:defRPr>
            </a:lvl6pPr>
            <a:lvl7pPr marL="2743200" marR="0" lvl="6" indent="0" algn="l" rtl="0">
              <a:spcBef>
                <a:spcPts val="180"/>
              </a:spcBef>
              <a:spcAft>
                <a:spcPts val="0"/>
              </a:spcAft>
              <a:buClr>
                <a:srgbClr val="E29124"/>
              </a:buClr>
              <a:buFont typeface="Calibri"/>
              <a:buNone/>
              <a:defRPr sz="900" b="0" i="0" u="none" strike="noStrike" cap="none">
                <a:solidFill>
                  <a:schemeClr val="dk2"/>
                </a:solidFill>
                <a:latin typeface="Calibri"/>
                <a:ea typeface="Calibri"/>
                <a:cs typeface="Calibri"/>
                <a:sym typeface="Calibri"/>
              </a:defRPr>
            </a:lvl7pPr>
            <a:lvl8pPr marL="3200400" marR="0" lvl="7" indent="0" algn="l" rtl="0">
              <a:spcBef>
                <a:spcPts val="180"/>
              </a:spcBef>
              <a:spcAft>
                <a:spcPts val="0"/>
              </a:spcAft>
              <a:buClr>
                <a:srgbClr val="E29124"/>
              </a:buClr>
              <a:buFont typeface="Calibri"/>
              <a:buNone/>
              <a:defRPr sz="900" b="0" i="0" u="none" strike="noStrike" cap="none">
                <a:solidFill>
                  <a:schemeClr val="dk2"/>
                </a:solidFill>
                <a:latin typeface="Calibri"/>
                <a:ea typeface="Calibri"/>
                <a:cs typeface="Calibri"/>
                <a:sym typeface="Calibri"/>
              </a:defRPr>
            </a:lvl8pPr>
            <a:lvl9pPr marL="3657600" marR="0" lvl="8" indent="0" algn="l" rtl="0">
              <a:spcBef>
                <a:spcPts val="180"/>
              </a:spcBef>
              <a:spcAft>
                <a:spcPts val="0"/>
              </a:spcAft>
              <a:buClr>
                <a:srgbClr val="E29124"/>
              </a:buClr>
              <a:buFont typeface="Calibri"/>
              <a:buNone/>
              <a:defRPr sz="900" b="0" i="0" u="none" strike="noStrike" cap="none">
                <a:solidFill>
                  <a:schemeClr val="dk2"/>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2057400" y="6248400"/>
            <a:ext cx="5029200" cy="45720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7162800" y="6248400"/>
            <a:ext cx="1524000" cy="4572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 y="963448"/>
            <a:ext cx="9143998" cy="5079999"/>
          </a:xfrm>
          <a:prstGeom prst="rect">
            <a:avLst/>
          </a:prstGeom>
          <a:gradFill>
            <a:gsLst>
              <a:gs pos="0">
                <a:srgbClr val="E29124">
                  <a:alpha val="49803"/>
                </a:srgbClr>
              </a:gs>
              <a:gs pos="100000">
                <a:srgbClr val="FFFFFF"/>
              </a:gs>
            </a:gsLst>
            <a:lin ang="5400000" scaled="0"/>
          </a:gra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1" name="Shape 11"/>
          <p:cNvSpPr/>
          <p:nvPr/>
        </p:nvSpPr>
        <p:spPr>
          <a:xfrm>
            <a:off x="0" y="6126479"/>
            <a:ext cx="9143999" cy="731521"/>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2" name="Shape 12"/>
          <p:cNvSpPr/>
          <p:nvPr/>
        </p:nvSpPr>
        <p:spPr>
          <a:xfrm>
            <a:off x="2975" y="1"/>
            <a:ext cx="9143999" cy="963447"/>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3" name="Shape 13"/>
          <p:cNvSpPr txBox="1">
            <a:spLocks noGrp="1"/>
          </p:cNvSpPr>
          <p:nvPr>
            <p:ph type="title"/>
          </p:nvPr>
        </p:nvSpPr>
        <p:spPr>
          <a:xfrm>
            <a:off x="381000" y="0"/>
            <a:ext cx="8381260" cy="963447"/>
          </a:xfrm>
          <a:prstGeom prst="rect">
            <a:avLst/>
          </a:prstGeom>
          <a:noFill/>
          <a:ln>
            <a:noFill/>
          </a:ln>
        </p:spPr>
        <p:txBody>
          <a:bodyPr wrap="square" lIns="91425" tIns="91425" rIns="91425" bIns="91425" anchor="ctr" anchorCtr="0"/>
          <a:lstStyle>
            <a:lvl1pPr marL="0" marR="0" lvl="0" indent="0" algn="l" rtl="0">
              <a:spcBef>
                <a:spcPts val="0"/>
              </a:spcBef>
              <a:spcAft>
                <a:spcPts val="0"/>
              </a:spcAft>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2pPr>
            <a:lvl3pPr marL="0" marR="0" lvl="2"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3pPr>
            <a:lvl4pPr marL="0" marR="0" lvl="3"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4pPr>
            <a:lvl5pPr marL="0" marR="0" lvl="4"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5pPr>
            <a:lvl6pPr marL="457200" marR="0" lvl="5"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6pPr>
            <a:lvl7pPr marL="914400" marR="0" lvl="6"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7pPr>
            <a:lvl8pPr marL="1371600" marR="0" lvl="7"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8pPr>
            <a:lvl9pPr marL="1828800" marR="0" lvl="8" indent="0" algn="l" rtl="0">
              <a:spcBef>
                <a:spcPts val="0"/>
              </a:spcBef>
              <a:spcAft>
                <a:spcPts val="0"/>
              </a:spcAft>
              <a:buNone/>
              <a:defRPr sz="3600" b="0" i="0" u="none" strike="noStrike" cap="none">
                <a:solidFill>
                  <a:srgbClr val="3B2049"/>
                </a:solidFill>
                <a:latin typeface="Book Antiqua"/>
                <a:ea typeface="Book Antiqua"/>
                <a:cs typeface="Book Antiqua"/>
                <a:sym typeface="Book Antiqua"/>
              </a:defRPr>
            </a:lvl9pPr>
          </a:lstStyle>
          <a:p>
            <a:endParaRPr/>
          </a:p>
        </p:txBody>
      </p:sp>
      <p:sp>
        <p:nvSpPr>
          <p:cNvPr id="14" name="Shape 14"/>
          <p:cNvSpPr txBox="1">
            <a:spLocks noGrp="1"/>
          </p:cNvSpPr>
          <p:nvPr>
            <p:ph type="body" idx="1"/>
          </p:nvPr>
        </p:nvSpPr>
        <p:spPr>
          <a:xfrm>
            <a:off x="380999" y="1719071"/>
            <a:ext cx="8407893" cy="4407408"/>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rgbClr val="E29124"/>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rgbClr val="E29124"/>
              </a:buClr>
              <a:buSzPct val="100000"/>
              <a:buFont typeface="Calibri"/>
              <a:buChar char="–"/>
              <a:defRPr sz="2800" b="0" i="0" u="none" strike="noStrike" cap="none">
                <a:solidFill>
                  <a:schemeClr val="dk1"/>
                </a:solidFill>
                <a:latin typeface="Calibri"/>
                <a:ea typeface="Calibri"/>
                <a:cs typeface="Calibri"/>
                <a:sym typeface="Calibri"/>
              </a:defRPr>
            </a:lvl2pPr>
            <a:lvl3pPr marL="1085850" marR="0" lvl="2" indent="-82550" algn="l" rtl="0">
              <a:spcBef>
                <a:spcPts val="480"/>
              </a:spcBef>
              <a:spcAft>
                <a:spcPts val="0"/>
              </a:spcAft>
              <a:buClr>
                <a:srgbClr val="E29124"/>
              </a:buClr>
              <a:buSzPct val="100000"/>
              <a:buFont typeface="Calibri"/>
              <a:buChar char="•"/>
              <a:defRPr sz="2400" b="0" i="0" u="none" strike="noStrike" cap="none">
                <a:solidFill>
                  <a:schemeClr val="dk1"/>
                </a:solidFill>
                <a:latin typeface="Calibri"/>
                <a:ea typeface="Calibri"/>
                <a:cs typeface="Calibri"/>
                <a:sym typeface="Calibri"/>
              </a:defRPr>
            </a:lvl3pPr>
            <a:lvl4pPr marL="1428750" marR="0" lvl="3"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4pPr>
            <a:lvl5pPr marL="1771650" marR="0" lvl="4" indent="-107950" algn="l" rtl="0">
              <a:spcBef>
                <a:spcPts val="400"/>
              </a:spcBef>
              <a:spcAft>
                <a:spcPts val="0"/>
              </a:spcAft>
              <a:buClr>
                <a:srgbClr val="E29124"/>
              </a:buClr>
              <a:buSzPct val="100000"/>
              <a:buFont typeface="Calibri"/>
              <a:buChar char="»"/>
              <a:defRPr sz="2000" b="0" i="0" u="none" strike="noStrike" cap="none">
                <a:solidFill>
                  <a:schemeClr val="dk1"/>
                </a:solidFill>
                <a:latin typeface="Calibri"/>
                <a:ea typeface="Calibri"/>
                <a:cs typeface="Calibri"/>
                <a:sym typeface="Calibri"/>
              </a:defRPr>
            </a:lvl5pPr>
            <a:lvl6pPr marL="2228850" marR="0" lvl="5"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6pPr>
            <a:lvl7pPr marL="2686050" marR="0" lvl="6"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7pPr>
            <a:lvl8pPr marL="3143250" marR="0" lvl="7"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8pPr>
            <a:lvl9pPr marL="3600450" marR="0" lvl="8" indent="-107950" algn="l" rtl="0">
              <a:spcBef>
                <a:spcPts val="400"/>
              </a:spcBef>
              <a:spcAft>
                <a:spcPts val="0"/>
              </a:spcAft>
              <a:buClr>
                <a:srgbClr val="E29124"/>
              </a:buClr>
              <a:buSzPct val="100000"/>
              <a:buFont typeface="Calibri"/>
              <a:buChar char="»"/>
              <a:defRPr sz="2000" b="0" i="0" u="none" strike="noStrike" cap="none">
                <a:solidFill>
                  <a:schemeClr val="dk2"/>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370888" y="6356350"/>
            <a:ext cx="2133600" cy="274320"/>
          </a:xfrm>
          <a:prstGeom prst="rect">
            <a:avLst/>
          </a:prstGeom>
          <a:noFill/>
          <a:ln>
            <a:noFill/>
          </a:ln>
        </p:spPr>
        <p:txBody>
          <a:bodyPr wrap="square" lIns="91425" tIns="91425" rIns="91425" bIns="91425" anchor="ctr" anchorCtr="0"/>
          <a:lstStyle>
            <a:lvl1pPr marL="0" marR="0" lvl="0" indent="0" algn="l"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3048000" y="6356350"/>
            <a:ext cx="3352800" cy="274320"/>
          </a:xfrm>
          <a:prstGeom prst="rect">
            <a:avLst/>
          </a:prstGeom>
          <a:noFill/>
          <a:ln>
            <a:noFill/>
          </a:ln>
        </p:spPr>
        <p:txBody>
          <a:bodyPr wrap="square" lIns="91425" tIns="91425" rIns="91425" bIns="91425" anchor="ctr" anchorCtr="0"/>
          <a:lstStyle>
            <a:lvl1pPr marL="0" marR="0" lvl="0" indent="0" algn="ctr" rtl="0">
              <a:spcBef>
                <a:spcPts val="0"/>
              </a:spcBef>
              <a:buNone/>
              <a:defRPr sz="800" b="0" i="0" u="none" strike="noStrike" cap="none">
                <a:solidFill>
                  <a:schemeClr val="accent1"/>
                </a:solidFill>
                <a:latin typeface="Open Sans Light"/>
                <a:ea typeface="Open Sans Light"/>
                <a:cs typeface="Open Sans Light"/>
                <a:sym typeface="Open Sans Light"/>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8234680" y="6355080"/>
            <a:ext cx="582966" cy="274320"/>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800" b="0" i="0" u="none" strike="noStrike" cap="none">
                <a:solidFill>
                  <a:srgbClr val="E29124"/>
                </a:solidFill>
                <a:latin typeface="Open Sans Light"/>
                <a:ea typeface="Open Sans Light"/>
                <a:cs typeface="Open Sans Light"/>
                <a:sym typeface="Open Sans Light"/>
              </a:rPr>
              <a:t>‹#›</a:t>
            </a:fld>
            <a:endParaRPr lang="en-US" sz="800" b="0" i="0" u="none" strike="noStrike" cap="none">
              <a:solidFill>
                <a:srgbClr val="E29124"/>
              </a:solidFill>
              <a:latin typeface="Open Sans Light"/>
              <a:ea typeface="Open Sans Light"/>
              <a:cs typeface="Open Sans Light"/>
              <a:sym typeface="Open Sans Light"/>
            </a:endParaRPr>
          </a:p>
        </p:txBody>
      </p:sp>
      <p:cxnSp>
        <p:nvCxnSpPr>
          <p:cNvPr id="18" name="Shape 18"/>
          <p:cNvCxnSpPr/>
          <p:nvPr/>
        </p:nvCxnSpPr>
        <p:spPr>
          <a:xfrm>
            <a:off x="0" y="6126479"/>
            <a:ext cx="9145487" cy="0"/>
          </a:xfrm>
          <a:prstGeom prst="straightConnector1">
            <a:avLst/>
          </a:prstGeom>
          <a:noFill/>
          <a:ln w="57150" cap="flat" cmpd="sng">
            <a:solidFill>
              <a:schemeClr val="accent1"/>
            </a:solidFill>
            <a:prstDash val="solid"/>
            <a:round/>
            <a:headEnd type="none" w="med" len="med"/>
            <a:tailEnd type="none" w="med" len="med"/>
          </a:ln>
          <a:effectLst>
            <a:outerShdw blurRad="40000" dist="20000" dir="5400000" rotWithShape="0">
              <a:srgbClr val="000000">
                <a:alpha val="37647"/>
              </a:srgbClr>
            </a:outerShdw>
          </a:effectLst>
        </p:spPr>
      </p:cxnSp>
      <p:cxnSp>
        <p:nvCxnSpPr>
          <p:cNvPr id="19" name="Shape 19"/>
          <p:cNvCxnSpPr/>
          <p:nvPr/>
        </p:nvCxnSpPr>
        <p:spPr>
          <a:xfrm>
            <a:off x="1487" y="962396"/>
            <a:ext cx="9145487" cy="0"/>
          </a:xfrm>
          <a:prstGeom prst="straightConnector1">
            <a:avLst/>
          </a:prstGeom>
          <a:noFill/>
          <a:ln w="57150" cap="flat" cmpd="sng">
            <a:solidFill>
              <a:schemeClr val="accent1"/>
            </a:solidFill>
            <a:prstDash val="solid"/>
            <a:round/>
            <a:headEnd type="none" w="med" len="med"/>
            <a:tailEnd type="none" w="med" len="med"/>
          </a:ln>
          <a:effectLst>
            <a:outerShdw blurRad="40000" dist="20000" dir="5400000" rotWithShape="0">
              <a:srgbClr val="000000">
                <a:alpha val="37647"/>
              </a:srgbClr>
            </a:outerShdw>
          </a:effectLst>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228600" y="685800"/>
            <a:ext cx="9525000" cy="4967514"/>
          </a:xfrm>
          <a:prstGeom prst="rect">
            <a:avLst/>
          </a:prstGeom>
          <a:noFill/>
          <a:ln>
            <a:noFill/>
          </a:ln>
        </p:spPr>
        <p:txBody>
          <a:bodyPr wrap="square" lIns="91425" tIns="45700" rIns="91425" bIns="45700" anchor="t" anchorCtr="0">
            <a:noAutofit/>
          </a:bodyPr>
          <a:lstStyle/>
          <a:p>
            <a:pPr marL="0" marR="0" lvl="0" indent="0" algn="ctr" rtl="0">
              <a:lnSpc>
                <a:spcPct val="90000"/>
              </a:lnSpc>
              <a:spcBef>
                <a:spcPts val="0"/>
              </a:spcBef>
              <a:buClr>
                <a:schemeClr val="dk1"/>
              </a:buClr>
              <a:buFont typeface="Noto Sans Symbols"/>
              <a:buNone/>
            </a:pPr>
            <a:endParaRPr sz="4000" b="0" i="0" u="none" strike="noStrike" cap="none">
              <a:solidFill>
                <a:schemeClr val="dk1"/>
              </a:solidFill>
              <a:latin typeface="Calibri"/>
              <a:ea typeface="Calibri"/>
              <a:cs typeface="Calibri"/>
              <a:sym typeface="Calibri"/>
            </a:endParaRPr>
          </a:p>
          <a:p>
            <a:pPr marL="0" marR="0" lvl="0" indent="0" algn="ctr" rtl="0">
              <a:lnSpc>
                <a:spcPct val="90000"/>
              </a:lnSpc>
              <a:spcBef>
                <a:spcPts val="0"/>
              </a:spcBef>
              <a:buClr>
                <a:schemeClr val="dk1"/>
              </a:buClr>
              <a:buFont typeface="Noto Sans Symbols"/>
              <a:buNone/>
            </a:pPr>
            <a:endParaRPr sz="1800" b="1" i="0" u="none" strike="noStrike" cap="none">
              <a:solidFill>
                <a:schemeClr val="dk1"/>
              </a:solidFill>
              <a:latin typeface="Calibri"/>
              <a:ea typeface="Calibri"/>
              <a:cs typeface="Calibri"/>
              <a:sym typeface="Calibri"/>
            </a:endParaRPr>
          </a:p>
          <a:p>
            <a:pPr lvl="0" algn="ctr" rtl="0">
              <a:lnSpc>
                <a:spcPct val="115000"/>
              </a:lnSpc>
              <a:spcBef>
                <a:spcPts val="2400"/>
              </a:spcBef>
              <a:spcAft>
                <a:spcPts val="600"/>
              </a:spcAft>
              <a:buClr>
                <a:srgbClr val="000000"/>
              </a:buClr>
              <a:buSzPct val="36666"/>
              <a:buFont typeface="Arial"/>
              <a:buNone/>
            </a:pPr>
            <a:r>
              <a:rPr lang="en-US" sz="3000" b="1">
                <a:solidFill>
                  <a:schemeClr val="dk1"/>
                </a:solidFill>
                <a:latin typeface="Times New Roman"/>
                <a:ea typeface="Times New Roman"/>
                <a:cs typeface="Times New Roman"/>
                <a:sym typeface="Times New Roman"/>
              </a:rPr>
              <a:t>Predicting a Patient's Breast Cancer Diagnosis Using Data Mining Techniques</a:t>
            </a:r>
          </a:p>
          <a:p>
            <a:pPr marL="0" marR="0" lvl="0" indent="0" algn="ctr" rtl="0">
              <a:lnSpc>
                <a:spcPct val="90000"/>
              </a:lnSpc>
              <a:spcBef>
                <a:spcPts val="0"/>
              </a:spcBef>
              <a:buClr>
                <a:schemeClr val="dk1"/>
              </a:buClr>
              <a:buSzPct val="25000"/>
              <a:buFont typeface="Noto Sans Symbols"/>
              <a:buNone/>
            </a:pPr>
            <a:r>
              <a:rPr lang="en-US" sz="2000" b="1" i="0" u="none" strike="noStrike" cap="none">
                <a:solidFill>
                  <a:schemeClr val="dk1"/>
                </a:solidFill>
                <a:latin typeface="Calibri"/>
                <a:ea typeface="Calibri"/>
                <a:cs typeface="Calibri"/>
                <a:sym typeface="Calibri"/>
              </a:rPr>
              <a:t>Departments of Information Systems and Decision Sciences</a:t>
            </a:r>
          </a:p>
          <a:p>
            <a:pPr marL="0" marR="0" lvl="0" indent="0" algn="ctr" rtl="0">
              <a:lnSpc>
                <a:spcPct val="90000"/>
              </a:lnSpc>
              <a:spcBef>
                <a:spcPts val="0"/>
              </a:spcBef>
              <a:buClr>
                <a:schemeClr val="dk1"/>
              </a:buClr>
              <a:buSzPct val="25000"/>
              <a:buFont typeface="Noto Sans Symbols"/>
              <a:buNone/>
            </a:pPr>
            <a:r>
              <a:rPr lang="en-US" sz="2000" b="1" i="0" u="none" strike="noStrike" cap="none">
                <a:solidFill>
                  <a:schemeClr val="dk1"/>
                </a:solidFill>
                <a:latin typeface="Calibri"/>
                <a:ea typeface="Calibri"/>
                <a:cs typeface="Calibri"/>
                <a:sym typeface="Calibri"/>
              </a:rPr>
              <a:t>Experimental Statistics</a:t>
            </a:r>
          </a:p>
          <a:p>
            <a:pPr marL="0" marR="0" lvl="0" indent="0" algn="ctr" rtl="0">
              <a:lnSpc>
                <a:spcPct val="90000"/>
              </a:lnSpc>
              <a:spcBef>
                <a:spcPts val="0"/>
              </a:spcBef>
              <a:buClr>
                <a:schemeClr val="dk1"/>
              </a:buClr>
              <a:buSzPct val="25000"/>
              <a:buFont typeface="Noto Sans Symbols"/>
              <a:buNone/>
            </a:pPr>
            <a:r>
              <a:rPr lang="en-US" sz="2000" b="1" i="0" u="none" strike="noStrike" cap="none">
                <a:solidFill>
                  <a:schemeClr val="dk1"/>
                </a:solidFill>
                <a:latin typeface="Calibri"/>
                <a:ea typeface="Calibri"/>
                <a:cs typeface="Calibri"/>
                <a:sym typeface="Calibri"/>
              </a:rPr>
              <a:t>E.J. Ourso College of Business</a:t>
            </a:r>
          </a:p>
          <a:p>
            <a:pPr marL="0" marR="0" lvl="0" indent="0" algn="ctr" rtl="0">
              <a:lnSpc>
                <a:spcPct val="90000"/>
              </a:lnSpc>
              <a:spcBef>
                <a:spcPts val="0"/>
              </a:spcBef>
              <a:buClr>
                <a:schemeClr val="dk1"/>
              </a:buClr>
              <a:buFont typeface="Noto Sans Symbols"/>
              <a:buNone/>
            </a:pPr>
            <a:endParaRPr sz="2000" b="1" i="0" u="none" strike="noStrike" cap="none">
              <a:solidFill>
                <a:schemeClr val="dk1"/>
              </a:solidFill>
              <a:latin typeface="Calibri"/>
              <a:ea typeface="Calibri"/>
              <a:cs typeface="Calibri"/>
              <a:sym typeface="Calibri"/>
            </a:endParaRPr>
          </a:p>
          <a:p>
            <a:pPr marL="0" marR="0" lvl="0" indent="0" algn="ctr" rtl="0">
              <a:lnSpc>
                <a:spcPct val="90000"/>
              </a:lnSpc>
              <a:spcBef>
                <a:spcPts val="0"/>
              </a:spcBef>
              <a:buClr>
                <a:schemeClr val="dk1"/>
              </a:buClr>
              <a:buSzPct val="25000"/>
              <a:buFont typeface="Noto Sans Symbols"/>
              <a:buNone/>
            </a:pPr>
            <a:r>
              <a:rPr lang="en-US" sz="2000" b="1" i="0" u="none" strike="noStrike" cap="none">
                <a:solidFill>
                  <a:schemeClr val="dk1"/>
                </a:solidFill>
                <a:latin typeface="Calibri"/>
                <a:ea typeface="Calibri"/>
                <a:cs typeface="Calibri"/>
                <a:sym typeface="Calibri"/>
              </a:rPr>
              <a:t>Louisiana State University</a:t>
            </a:r>
          </a:p>
          <a:p>
            <a:pPr marL="0" marR="0" lvl="0" indent="0" algn="ctr" rtl="0">
              <a:lnSpc>
                <a:spcPct val="90000"/>
              </a:lnSpc>
              <a:spcBef>
                <a:spcPts val="0"/>
              </a:spcBef>
              <a:buClr>
                <a:schemeClr val="dk1"/>
              </a:buClr>
              <a:buFont typeface="Noto Sans Symbols"/>
              <a:buNone/>
            </a:pPr>
            <a:endParaRPr sz="2000" b="1" i="0" u="none" strike="noStrike" cap="none">
              <a:solidFill>
                <a:schemeClr val="dk1"/>
              </a:solidFill>
              <a:latin typeface="Calibri"/>
              <a:ea typeface="Calibri"/>
              <a:cs typeface="Calibri"/>
              <a:sym typeface="Calibri"/>
            </a:endParaRPr>
          </a:p>
          <a:p>
            <a:pPr marL="0" marR="0" lvl="0" indent="0" algn="ctr" rtl="0">
              <a:lnSpc>
                <a:spcPct val="90000"/>
              </a:lnSpc>
              <a:spcBef>
                <a:spcPts val="0"/>
              </a:spcBef>
              <a:buClr>
                <a:schemeClr val="dk1"/>
              </a:buClr>
              <a:buSzPct val="25000"/>
              <a:buFont typeface="Noto Sans Symbols"/>
              <a:buNone/>
            </a:pPr>
            <a:r>
              <a:rPr lang="en-US" sz="2000" b="1">
                <a:solidFill>
                  <a:schemeClr val="dk1"/>
                </a:solidFill>
                <a:latin typeface="Calibri"/>
                <a:ea typeface="Calibri"/>
                <a:cs typeface="Calibri"/>
                <a:sym typeface="Calibri"/>
              </a:rPr>
              <a:t>Bethany Smith </a:t>
            </a:r>
          </a:p>
          <a:p>
            <a:pPr marL="0" marR="0" lvl="0" indent="0" algn="ctr" rtl="0">
              <a:lnSpc>
                <a:spcPct val="90000"/>
              </a:lnSpc>
              <a:spcBef>
                <a:spcPts val="0"/>
              </a:spcBef>
              <a:buClr>
                <a:schemeClr val="dk1"/>
              </a:buClr>
              <a:buFont typeface="Noto Sans Symbols"/>
              <a:buNone/>
            </a:pPr>
            <a:endParaRPr sz="2000" b="1" i="0" u="none" strike="noStrike" cap="none">
              <a:solidFill>
                <a:schemeClr val="dk1"/>
              </a:solidFill>
              <a:latin typeface="Calibri"/>
              <a:ea typeface="Calibri"/>
              <a:cs typeface="Calibri"/>
              <a:sym typeface="Calibri"/>
            </a:endParaRPr>
          </a:p>
          <a:p>
            <a:pPr marL="0" marR="0" lvl="0" indent="0" algn="ctr" rtl="0">
              <a:lnSpc>
                <a:spcPct val="90000"/>
              </a:lnSpc>
              <a:spcBef>
                <a:spcPts val="0"/>
              </a:spcBef>
              <a:buClr>
                <a:schemeClr val="dk1"/>
              </a:buClr>
              <a:buSzPct val="25000"/>
              <a:buFont typeface="Noto Sans Symbols"/>
              <a:buNone/>
            </a:pPr>
            <a:r>
              <a:rPr lang="en-US" sz="2000" b="1">
                <a:solidFill>
                  <a:schemeClr val="dk1"/>
                </a:solidFill>
                <a:latin typeface="Calibri"/>
                <a:ea typeface="Calibri"/>
                <a:cs typeface="Calibri"/>
                <a:sym typeface="Calibri"/>
              </a:rPr>
              <a:t>October</a:t>
            </a:r>
            <a:r>
              <a:rPr lang="en-US" sz="2000" b="1" i="0" u="none" strike="noStrike" cap="none">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16</a:t>
            </a:r>
            <a:r>
              <a:rPr lang="en-US" sz="2000" b="1" i="0" u="none" strike="noStrike" cap="none">
                <a:solidFill>
                  <a:schemeClr val="dk1"/>
                </a:solidFill>
                <a:latin typeface="Calibri"/>
                <a:ea typeface="Calibri"/>
                <a:cs typeface="Calibri"/>
                <a:sym typeface="Calibri"/>
              </a:rPr>
              <a:t>, 201</a:t>
            </a:r>
            <a:r>
              <a:rPr lang="en-US" sz="2000" b="1">
                <a:solidFill>
                  <a:schemeClr val="dk1"/>
                </a:solidFill>
                <a:latin typeface="Calibri"/>
                <a:ea typeface="Calibri"/>
                <a:cs typeface="Calibri"/>
                <a:sym typeface="Calibri"/>
              </a:rPr>
              <a:t>7</a:t>
            </a:r>
          </a:p>
          <a:p>
            <a:pPr marL="0" marR="0" lvl="0" indent="0" algn="ctr" rtl="0">
              <a:lnSpc>
                <a:spcPct val="90000"/>
              </a:lnSpc>
              <a:spcBef>
                <a:spcPts val="0"/>
              </a:spcBef>
              <a:buClr>
                <a:schemeClr val="dk1"/>
              </a:buClr>
              <a:buFont typeface="Noto Sans Symbols"/>
              <a:buNone/>
            </a:pPr>
            <a:endParaRPr sz="1800" b="1" i="0" u="none" strike="noStrike" cap="none">
              <a:solidFill>
                <a:schemeClr val="dk1"/>
              </a:solidFill>
              <a:latin typeface="Calibri"/>
              <a:ea typeface="Calibri"/>
              <a:cs typeface="Calibri"/>
              <a:sym typeface="Calibri"/>
            </a:endParaRPr>
          </a:p>
          <a:p>
            <a:pPr marL="0" marR="0" lvl="0" indent="0" algn="ctr" rtl="0">
              <a:lnSpc>
                <a:spcPct val="90000"/>
              </a:lnSpc>
              <a:spcBef>
                <a:spcPts val="0"/>
              </a:spcBef>
              <a:buClr>
                <a:schemeClr val="dk1"/>
              </a:buClr>
              <a:buFont typeface="Noto Sans Symbols"/>
              <a:buNone/>
            </a:pPr>
            <a:endParaRPr sz="1800" b="1" i="0" u="none" strike="noStrike" cap="none">
              <a:solidFill>
                <a:schemeClr val="dk1"/>
              </a:solidFill>
              <a:latin typeface="Calibri"/>
              <a:ea typeface="Calibri"/>
              <a:cs typeface="Calibri"/>
              <a:sym typeface="Calibri"/>
            </a:endParaRPr>
          </a:p>
          <a:p>
            <a:pPr marL="0" marR="0" lvl="0" indent="0" algn="ctr" rtl="0">
              <a:spcBef>
                <a:spcPts val="0"/>
              </a:spcBef>
              <a:buNone/>
            </a:pPr>
            <a:endParaRPr sz="1800" b="1" i="0" u="none" strike="noStrike" cap="non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a:stretch/>
        </p:blipFill>
        <p:spPr>
          <a:xfrm>
            <a:off x="-457200" y="6248400"/>
            <a:ext cx="2960408" cy="1006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0650" y="262750"/>
            <a:ext cx="9062700" cy="433500"/>
          </a:xfrm>
          <a:prstGeom prst="rect">
            <a:avLst/>
          </a:prstGeom>
        </p:spPr>
        <p:txBody>
          <a:bodyPr wrap="square" lIns="91425" tIns="91425" rIns="91425" bIns="91425" anchor="ctr" anchorCtr="0">
            <a:noAutofit/>
          </a:bodyPr>
          <a:lstStyle/>
          <a:p>
            <a:pPr lvl="0">
              <a:spcBef>
                <a:spcPts val="0"/>
              </a:spcBef>
              <a:buNone/>
            </a:pPr>
            <a:r>
              <a:rPr lang="en-US" sz="3600"/>
              <a:t> Initial Variable Reduction (WOE)* </a:t>
            </a:r>
          </a:p>
        </p:txBody>
      </p:sp>
      <p:sp>
        <p:nvSpPr>
          <p:cNvPr id="148" name="Shape 148"/>
          <p:cNvSpPr txBox="1">
            <a:spLocks noGrp="1"/>
          </p:cNvSpPr>
          <p:nvPr>
            <p:ph type="body" idx="1"/>
          </p:nvPr>
        </p:nvSpPr>
        <p:spPr>
          <a:xfrm>
            <a:off x="4489050" y="814525"/>
            <a:ext cx="4682400" cy="4110900"/>
          </a:xfrm>
          <a:prstGeom prst="rect">
            <a:avLst/>
          </a:prstGeom>
        </p:spPr>
        <p:txBody>
          <a:bodyPr wrap="square" lIns="91425" tIns="91425" rIns="91425" bIns="91425" anchor="t" anchorCtr="0">
            <a:noAutofit/>
          </a:bodyPr>
          <a:lstStyle/>
          <a:p>
            <a:pPr marL="0" lvl="0" indent="0" rtl="0">
              <a:spcBef>
                <a:spcPts val="0"/>
              </a:spcBef>
              <a:buNone/>
            </a:pPr>
            <a:endParaRPr sz="2400"/>
          </a:p>
          <a:p>
            <a:pPr marL="457200" lvl="0" indent="-342900" rtl="0">
              <a:spcBef>
                <a:spcPts val="0"/>
              </a:spcBef>
              <a:buSzPct val="100000"/>
            </a:pPr>
            <a:r>
              <a:rPr lang="en-US" sz="1800"/>
              <a:t>WOE Approach</a:t>
            </a:r>
            <a:br>
              <a:rPr lang="en-US" sz="1800"/>
            </a:br>
            <a:endParaRPr lang="en-US" sz="1800"/>
          </a:p>
          <a:p>
            <a:pPr marL="457200" lvl="0" indent="-342900" rtl="0">
              <a:spcBef>
                <a:spcPts val="0"/>
              </a:spcBef>
              <a:buSzPct val="100000"/>
            </a:pPr>
            <a:r>
              <a:rPr lang="en-US" sz="1800"/>
              <a:t>Information Value </a:t>
            </a:r>
          </a:p>
          <a:p>
            <a:pPr marL="914400" lvl="1" indent="-342900" rtl="0">
              <a:spcBef>
                <a:spcPts val="0"/>
              </a:spcBef>
              <a:buSzPct val="100000"/>
            </a:pPr>
            <a:r>
              <a:rPr lang="en-US" sz="1800"/>
              <a:t>the variable's ability to accurately classify an individual's mass as malignant or benign </a:t>
            </a:r>
            <a:br>
              <a:rPr lang="en-US" sz="1800"/>
            </a:br>
            <a:endParaRPr lang="en-US" sz="1800"/>
          </a:p>
          <a:p>
            <a:pPr marL="457200" lvl="0" indent="-342900" rtl="0">
              <a:spcBef>
                <a:spcPts val="0"/>
              </a:spcBef>
              <a:buSzPct val="100000"/>
            </a:pPr>
            <a:r>
              <a:rPr lang="en-US" sz="1800"/>
              <a:t>The default IV cutoff of .10 was used </a:t>
            </a:r>
          </a:p>
          <a:p>
            <a:pPr marL="0" lvl="0" indent="0">
              <a:spcBef>
                <a:spcPts val="0"/>
              </a:spcBef>
              <a:buNone/>
            </a:pPr>
            <a:endParaRPr sz="2400"/>
          </a:p>
        </p:txBody>
      </p:sp>
      <p:pic>
        <p:nvPicPr>
          <p:cNvPr id="149" name="Shape 149"/>
          <p:cNvPicPr preferRelativeResize="0"/>
          <p:nvPr/>
        </p:nvPicPr>
        <p:blipFill>
          <a:blip r:embed="rId3">
            <a:alphaModFix/>
          </a:blip>
          <a:stretch>
            <a:fillRect/>
          </a:stretch>
        </p:blipFill>
        <p:spPr>
          <a:xfrm>
            <a:off x="134250" y="1064175"/>
            <a:ext cx="3833400" cy="4912125"/>
          </a:xfrm>
          <a:prstGeom prst="rect">
            <a:avLst/>
          </a:prstGeom>
          <a:noFill/>
          <a:ln>
            <a:noFill/>
          </a:ln>
        </p:spPr>
      </p:pic>
      <p:sp>
        <p:nvSpPr>
          <p:cNvPr id="150" name="Shape 150"/>
          <p:cNvSpPr/>
          <p:nvPr/>
        </p:nvSpPr>
        <p:spPr>
          <a:xfrm>
            <a:off x="3284075" y="4828175"/>
            <a:ext cx="1314300" cy="307500"/>
          </a:xfrm>
          <a:prstGeom prst="lef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a:off x="3159450" y="1718450"/>
            <a:ext cx="1261500" cy="307500"/>
          </a:xfrm>
          <a:prstGeom prst="lef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152" name="Shape 152"/>
          <p:cNvPicPr preferRelativeResize="0"/>
          <p:nvPr/>
        </p:nvPicPr>
        <p:blipFill>
          <a:blip r:embed="rId4">
            <a:alphaModFix/>
          </a:blip>
          <a:stretch>
            <a:fillRect/>
          </a:stretch>
        </p:blipFill>
        <p:spPr>
          <a:xfrm>
            <a:off x="6852725" y="1064175"/>
            <a:ext cx="1808150" cy="746225"/>
          </a:xfrm>
          <a:prstGeom prst="rect">
            <a:avLst/>
          </a:prstGeom>
          <a:noFill/>
          <a:ln>
            <a:noFill/>
          </a:ln>
        </p:spPr>
      </p:pic>
      <p:pic>
        <p:nvPicPr>
          <p:cNvPr id="153" name="Shape 153"/>
          <p:cNvPicPr preferRelativeResize="0"/>
          <p:nvPr/>
        </p:nvPicPr>
        <p:blipFill>
          <a:blip r:embed="rId5">
            <a:alphaModFix/>
          </a:blip>
          <a:stretch>
            <a:fillRect/>
          </a:stretch>
        </p:blipFill>
        <p:spPr>
          <a:xfrm>
            <a:off x="4711350" y="3706625"/>
            <a:ext cx="4117325" cy="2269675"/>
          </a:xfrm>
          <a:prstGeom prst="rect">
            <a:avLst/>
          </a:prstGeom>
          <a:noFill/>
          <a:ln>
            <a:noFill/>
          </a:ln>
        </p:spPr>
      </p:pic>
      <p:sp>
        <p:nvSpPr>
          <p:cNvPr id="154" name="Shape 154"/>
          <p:cNvSpPr txBox="1"/>
          <p:nvPr/>
        </p:nvSpPr>
        <p:spPr>
          <a:xfrm>
            <a:off x="174575" y="6227400"/>
            <a:ext cx="7533300" cy="630600"/>
          </a:xfrm>
          <a:prstGeom prst="rect">
            <a:avLst/>
          </a:prstGeom>
          <a:noFill/>
          <a:ln>
            <a:noFill/>
          </a:ln>
        </p:spPr>
        <p:txBody>
          <a:bodyPr wrap="square" lIns="91425" tIns="91425" rIns="91425" bIns="91425" anchor="ctr" anchorCtr="0">
            <a:noAutofit/>
          </a:bodyPr>
          <a:lstStyle/>
          <a:p>
            <a:pPr lvl="0" rtl="0">
              <a:spcBef>
                <a:spcPts val="0"/>
              </a:spcBef>
              <a:buNone/>
            </a:pPr>
            <a:r>
              <a:rPr lang="en-US" sz="3600">
                <a:solidFill>
                  <a:schemeClr val="lt1"/>
                </a:solidFill>
                <a:latin typeface="Calibri"/>
                <a:ea typeface="Calibri"/>
                <a:cs typeface="Calibri"/>
                <a:sym typeface="Calibri"/>
              </a:rPr>
              <a:t>Total Variables Moving Forward : 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224875" y="73700"/>
            <a:ext cx="7611000" cy="1029600"/>
          </a:xfrm>
          <a:prstGeom prst="rect">
            <a:avLst/>
          </a:prstGeom>
        </p:spPr>
        <p:txBody>
          <a:bodyPr wrap="square" lIns="91425" tIns="91425" rIns="91425" bIns="91425" anchor="ctr" anchorCtr="0">
            <a:noAutofit/>
          </a:bodyPr>
          <a:lstStyle/>
          <a:p>
            <a:pPr lvl="0" rtl="0">
              <a:spcBef>
                <a:spcPts val="0"/>
              </a:spcBef>
              <a:buNone/>
            </a:pPr>
            <a:r>
              <a:rPr lang="en-US" dirty="0"/>
              <a:t>Variable Reduction Process </a:t>
            </a:r>
          </a:p>
        </p:txBody>
      </p:sp>
      <p:sp>
        <p:nvSpPr>
          <p:cNvPr id="161" name="Shape 161"/>
          <p:cNvSpPr txBox="1">
            <a:spLocks noGrp="1"/>
          </p:cNvSpPr>
          <p:nvPr>
            <p:ph type="body" idx="1"/>
          </p:nvPr>
        </p:nvSpPr>
        <p:spPr>
          <a:xfrm>
            <a:off x="101763" y="913500"/>
            <a:ext cx="8827200" cy="5183400"/>
          </a:xfrm>
          <a:prstGeom prst="rect">
            <a:avLst/>
          </a:prstGeom>
        </p:spPr>
        <p:txBody>
          <a:bodyPr wrap="square" lIns="91425" tIns="91425" rIns="91425" bIns="91425" anchor="t" anchorCtr="0">
            <a:noAutofit/>
          </a:bodyPr>
          <a:lstStyle/>
          <a:p>
            <a:pPr indent="-342900">
              <a:spcBef>
                <a:spcPts val="0"/>
              </a:spcBef>
            </a:pPr>
            <a:r>
              <a:rPr lang="en-US" sz="2400" dirty="0">
                <a:latin typeface="Arial"/>
                <a:ea typeface="Arial"/>
                <a:cs typeface="Arial"/>
                <a:sym typeface="Arial"/>
              </a:rPr>
              <a:t>  Logistic Regression</a:t>
            </a:r>
            <a:br>
              <a:rPr lang="en-US" sz="2400" dirty="0">
                <a:latin typeface="Arial"/>
                <a:ea typeface="Arial"/>
                <a:cs typeface="Arial"/>
                <a:sym typeface="Arial"/>
              </a:rPr>
            </a:br>
            <a:endParaRPr lang="en-US" sz="2400" dirty="0">
              <a:latin typeface="Arial"/>
              <a:ea typeface="Arial"/>
              <a:cs typeface="Arial"/>
              <a:sym typeface="Arial"/>
            </a:endParaRPr>
          </a:p>
          <a:p>
            <a:pPr marL="0" indent="0">
              <a:spcBef>
                <a:spcPts val="0"/>
              </a:spcBef>
              <a:buNone/>
            </a:pPr>
            <a:r>
              <a:rPr lang="en-US" sz="2400" dirty="0">
                <a:latin typeface="Arial"/>
                <a:ea typeface="Arial"/>
                <a:cs typeface="Arial"/>
                <a:sym typeface="Arial"/>
              </a:rPr>
              <a:t>      </a:t>
            </a:r>
            <a:r>
              <a:rPr lang="en-US" sz="2400" u="sng" dirty="0">
                <a:latin typeface="Arial"/>
                <a:ea typeface="Arial"/>
                <a:cs typeface="Arial"/>
                <a:sym typeface="Arial"/>
              </a:rPr>
              <a:t>Variable Selection</a:t>
            </a:r>
            <a:r>
              <a:rPr lang="en-US" sz="2400" dirty="0">
                <a:latin typeface="Arial"/>
                <a:ea typeface="Arial"/>
                <a:cs typeface="Arial"/>
                <a:sym typeface="Arial"/>
              </a:rPr>
              <a:t> </a:t>
            </a:r>
            <a:br>
              <a:rPr lang="en-US" sz="2400" dirty="0">
                <a:latin typeface="Arial"/>
                <a:ea typeface="Arial"/>
                <a:cs typeface="Arial"/>
                <a:sym typeface="Arial"/>
              </a:rPr>
            </a:br>
            <a:endParaRPr lang="en-US" sz="2400" dirty="0">
              <a:latin typeface="Arial"/>
              <a:ea typeface="Arial"/>
              <a:cs typeface="Arial"/>
              <a:sym typeface="Arial"/>
            </a:endParaRPr>
          </a:p>
          <a:p>
            <a:pPr indent="-342900">
              <a:spcBef>
                <a:spcPts val="0"/>
              </a:spcBef>
            </a:pPr>
            <a:r>
              <a:rPr lang="en-US" sz="2400" dirty="0">
                <a:latin typeface="Arial"/>
                <a:ea typeface="Arial"/>
                <a:cs typeface="Arial"/>
                <a:sym typeface="Arial"/>
              </a:rPr>
              <a:t>  </a:t>
            </a:r>
            <a:r>
              <a:rPr lang="en-US" sz="2400" u="sng" dirty="0">
                <a:latin typeface="Arial"/>
                <a:ea typeface="Arial"/>
                <a:cs typeface="Arial"/>
                <a:sym typeface="Arial"/>
              </a:rPr>
              <a:t>Variable Clustering</a:t>
            </a:r>
            <a:br>
              <a:rPr lang="en-US" sz="2400" u="sng" dirty="0">
                <a:latin typeface="Arial"/>
                <a:ea typeface="Arial"/>
                <a:cs typeface="Arial"/>
                <a:sym typeface="Arial"/>
              </a:rPr>
            </a:br>
            <a:endParaRPr lang="en-US" sz="2400" u="sng" dirty="0">
              <a:latin typeface="Arial"/>
              <a:ea typeface="Arial"/>
              <a:cs typeface="Arial"/>
              <a:sym typeface="Arial"/>
            </a:endParaRPr>
          </a:p>
          <a:p>
            <a:pPr indent="-342900">
              <a:spcBef>
                <a:spcPts val="0"/>
              </a:spcBef>
            </a:pPr>
            <a:r>
              <a:rPr lang="en-US" sz="2400" dirty="0">
                <a:latin typeface="Arial"/>
                <a:ea typeface="Arial"/>
                <a:cs typeface="Arial"/>
                <a:sym typeface="Arial"/>
              </a:rPr>
              <a:t> Variable Clustering</a:t>
            </a:r>
            <a:br>
              <a:rPr lang="en-US" sz="2400" dirty="0">
                <a:latin typeface="Arial"/>
                <a:ea typeface="Arial"/>
                <a:cs typeface="Arial"/>
                <a:sym typeface="Arial"/>
              </a:rPr>
            </a:br>
            <a:br>
              <a:rPr lang="en-US" sz="2400" dirty="0">
                <a:latin typeface="Arial"/>
                <a:ea typeface="Arial"/>
                <a:cs typeface="Arial"/>
                <a:sym typeface="Arial"/>
              </a:rPr>
            </a:br>
            <a:r>
              <a:rPr lang="en-US" sz="2400" dirty="0">
                <a:latin typeface="Arial"/>
                <a:ea typeface="Arial"/>
                <a:cs typeface="Arial"/>
                <a:sym typeface="Arial"/>
              </a:rPr>
              <a:t>  </a:t>
            </a:r>
            <a:r>
              <a:rPr lang="en-US" sz="2400" u="sng" dirty="0">
                <a:latin typeface="Arial"/>
                <a:ea typeface="Arial"/>
                <a:cs typeface="Arial"/>
                <a:sym typeface="Arial"/>
              </a:rPr>
              <a:t>Principle Components</a:t>
            </a:r>
            <a:r>
              <a:rPr lang="en-US" sz="2400" dirty="0">
                <a:latin typeface="Arial"/>
                <a:ea typeface="Arial"/>
                <a:cs typeface="Arial"/>
                <a:sym typeface="Arial"/>
              </a:rPr>
              <a:t> </a:t>
            </a:r>
            <a:br>
              <a:rPr lang="en-US" sz="2400" dirty="0">
                <a:latin typeface="Arial"/>
                <a:ea typeface="Arial"/>
                <a:cs typeface="Arial"/>
                <a:sym typeface="Arial"/>
              </a:rPr>
            </a:br>
            <a:endParaRPr lang="en-US" sz="2400" dirty="0">
              <a:latin typeface="Arial"/>
              <a:ea typeface="Arial"/>
              <a:cs typeface="Arial"/>
              <a:sym typeface="Arial"/>
            </a:endParaRPr>
          </a:p>
          <a:p>
            <a:pPr indent="-342900">
              <a:spcBef>
                <a:spcPts val="0"/>
              </a:spcBef>
            </a:pPr>
            <a:r>
              <a:rPr lang="en-US" sz="2400" dirty="0">
                <a:latin typeface="Arial"/>
                <a:ea typeface="Arial"/>
                <a:cs typeface="Arial"/>
                <a:sym typeface="Arial"/>
              </a:rPr>
              <a:t>Random Forest </a:t>
            </a:r>
            <a:br>
              <a:rPr lang="en-US" sz="2400" dirty="0">
                <a:latin typeface="Arial"/>
                <a:ea typeface="Arial"/>
                <a:cs typeface="Arial"/>
                <a:sym typeface="Arial"/>
              </a:rPr>
            </a:br>
            <a:endParaRPr lang="en-US" sz="2400" dirty="0">
              <a:latin typeface="Arial"/>
              <a:ea typeface="Arial"/>
              <a:cs typeface="Arial"/>
              <a:sym typeface="Arial"/>
            </a:endParaRPr>
          </a:p>
          <a:p>
            <a:pPr indent="-342900">
              <a:spcBef>
                <a:spcPts val="0"/>
              </a:spcBef>
            </a:pPr>
            <a:r>
              <a:rPr lang="en-US" sz="2400" dirty="0">
                <a:latin typeface="Arial"/>
                <a:ea typeface="Arial"/>
                <a:cs typeface="Arial"/>
                <a:sym typeface="Arial"/>
              </a:rPr>
              <a:t>Decision Tree</a:t>
            </a:r>
          </a:p>
          <a:p>
            <a:pPr marL="0" lvl="0" indent="0" rtl="0">
              <a:spcBef>
                <a:spcPts val="0"/>
              </a:spcBef>
              <a:buNone/>
            </a:pPr>
            <a:endParaRPr sz="2400" dirty="0"/>
          </a:p>
        </p:txBody>
      </p:sp>
      <p:sp>
        <p:nvSpPr>
          <p:cNvPr id="167" name="Shape 167"/>
          <p:cNvSpPr/>
          <p:nvPr/>
        </p:nvSpPr>
        <p:spPr>
          <a:xfrm>
            <a:off x="-73075" y="3774800"/>
            <a:ext cx="709500" cy="572100"/>
          </a:xfrm>
          <a:prstGeom prst="star4">
            <a:avLst>
              <a:gd name="adj" fmla="val 125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73075" y="2475725"/>
            <a:ext cx="709500" cy="572100"/>
          </a:xfrm>
          <a:prstGeom prst="star4">
            <a:avLst>
              <a:gd name="adj" fmla="val 125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73075" y="1625043"/>
            <a:ext cx="709500" cy="572100"/>
          </a:xfrm>
          <a:prstGeom prst="star4">
            <a:avLst>
              <a:gd name="adj" fmla="val 125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2" name="Picture 1">
            <a:extLst>
              <a:ext uri="{FF2B5EF4-FFF2-40B4-BE49-F238E27FC236}">
                <a16:creationId xmlns:a16="http://schemas.microsoft.com/office/drawing/2014/main" id="{443DD02E-A709-4BAD-B58C-006613705839}"/>
              </a:ext>
            </a:extLst>
          </p:cNvPr>
          <p:cNvPicPr>
            <a:picLocks noChangeAspect="1"/>
          </p:cNvPicPr>
          <p:nvPr/>
        </p:nvPicPr>
        <p:blipFill>
          <a:blip r:embed="rId3"/>
          <a:stretch>
            <a:fillRect/>
          </a:stretch>
        </p:blipFill>
        <p:spPr>
          <a:xfrm>
            <a:off x="2828726" y="4481328"/>
            <a:ext cx="1652302" cy="616113"/>
          </a:xfrm>
          <a:prstGeom prst="rect">
            <a:avLst/>
          </a:prstGeom>
        </p:spPr>
      </p:pic>
      <p:pic>
        <p:nvPicPr>
          <p:cNvPr id="3" name="Picture 2">
            <a:extLst>
              <a:ext uri="{FF2B5EF4-FFF2-40B4-BE49-F238E27FC236}">
                <a16:creationId xmlns:a16="http://schemas.microsoft.com/office/drawing/2014/main" id="{23FBF71B-DDA0-49B1-AB10-8A54C3105B7A}"/>
              </a:ext>
            </a:extLst>
          </p:cNvPr>
          <p:cNvPicPr>
            <a:picLocks noChangeAspect="1"/>
          </p:cNvPicPr>
          <p:nvPr/>
        </p:nvPicPr>
        <p:blipFill>
          <a:blip r:embed="rId4"/>
          <a:stretch>
            <a:fillRect/>
          </a:stretch>
        </p:blipFill>
        <p:spPr>
          <a:xfrm>
            <a:off x="2528608" y="5274619"/>
            <a:ext cx="1607734" cy="585869"/>
          </a:xfrm>
          <a:prstGeom prst="rect">
            <a:avLst/>
          </a:prstGeom>
        </p:spPr>
      </p:pic>
      <p:pic>
        <p:nvPicPr>
          <p:cNvPr id="4" name="Picture 3">
            <a:extLst>
              <a:ext uri="{FF2B5EF4-FFF2-40B4-BE49-F238E27FC236}">
                <a16:creationId xmlns:a16="http://schemas.microsoft.com/office/drawing/2014/main" id="{8A4144AC-22CC-43CF-B918-0CB9F6ABC7D6}"/>
              </a:ext>
            </a:extLst>
          </p:cNvPr>
          <p:cNvPicPr>
            <a:picLocks noChangeAspect="1"/>
          </p:cNvPicPr>
          <p:nvPr/>
        </p:nvPicPr>
        <p:blipFill>
          <a:blip r:embed="rId5"/>
          <a:stretch>
            <a:fillRect/>
          </a:stretch>
        </p:blipFill>
        <p:spPr>
          <a:xfrm>
            <a:off x="3902874" y="3774800"/>
            <a:ext cx="1703448" cy="582011"/>
          </a:xfrm>
          <a:prstGeom prst="rect">
            <a:avLst/>
          </a:prstGeom>
        </p:spPr>
      </p:pic>
      <p:pic>
        <p:nvPicPr>
          <p:cNvPr id="5" name="Picture 4">
            <a:extLst>
              <a:ext uri="{FF2B5EF4-FFF2-40B4-BE49-F238E27FC236}">
                <a16:creationId xmlns:a16="http://schemas.microsoft.com/office/drawing/2014/main" id="{7B98A590-1FAD-4AA6-B721-CE7EE3E5CF4A}"/>
              </a:ext>
            </a:extLst>
          </p:cNvPr>
          <p:cNvPicPr>
            <a:picLocks noChangeAspect="1"/>
          </p:cNvPicPr>
          <p:nvPr/>
        </p:nvPicPr>
        <p:blipFill>
          <a:blip r:embed="rId6"/>
          <a:stretch>
            <a:fillRect/>
          </a:stretch>
        </p:blipFill>
        <p:spPr>
          <a:xfrm>
            <a:off x="3266167" y="3127280"/>
            <a:ext cx="1633632" cy="530581"/>
          </a:xfrm>
          <a:prstGeom prst="rect">
            <a:avLst/>
          </a:prstGeom>
        </p:spPr>
      </p:pic>
      <p:pic>
        <p:nvPicPr>
          <p:cNvPr id="6" name="Picture 5">
            <a:extLst>
              <a:ext uri="{FF2B5EF4-FFF2-40B4-BE49-F238E27FC236}">
                <a16:creationId xmlns:a16="http://schemas.microsoft.com/office/drawing/2014/main" id="{4E285E91-4333-432A-9FE9-84626D188ABF}"/>
              </a:ext>
            </a:extLst>
          </p:cNvPr>
          <p:cNvPicPr>
            <a:picLocks noChangeAspect="1"/>
          </p:cNvPicPr>
          <p:nvPr/>
        </p:nvPicPr>
        <p:blipFill>
          <a:blip r:embed="rId7"/>
          <a:stretch>
            <a:fillRect/>
          </a:stretch>
        </p:blipFill>
        <p:spPr>
          <a:xfrm>
            <a:off x="3416601" y="2426499"/>
            <a:ext cx="1483197" cy="539344"/>
          </a:xfrm>
          <a:prstGeom prst="rect">
            <a:avLst/>
          </a:prstGeom>
        </p:spPr>
      </p:pic>
      <p:pic>
        <p:nvPicPr>
          <p:cNvPr id="7" name="Picture 6">
            <a:extLst>
              <a:ext uri="{FF2B5EF4-FFF2-40B4-BE49-F238E27FC236}">
                <a16:creationId xmlns:a16="http://schemas.microsoft.com/office/drawing/2014/main" id="{CFA731E2-D9C5-4942-9A80-FC13030277A8}"/>
              </a:ext>
            </a:extLst>
          </p:cNvPr>
          <p:cNvPicPr>
            <a:picLocks noChangeAspect="1"/>
          </p:cNvPicPr>
          <p:nvPr/>
        </p:nvPicPr>
        <p:blipFill>
          <a:blip r:embed="rId8"/>
          <a:stretch>
            <a:fillRect/>
          </a:stretch>
        </p:blipFill>
        <p:spPr>
          <a:xfrm>
            <a:off x="3266167" y="1630412"/>
            <a:ext cx="1633631" cy="526085"/>
          </a:xfrm>
          <a:prstGeom prst="rect">
            <a:avLst/>
          </a:prstGeom>
        </p:spPr>
      </p:pic>
      <p:pic>
        <p:nvPicPr>
          <p:cNvPr id="8" name="Picture 7">
            <a:extLst>
              <a:ext uri="{FF2B5EF4-FFF2-40B4-BE49-F238E27FC236}">
                <a16:creationId xmlns:a16="http://schemas.microsoft.com/office/drawing/2014/main" id="{8C9911B9-6482-4DBE-947F-07F67B5A8F71}"/>
              </a:ext>
            </a:extLst>
          </p:cNvPr>
          <p:cNvPicPr>
            <a:picLocks noChangeAspect="1"/>
          </p:cNvPicPr>
          <p:nvPr/>
        </p:nvPicPr>
        <p:blipFill>
          <a:blip r:embed="rId9"/>
          <a:stretch>
            <a:fillRect/>
          </a:stretch>
        </p:blipFill>
        <p:spPr>
          <a:xfrm>
            <a:off x="3492432" y="1039062"/>
            <a:ext cx="1664184" cy="483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08975" y="0"/>
            <a:ext cx="7010400" cy="1157100"/>
          </a:xfrm>
          <a:prstGeom prst="rect">
            <a:avLst/>
          </a:prstGeom>
        </p:spPr>
        <p:txBody>
          <a:bodyPr wrap="square" lIns="91425" tIns="91425" rIns="91425" bIns="91425" anchor="ctr" anchorCtr="0">
            <a:noAutofit/>
          </a:bodyPr>
          <a:lstStyle/>
          <a:p>
            <a:pPr lvl="0">
              <a:spcBef>
                <a:spcPts val="0"/>
              </a:spcBef>
              <a:buNone/>
            </a:pPr>
            <a:r>
              <a:rPr lang="en-US" dirty="0"/>
              <a:t>Variable Reduction Process </a:t>
            </a:r>
          </a:p>
        </p:txBody>
      </p:sp>
      <p:pic>
        <p:nvPicPr>
          <p:cNvPr id="2" name="Picture 1">
            <a:extLst>
              <a:ext uri="{FF2B5EF4-FFF2-40B4-BE49-F238E27FC236}">
                <a16:creationId xmlns:a16="http://schemas.microsoft.com/office/drawing/2014/main" id="{9796DCBD-8502-4168-8178-E2D8E210CDB6}"/>
              </a:ext>
            </a:extLst>
          </p:cNvPr>
          <p:cNvPicPr>
            <a:picLocks noChangeAspect="1"/>
          </p:cNvPicPr>
          <p:nvPr/>
        </p:nvPicPr>
        <p:blipFill rotWithShape="1">
          <a:blip r:embed="rId3"/>
          <a:srcRect l="5205" t="3716" r="987" b="12349"/>
          <a:stretch/>
        </p:blipFill>
        <p:spPr>
          <a:xfrm>
            <a:off x="1229194" y="1167737"/>
            <a:ext cx="5890182" cy="48433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99775" y="95900"/>
            <a:ext cx="8690400" cy="816300"/>
          </a:xfrm>
          <a:prstGeom prst="rect">
            <a:avLst/>
          </a:prstGeom>
        </p:spPr>
        <p:txBody>
          <a:bodyPr wrap="square" lIns="91425" tIns="91425" rIns="91425" bIns="91425" anchor="ctr" anchorCtr="0">
            <a:noAutofit/>
          </a:bodyPr>
          <a:lstStyle/>
          <a:p>
            <a:pPr lvl="0">
              <a:spcBef>
                <a:spcPts val="0"/>
              </a:spcBef>
              <a:buNone/>
            </a:pPr>
            <a:r>
              <a:rPr lang="en-US"/>
              <a:t>Variable Selection </a:t>
            </a:r>
          </a:p>
        </p:txBody>
      </p:sp>
      <p:sp>
        <p:nvSpPr>
          <p:cNvPr id="183" name="Shape 183"/>
          <p:cNvSpPr txBox="1">
            <a:spLocks noGrp="1"/>
          </p:cNvSpPr>
          <p:nvPr>
            <p:ph type="body" idx="1"/>
          </p:nvPr>
        </p:nvSpPr>
        <p:spPr>
          <a:xfrm>
            <a:off x="5288175" y="1061200"/>
            <a:ext cx="3855900" cy="3258600"/>
          </a:xfrm>
          <a:prstGeom prst="rect">
            <a:avLst/>
          </a:prstGeom>
        </p:spPr>
        <p:txBody>
          <a:bodyPr wrap="square" lIns="91425" tIns="91425" rIns="91425" bIns="91425" anchor="t" anchorCtr="0">
            <a:noAutofit/>
          </a:bodyPr>
          <a:lstStyle/>
          <a:p>
            <a:pPr marL="457200" lvl="0" indent="-381000" rtl="0">
              <a:spcBef>
                <a:spcPts val="0"/>
              </a:spcBef>
              <a:buSzPct val="100000"/>
            </a:pPr>
            <a:r>
              <a:rPr lang="en-US" sz="2400"/>
              <a:t>Variables are selected based on their correlation with the target variable</a:t>
            </a:r>
            <a:br>
              <a:rPr lang="en-US" sz="2400"/>
            </a:br>
            <a:endParaRPr lang="en-US" sz="2400"/>
          </a:p>
          <a:p>
            <a:pPr marL="457200" lvl="0" indent="-381000">
              <a:spcBef>
                <a:spcPts val="0"/>
              </a:spcBef>
              <a:buSzPct val="100000"/>
            </a:pPr>
            <a:r>
              <a:rPr lang="en-US" sz="2400"/>
              <a:t>All other variables were rejected based on a small R-square value and or a small Chi-Square Value </a:t>
            </a:r>
          </a:p>
        </p:txBody>
      </p:sp>
      <p:pic>
        <p:nvPicPr>
          <p:cNvPr id="184" name="Shape 184"/>
          <p:cNvPicPr preferRelativeResize="0"/>
          <p:nvPr/>
        </p:nvPicPr>
        <p:blipFill>
          <a:blip r:embed="rId3">
            <a:alphaModFix/>
          </a:blip>
          <a:stretch>
            <a:fillRect/>
          </a:stretch>
        </p:blipFill>
        <p:spPr>
          <a:xfrm>
            <a:off x="99775" y="1061200"/>
            <a:ext cx="3442900" cy="4889375"/>
          </a:xfrm>
          <a:prstGeom prst="rect">
            <a:avLst/>
          </a:prstGeom>
          <a:noFill/>
          <a:ln>
            <a:noFill/>
          </a:ln>
        </p:spPr>
      </p:pic>
      <p:sp>
        <p:nvSpPr>
          <p:cNvPr id="185" name="Shape 185"/>
          <p:cNvSpPr/>
          <p:nvPr/>
        </p:nvSpPr>
        <p:spPr>
          <a:xfrm>
            <a:off x="3597825" y="3275250"/>
            <a:ext cx="1491600" cy="307500"/>
          </a:xfrm>
          <a:prstGeom prst="lef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186" name="Shape 186"/>
          <p:cNvPicPr preferRelativeResize="0"/>
          <p:nvPr/>
        </p:nvPicPr>
        <p:blipFill>
          <a:blip r:embed="rId4">
            <a:alphaModFix/>
          </a:blip>
          <a:stretch>
            <a:fillRect/>
          </a:stretch>
        </p:blipFill>
        <p:spPr>
          <a:xfrm>
            <a:off x="3597828" y="1303975"/>
            <a:ext cx="1491600" cy="594215"/>
          </a:xfrm>
          <a:prstGeom prst="rect">
            <a:avLst/>
          </a:prstGeom>
          <a:noFill/>
          <a:ln>
            <a:noFill/>
          </a:ln>
        </p:spPr>
      </p:pic>
      <p:pic>
        <p:nvPicPr>
          <p:cNvPr id="187" name="Shape 187"/>
          <p:cNvPicPr preferRelativeResize="0"/>
          <p:nvPr/>
        </p:nvPicPr>
        <p:blipFill>
          <a:blip r:embed="rId5">
            <a:alphaModFix/>
          </a:blip>
          <a:stretch>
            <a:fillRect/>
          </a:stretch>
        </p:blipFill>
        <p:spPr>
          <a:xfrm>
            <a:off x="6267113" y="4426575"/>
            <a:ext cx="1819275" cy="1524000"/>
          </a:xfrm>
          <a:prstGeom prst="rect">
            <a:avLst/>
          </a:prstGeom>
          <a:noFill/>
          <a:ln>
            <a:noFill/>
          </a:ln>
        </p:spPr>
      </p:pic>
      <p:sp>
        <p:nvSpPr>
          <p:cNvPr id="188" name="Shape 188"/>
          <p:cNvSpPr txBox="1"/>
          <p:nvPr/>
        </p:nvSpPr>
        <p:spPr>
          <a:xfrm>
            <a:off x="174575" y="6227400"/>
            <a:ext cx="7533300" cy="630600"/>
          </a:xfrm>
          <a:prstGeom prst="rect">
            <a:avLst/>
          </a:prstGeom>
          <a:noFill/>
          <a:ln>
            <a:noFill/>
          </a:ln>
        </p:spPr>
        <p:txBody>
          <a:bodyPr wrap="square" lIns="91425" tIns="91425" rIns="91425" bIns="91425" anchor="ctr" anchorCtr="0">
            <a:noAutofit/>
          </a:bodyPr>
          <a:lstStyle/>
          <a:p>
            <a:pPr lvl="0" rtl="0">
              <a:spcBef>
                <a:spcPts val="0"/>
              </a:spcBef>
              <a:buNone/>
            </a:pPr>
            <a:r>
              <a:rPr lang="en-US" sz="3600">
                <a:solidFill>
                  <a:schemeClr val="lt1"/>
                </a:solidFill>
                <a:latin typeface="Calibri"/>
                <a:ea typeface="Calibri"/>
                <a:cs typeface="Calibri"/>
                <a:sym typeface="Calibri"/>
              </a:rPr>
              <a:t>Reduced 25 Variables to 5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0" y="118250"/>
            <a:ext cx="9144000" cy="775200"/>
          </a:xfrm>
          <a:prstGeom prst="rect">
            <a:avLst/>
          </a:prstGeom>
        </p:spPr>
        <p:txBody>
          <a:bodyPr wrap="square" lIns="91425" tIns="91425" rIns="91425" bIns="91425" anchor="ctr" anchorCtr="0">
            <a:noAutofit/>
          </a:bodyPr>
          <a:lstStyle/>
          <a:p>
            <a:pPr lvl="0">
              <a:spcBef>
                <a:spcPts val="0"/>
              </a:spcBef>
              <a:buNone/>
            </a:pPr>
            <a:r>
              <a:rPr lang="en-US"/>
              <a:t>Variable Clustering </a:t>
            </a:r>
          </a:p>
        </p:txBody>
      </p:sp>
      <p:sp>
        <p:nvSpPr>
          <p:cNvPr id="195" name="Shape 195"/>
          <p:cNvSpPr txBox="1">
            <a:spLocks noGrp="1"/>
          </p:cNvSpPr>
          <p:nvPr>
            <p:ph type="body" idx="1"/>
          </p:nvPr>
        </p:nvSpPr>
        <p:spPr>
          <a:xfrm>
            <a:off x="4965900" y="2283275"/>
            <a:ext cx="4178100" cy="1997400"/>
          </a:xfrm>
          <a:prstGeom prst="rect">
            <a:avLst/>
          </a:prstGeom>
        </p:spPr>
        <p:txBody>
          <a:bodyPr wrap="square" lIns="91425" tIns="91425" rIns="91425" bIns="91425" anchor="t" anchorCtr="0">
            <a:noAutofit/>
          </a:bodyPr>
          <a:lstStyle/>
          <a:p>
            <a:pPr marL="457200" lvl="0" indent="-381000" rtl="0">
              <a:spcBef>
                <a:spcPts val="0"/>
              </a:spcBef>
              <a:buSzPct val="100000"/>
            </a:pPr>
            <a:r>
              <a:rPr lang="en-US" sz="2400"/>
              <a:t>Groups correlated subsets of the original variables </a:t>
            </a:r>
            <a:br>
              <a:rPr lang="en-US" sz="2400"/>
            </a:br>
            <a:endParaRPr lang="en-US" sz="2400"/>
          </a:p>
          <a:p>
            <a:pPr marL="0" lvl="0" indent="0" rtl="0">
              <a:spcBef>
                <a:spcPts val="0"/>
              </a:spcBef>
              <a:buNone/>
            </a:pPr>
            <a:endParaRPr sz="2400"/>
          </a:p>
        </p:txBody>
      </p:sp>
      <p:pic>
        <p:nvPicPr>
          <p:cNvPr id="196" name="Shape 196"/>
          <p:cNvPicPr preferRelativeResize="0"/>
          <p:nvPr/>
        </p:nvPicPr>
        <p:blipFill>
          <a:blip r:embed="rId3">
            <a:alphaModFix/>
          </a:blip>
          <a:stretch>
            <a:fillRect/>
          </a:stretch>
        </p:blipFill>
        <p:spPr>
          <a:xfrm>
            <a:off x="121250" y="1639813"/>
            <a:ext cx="4493199" cy="2640875"/>
          </a:xfrm>
          <a:prstGeom prst="rect">
            <a:avLst/>
          </a:prstGeom>
          <a:noFill/>
          <a:ln>
            <a:noFill/>
          </a:ln>
        </p:spPr>
      </p:pic>
      <p:pic>
        <p:nvPicPr>
          <p:cNvPr id="197" name="Shape 197"/>
          <p:cNvPicPr preferRelativeResize="0"/>
          <p:nvPr/>
        </p:nvPicPr>
        <p:blipFill>
          <a:blip r:embed="rId4">
            <a:alphaModFix/>
          </a:blip>
          <a:stretch>
            <a:fillRect/>
          </a:stretch>
        </p:blipFill>
        <p:spPr>
          <a:xfrm>
            <a:off x="519413" y="4421100"/>
            <a:ext cx="3696875" cy="1590150"/>
          </a:xfrm>
          <a:prstGeom prst="rect">
            <a:avLst/>
          </a:prstGeom>
          <a:noFill/>
          <a:ln>
            <a:noFill/>
          </a:ln>
        </p:spPr>
      </p:pic>
      <p:pic>
        <p:nvPicPr>
          <p:cNvPr id="198" name="Shape 198"/>
          <p:cNvPicPr preferRelativeResize="0"/>
          <p:nvPr/>
        </p:nvPicPr>
        <p:blipFill>
          <a:blip r:embed="rId5">
            <a:alphaModFix/>
          </a:blip>
          <a:stretch>
            <a:fillRect/>
          </a:stretch>
        </p:blipFill>
        <p:spPr>
          <a:xfrm>
            <a:off x="1786813" y="1061250"/>
            <a:ext cx="1162050" cy="438150"/>
          </a:xfrm>
          <a:prstGeom prst="rect">
            <a:avLst/>
          </a:prstGeom>
          <a:noFill/>
          <a:ln>
            <a:noFill/>
          </a:ln>
        </p:spPr>
      </p:pic>
      <p:sp>
        <p:nvSpPr>
          <p:cNvPr id="199" name="Shape 199"/>
          <p:cNvSpPr txBox="1"/>
          <p:nvPr/>
        </p:nvSpPr>
        <p:spPr>
          <a:xfrm>
            <a:off x="174575" y="6227400"/>
            <a:ext cx="7533300" cy="630600"/>
          </a:xfrm>
          <a:prstGeom prst="rect">
            <a:avLst/>
          </a:prstGeom>
          <a:noFill/>
          <a:ln>
            <a:noFill/>
          </a:ln>
        </p:spPr>
        <p:txBody>
          <a:bodyPr wrap="square" lIns="91425" tIns="91425" rIns="91425" bIns="91425" anchor="ctr" anchorCtr="0">
            <a:noAutofit/>
          </a:bodyPr>
          <a:lstStyle/>
          <a:p>
            <a:pPr lvl="0" rtl="0">
              <a:spcBef>
                <a:spcPts val="0"/>
              </a:spcBef>
              <a:buNone/>
            </a:pPr>
            <a:r>
              <a:rPr lang="en-US" sz="3600">
                <a:solidFill>
                  <a:schemeClr val="lt1"/>
                </a:solidFill>
                <a:latin typeface="Calibri"/>
                <a:ea typeface="Calibri"/>
                <a:cs typeface="Calibri"/>
                <a:sym typeface="Calibri"/>
              </a:rPr>
              <a:t>Reduced 25 Variables to 4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4454275" y="1248075"/>
            <a:ext cx="4534200" cy="2154600"/>
          </a:xfrm>
          <a:prstGeom prst="rect">
            <a:avLst/>
          </a:prstGeom>
        </p:spPr>
        <p:txBody>
          <a:bodyPr wrap="square" lIns="91425" tIns="91425" rIns="91425" bIns="91425" anchor="t" anchorCtr="0">
            <a:noAutofit/>
          </a:bodyPr>
          <a:lstStyle/>
          <a:p>
            <a:pPr marL="457200" lvl="0" indent="-381000" rtl="0">
              <a:spcBef>
                <a:spcPts val="0"/>
              </a:spcBef>
              <a:buSzPct val="100000"/>
            </a:pPr>
            <a:r>
              <a:rPr lang="en-US" sz="2400"/>
              <a:t>Uncorrelated linear combination of all input variables </a:t>
            </a:r>
          </a:p>
          <a:p>
            <a:pPr marL="0" lvl="0" indent="0" rtl="0">
              <a:spcBef>
                <a:spcPts val="0"/>
              </a:spcBef>
              <a:buNone/>
            </a:pPr>
            <a:endParaRPr sz="2400"/>
          </a:p>
          <a:p>
            <a:pPr marL="457200" lvl="0" indent="-381000" rtl="0">
              <a:spcBef>
                <a:spcPts val="0"/>
              </a:spcBef>
              <a:buSzPct val="100000"/>
            </a:pPr>
            <a:r>
              <a:rPr lang="en-US" sz="2400"/>
              <a:t>Eigenvalue-one criterion </a:t>
            </a:r>
          </a:p>
        </p:txBody>
      </p:sp>
      <p:sp>
        <p:nvSpPr>
          <p:cNvPr id="206" name="Shape 206"/>
          <p:cNvSpPr txBox="1">
            <a:spLocks noGrp="1"/>
          </p:cNvSpPr>
          <p:nvPr>
            <p:ph type="title"/>
          </p:nvPr>
        </p:nvSpPr>
        <p:spPr>
          <a:xfrm>
            <a:off x="0" y="49875"/>
            <a:ext cx="9459300" cy="699000"/>
          </a:xfrm>
          <a:prstGeom prst="rect">
            <a:avLst/>
          </a:prstGeom>
        </p:spPr>
        <p:txBody>
          <a:bodyPr wrap="square" lIns="91425" tIns="91425" rIns="91425" bIns="91425" anchor="ctr" anchorCtr="0">
            <a:noAutofit/>
          </a:bodyPr>
          <a:lstStyle/>
          <a:p>
            <a:pPr lvl="0" rtl="0">
              <a:spcBef>
                <a:spcPts val="0"/>
              </a:spcBef>
              <a:buNone/>
            </a:pPr>
            <a:r>
              <a:rPr lang="en-US" sz="4000"/>
              <a:t>Principle Components </a:t>
            </a:r>
          </a:p>
        </p:txBody>
      </p:sp>
      <p:pic>
        <p:nvPicPr>
          <p:cNvPr id="207" name="Shape 207"/>
          <p:cNvPicPr preferRelativeResize="0"/>
          <p:nvPr/>
        </p:nvPicPr>
        <p:blipFill>
          <a:blip r:embed="rId3">
            <a:alphaModFix/>
          </a:blip>
          <a:stretch>
            <a:fillRect/>
          </a:stretch>
        </p:blipFill>
        <p:spPr>
          <a:xfrm>
            <a:off x="0" y="1177250"/>
            <a:ext cx="3867150" cy="3867150"/>
          </a:xfrm>
          <a:prstGeom prst="rect">
            <a:avLst/>
          </a:prstGeom>
          <a:noFill/>
          <a:ln>
            <a:noFill/>
          </a:ln>
        </p:spPr>
      </p:pic>
      <p:sp>
        <p:nvSpPr>
          <p:cNvPr id="208" name="Shape 208"/>
          <p:cNvSpPr/>
          <p:nvPr/>
        </p:nvSpPr>
        <p:spPr>
          <a:xfrm>
            <a:off x="3262797" y="3167225"/>
            <a:ext cx="1130700" cy="307500"/>
          </a:xfrm>
          <a:prstGeom prst="lef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209" name="Shape 209"/>
          <p:cNvPicPr preferRelativeResize="0"/>
          <p:nvPr/>
        </p:nvPicPr>
        <p:blipFill>
          <a:blip r:embed="rId4">
            <a:alphaModFix/>
          </a:blip>
          <a:stretch>
            <a:fillRect/>
          </a:stretch>
        </p:blipFill>
        <p:spPr>
          <a:xfrm>
            <a:off x="1320012" y="5261325"/>
            <a:ext cx="1353875" cy="548275"/>
          </a:xfrm>
          <a:prstGeom prst="rect">
            <a:avLst/>
          </a:prstGeom>
          <a:noFill/>
          <a:ln>
            <a:noFill/>
          </a:ln>
        </p:spPr>
      </p:pic>
      <p:pic>
        <p:nvPicPr>
          <p:cNvPr id="210" name="Shape 210"/>
          <p:cNvPicPr preferRelativeResize="0"/>
          <p:nvPr/>
        </p:nvPicPr>
        <p:blipFill>
          <a:blip r:embed="rId5">
            <a:alphaModFix/>
          </a:blip>
          <a:stretch>
            <a:fillRect/>
          </a:stretch>
        </p:blipFill>
        <p:spPr>
          <a:xfrm>
            <a:off x="4333875" y="4177900"/>
            <a:ext cx="4775000" cy="1752550"/>
          </a:xfrm>
          <a:prstGeom prst="rect">
            <a:avLst/>
          </a:prstGeom>
          <a:noFill/>
          <a:ln>
            <a:noFill/>
          </a:ln>
        </p:spPr>
      </p:pic>
      <p:sp>
        <p:nvSpPr>
          <p:cNvPr id="211" name="Shape 211"/>
          <p:cNvSpPr txBox="1"/>
          <p:nvPr/>
        </p:nvSpPr>
        <p:spPr>
          <a:xfrm>
            <a:off x="-75" y="6026525"/>
            <a:ext cx="9459300" cy="831600"/>
          </a:xfrm>
          <a:prstGeom prst="rect">
            <a:avLst/>
          </a:prstGeom>
          <a:noFill/>
          <a:ln>
            <a:noFill/>
          </a:ln>
        </p:spPr>
        <p:txBody>
          <a:bodyPr wrap="square" lIns="91425" tIns="91425" rIns="91425" bIns="91425" anchor="ctr" anchorCtr="0">
            <a:noAutofit/>
          </a:bodyPr>
          <a:lstStyle/>
          <a:p>
            <a:pPr lvl="0" rtl="0">
              <a:spcBef>
                <a:spcPts val="0"/>
              </a:spcBef>
              <a:buNone/>
            </a:pPr>
            <a:r>
              <a:rPr lang="en-US" sz="3600">
                <a:solidFill>
                  <a:schemeClr val="lt1"/>
                </a:solidFill>
                <a:latin typeface="Calibri"/>
                <a:ea typeface="Calibri"/>
                <a:cs typeface="Calibri"/>
                <a:sym typeface="Calibri"/>
              </a:rPr>
              <a:t>Reduced 25 Variables to 5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137850" y="2259700"/>
            <a:ext cx="9419700" cy="3810000"/>
          </a:xfrm>
          <a:prstGeom prst="rect">
            <a:avLst/>
          </a:prstGeom>
        </p:spPr>
        <p:txBody>
          <a:bodyPr wrap="square" lIns="91425" tIns="91425" rIns="91425" bIns="91425" anchor="t" anchorCtr="0">
            <a:noAutofit/>
          </a:bodyPr>
          <a:lstStyle/>
          <a:p>
            <a:pPr lvl="0" algn="ctr" rtl="0">
              <a:spcBef>
                <a:spcPts val="0"/>
              </a:spcBef>
              <a:buNone/>
            </a:pPr>
            <a:r>
              <a:rPr lang="en-US" sz="7200" b="1" u="sng"/>
              <a:t>Modeling Approach</a:t>
            </a:r>
            <a:r>
              <a:rPr 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C4E8-2493-42E2-9066-1246DB711377}"/>
              </a:ext>
            </a:extLst>
          </p:cNvPr>
          <p:cNvSpPr>
            <a:spLocks noGrp="1"/>
          </p:cNvSpPr>
          <p:nvPr>
            <p:ph type="title"/>
          </p:nvPr>
        </p:nvSpPr>
        <p:spPr>
          <a:xfrm>
            <a:off x="146154" y="216108"/>
            <a:ext cx="7558790" cy="968115"/>
          </a:xfrm>
        </p:spPr>
        <p:txBody>
          <a:bodyPr/>
          <a:lstStyle/>
          <a:p>
            <a:r>
              <a:rPr lang="en-US" dirty="0"/>
              <a:t>Modeling Approach Process</a:t>
            </a:r>
            <a:br>
              <a:rPr lang="en-US" dirty="0"/>
            </a:br>
            <a:endParaRPr lang="en-US" dirty="0"/>
          </a:p>
        </p:txBody>
      </p:sp>
      <p:pic>
        <p:nvPicPr>
          <p:cNvPr id="4" name="Picture 3">
            <a:extLst>
              <a:ext uri="{FF2B5EF4-FFF2-40B4-BE49-F238E27FC236}">
                <a16:creationId xmlns:a16="http://schemas.microsoft.com/office/drawing/2014/main" id="{FB1DABD7-1ECC-4797-86A3-6273C89673A0}"/>
              </a:ext>
            </a:extLst>
          </p:cNvPr>
          <p:cNvPicPr>
            <a:picLocks noChangeAspect="1"/>
          </p:cNvPicPr>
          <p:nvPr/>
        </p:nvPicPr>
        <p:blipFill>
          <a:blip r:embed="rId2"/>
          <a:stretch>
            <a:fillRect/>
          </a:stretch>
        </p:blipFill>
        <p:spPr>
          <a:xfrm>
            <a:off x="959371" y="1077039"/>
            <a:ext cx="7555043" cy="4931669"/>
          </a:xfrm>
          <a:prstGeom prst="rect">
            <a:avLst/>
          </a:prstGeom>
        </p:spPr>
      </p:pic>
    </p:spTree>
    <p:extLst>
      <p:ext uri="{BB962C8B-B14F-4D97-AF65-F5344CB8AC3E}">
        <p14:creationId xmlns:p14="http://schemas.microsoft.com/office/powerpoint/2010/main" val="1076922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236325" y="120025"/>
            <a:ext cx="6248400" cy="590400"/>
          </a:xfrm>
          <a:prstGeom prst="rect">
            <a:avLst/>
          </a:prstGeom>
        </p:spPr>
        <p:txBody>
          <a:bodyPr wrap="square" lIns="91425" tIns="91425" rIns="91425" bIns="91425" anchor="ctr" anchorCtr="0">
            <a:noAutofit/>
          </a:bodyPr>
          <a:lstStyle/>
          <a:p>
            <a:pPr lvl="0">
              <a:spcBef>
                <a:spcPts val="0"/>
              </a:spcBef>
              <a:buNone/>
            </a:pPr>
            <a:r>
              <a:rPr lang="en-US"/>
              <a:t>Method : Classic Models </a:t>
            </a:r>
          </a:p>
        </p:txBody>
      </p:sp>
      <p:sp>
        <p:nvSpPr>
          <p:cNvPr id="224" name="Shape 224"/>
          <p:cNvSpPr txBox="1">
            <a:spLocks noGrp="1"/>
          </p:cNvSpPr>
          <p:nvPr>
            <p:ph type="title"/>
          </p:nvPr>
        </p:nvSpPr>
        <p:spPr>
          <a:xfrm>
            <a:off x="147125" y="6569075"/>
            <a:ext cx="8576400" cy="420300"/>
          </a:xfrm>
          <a:prstGeom prst="rect">
            <a:avLst/>
          </a:prstGeom>
        </p:spPr>
        <p:txBody>
          <a:bodyPr wrap="square" lIns="91425" tIns="91425" rIns="91425" bIns="91425" anchor="ctr" anchorCtr="0">
            <a:noAutofit/>
          </a:bodyPr>
          <a:lstStyle/>
          <a:p>
            <a:pPr lvl="0" rtl="0">
              <a:spcBef>
                <a:spcPts val="0"/>
              </a:spcBef>
              <a:buNone/>
            </a:pPr>
            <a:r>
              <a:rPr lang="en-US"/>
              <a:t>Naivee Rule  .63</a:t>
            </a:r>
          </a:p>
          <a:p>
            <a:pPr lvl="0" rtl="0">
              <a:spcBef>
                <a:spcPts val="0"/>
              </a:spcBef>
              <a:buNone/>
            </a:pPr>
            <a:endParaRPr/>
          </a:p>
        </p:txBody>
      </p:sp>
      <p:pic>
        <p:nvPicPr>
          <p:cNvPr id="225" name="Shape 225"/>
          <p:cNvPicPr preferRelativeResize="0"/>
          <p:nvPr/>
        </p:nvPicPr>
        <p:blipFill rotWithShape="1">
          <a:blip r:embed="rId3">
            <a:alphaModFix/>
          </a:blip>
          <a:srcRect r="4425"/>
          <a:stretch/>
        </p:blipFill>
        <p:spPr>
          <a:xfrm>
            <a:off x="467600" y="1261250"/>
            <a:ext cx="7935450" cy="402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38200" y="445600"/>
            <a:ext cx="6248400" cy="754800"/>
          </a:xfrm>
          <a:prstGeom prst="rect">
            <a:avLst/>
          </a:prstGeom>
        </p:spPr>
        <p:txBody>
          <a:bodyPr wrap="square" lIns="91425" tIns="91425" rIns="91425" bIns="91425" anchor="ctr" anchorCtr="0">
            <a:noAutofit/>
          </a:bodyPr>
          <a:lstStyle/>
          <a:p>
            <a:pPr lvl="0">
              <a:spcBef>
                <a:spcPts val="0"/>
              </a:spcBef>
              <a:buNone/>
            </a:pPr>
            <a:r>
              <a:rPr lang="en-US" dirty="0"/>
              <a:t>Logistic Regression  </a:t>
            </a:r>
          </a:p>
          <a:p>
            <a:pPr lvl="0">
              <a:spcBef>
                <a:spcPts val="0"/>
              </a:spcBef>
              <a:buNone/>
            </a:pPr>
            <a:endParaRPr dirty="0"/>
          </a:p>
        </p:txBody>
      </p:sp>
      <p:sp>
        <p:nvSpPr>
          <p:cNvPr id="232" name="Shape 232"/>
          <p:cNvSpPr txBox="1">
            <a:spLocks noGrp="1"/>
          </p:cNvSpPr>
          <p:nvPr>
            <p:ph type="body" idx="1"/>
          </p:nvPr>
        </p:nvSpPr>
        <p:spPr>
          <a:xfrm>
            <a:off x="738275" y="2693862"/>
            <a:ext cx="7394100" cy="3571800"/>
          </a:xfrm>
          <a:prstGeom prst="rect">
            <a:avLst/>
          </a:prstGeom>
        </p:spPr>
        <p:txBody>
          <a:bodyPr wrap="square" lIns="91425" tIns="91425" rIns="91425" bIns="91425" anchor="t" anchorCtr="0">
            <a:noAutofit/>
          </a:bodyPr>
          <a:lstStyle/>
          <a:p>
            <a:pPr marL="0" lvl="0" indent="0" rtl="0">
              <a:spcBef>
                <a:spcPts val="0"/>
              </a:spcBef>
              <a:buNone/>
            </a:pPr>
            <a:endParaRPr sz="2400" dirty="0"/>
          </a:p>
          <a:p>
            <a:pPr marL="0" lvl="0" indent="0" rtl="0">
              <a:spcBef>
                <a:spcPts val="0"/>
              </a:spcBef>
              <a:buNone/>
            </a:pPr>
            <a:br>
              <a:rPr lang="en-US" sz="2400" dirty="0"/>
            </a:br>
            <a:endParaRPr lang="en-US" sz="2400" dirty="0"/>
          </a:p>
          <a:p>
            <a:pPr marL="457200" lvl="0" indent="-381000" rtl="0">
              <a:spcBef>
                <a:spcPts val="0"/>
              </a:spcBef>
              <a:buSzPct val="100000"/>
            </a:pPr>
            <a:r>
              <a:rPr lang="en-US" sz="2400" dirty="0"/>
              <a:t>All 25 WOE Variables were used as inputs</a:t>
            </a:r>
            <a:br>
              <a:rPr lang="en-US" sz="2400" dirty="0"/>
            </a:br>
            <a:endParaRPr lang="en-US" sz="2400" dirty="0"/>
          </a:p>
          <a:p>
            <a:pPr marL="457200" lvl="0" indent="-381000" rtl="0">
              <a:spcBef>
                <a:spcPts val="0"/>
              </a:spcBef>
              <a:buSzPct val="100000"/>
            </a:pPr>
            <a:r>
              <a:rPr lang="en-US" sz="2400" dirty="0"/>
              <a:t>Forward Selection Model is superior model </a:t>
            </a:r>
            <a:br>
              <a:rPr lang="en-US" sz="2400" dirty="0"/>
            </a:br>
            <a:endParaRPr lang="en-US" sz="2400" dirty="0"/>
          </a:p>
          <a:p>
            <a:pPr marL="457200" lvl="0" indent="-381000" rtl="0">
              <a:spcBef>
                <a:spcPts val="0"/>
              </a:spcBef>
              <a:buSzPct val="100000"/>
            </a:pPr>
            <a:r>
              <a:rPr lang="en-US" sz="2400" dirty="0"/>
              <a:t>Variables :  Concave Worst, Concave Worst, and Texture Worst, Smoothness Worst, Radius SE</a:t>
            </a:r>
          </a:p>
        </p:txBody>
      </p:sp>
      <p:pic>
        <p:nvPicPr>
          <p:cNvPr id="233" name="Shape 233"/>
          <p:cNvPicPr preferRelativeResize="0"/>
          <p:nvPr/>
        </p:nvPicPr>
        <p:blipFill rotWithShape="1">
          <a:blip r:embed="rId3">
            <a:alphaModFix/>
          </a:blip>
          <a:srcRect r="16770"/>
          <a:stretch/>
        </p:blipFill>
        <p:spPr>
          <a:xfrm>
            <a:off x="565575" y="1003425"/>
            <a:ext cx="8012850" cy="3380875"/>
          </a:xfrm>
          <a:prstGeom prst="rect">
            <a:avLst/>
          </a:prstGeom>
          <a:noFill/>
          <a:ln>
            <a:noFill/>
          </a:ln>
        </p:spPr>
      </p:pic>
      <p:sp>
        <p:nvSpPr>
          <p:cNvPr id="234" name="Shape 234"/>
          <p:cNvSpPr txBox="1">
            <a:spLocks noGrp="1"/>
          </p:cNvSpPr>
          <p:nvPr>
            <p:ph type="title"/>
          </p:nvPr>
        </p:nvSpPr>
        <p:spPr>
          <a:xfrm>
            <a:off x="147125" y="6569075"/>
            <a:ext cx="8576400" cy="420300"/>
          </a:xfrm>
          <a:prstGeom prst="rect">
            <a:avLst/>
          </a:prstGeom>
        </p:spPr>
        <p:txBody>
          <a:bodyPr wrap="square" lIns="91425" tIns="91425" rIns="91425" bIns="91425" anchor="ctr" anchorCtr="0">
            <a:noAutofit/>
          </a:bodyPr>
          <a:lstStyle/>
          <a:p>
            <a:pPr lvl="0" rtl="0">
              <a:spcBef>
                <a:spcPts val="0"/>
              </a:spcBef>
              <a:buNone/>
            </a:pPr>
            <a:r>
              <a:rPr lang="en-US"/>
              <a:t>Naivee Rule  .63</a:t>
            </a:r>
          </a:p>
          <a:p>
            <a:pPr lvl="0" rt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0" y="341575"/>
            <a:ext cx="6384900" cy="762000"/>
          </a:xfrm>
          <a:prstGeom prst="rect">
            <a:avLst/>
          </a:prstGeom>
        </p:spPr>
        <p:txBody>
          <a:bodyPr wrap="square" lIns="91425" tIns="91425" rIns="91425" bIns="91425" anchor="ctr" anchorCtr="0">
            <a:noAutofit/>
          </a:bodyPr>
          <a:lstStyle/>
          <a:p>
            <a:pPr lvl="0">
              <a:spcBef>
                <a:spcPts val="0"/>
              </a:spcBef>
              <a:buNone/>
            </a:pPr>
            <a:r>
              <a:rPr lang="en-US"/>
              <a:t>Agenda</a:t>
            </a:r>
          </a:p>
          <a:p>
            <a:pPr lvl="0">
              <a:spcBef>
                <a:spcPts val="0"/>
              </a:spcBef>
              <a:buNone/>
            </a:pPr>
            <a:endParaRPr/>
          </a:p>
        </p:txBody>
      </p:sp>
      <p:sp>
        <p:nvSpPr>
          <p:cNvPr id="93" name="Shape 93"/>
          <p:cNvSpPr txBox="1">
            <a:spLocks noGrp="1"/>
          </p:cNvSpPr>
          <p:nvPr>
            <p:ph type="body" idx="1"/>
          </p:nvPr>
        </p:nvSpPr>
        <p:spPr>
          <a:xfrm>
            <a:off x="144525" y="762000"/>
            <a:ext cx="8723700" cy="5058000"/>
          </a:xfrm>
          <a:prstGeom prst="rect">
            <a:avLst/>
          </a:prstGeom>
        </p:spPr>
        <p:txBody>
          <a:bodyPr wrap="square" lIns="91425" tIns="91425" rIns="91425" bIns="91425" anchor="t" anchorCtr="0">
            <a:noAutofit/>
          </a:bodyPr>
          <a:lstStyle/>
          <a:p>
            <a:pPr marL="457200" lvl="0" indent="-419100" rtl="0">
              <a:spcBef>
                <a:spcPts val="0"/>
              </a:spcBef>
              <a:buSzPct val="100000"/>
              <a:buAutoNum type="romanUcPeriod"/>
            </a:pPr>
            <a:r>
              <a:rPr lang="en-US" sz="3000"/>
              <a:t>Background </a:t>
            </a:r>
            <a:br>
              <a:rPr lang="en-US" sz="3000"/>
            </a:br>
            <a:endParaRPr lang="en-US" sz="3000"/>
          </a:p>
          <a:p>
            <a:pPr marL="457200" lvl="0" indent="-419100" rtl="0">
              <a:spcBef>
                <a:spcPts val="0"/>
              </a:spcBef>
              <a:buSzPct val="100000"/>
              <a:buAutoNum type="romanUcPeriod"/>
            </a:pPr>
            <a:r>
              <a:rPr lang="en-US" sz="3000"/>
              <a:t>Purpose </a:t>
            </a:r>
            <a:br>
              <a:rPr lang="en-US" sz="3000"/>
            </a:br>
            <a:endParaRPr lang="en-US" sz="3000"/>
          </a:p>
          <a:p>
            <a:pPr marL="457200" lvl="0" indent="-419100" rtl="0">
              <a:spcBef>
                <a:spcPts val="0"/>
              </a:spcBef>
              <a:buSzPct val="100000"/>
              <a:buAutoNum type="romanUcPeriod"/>
            </a:pPr>
            <a:r>
              <a:rPr lang="en-US" sz="3000"/>
              <a:t>Data Description and Preparation </a:t>
            </a:r>
            <a:br>
              <a:rPr lang="en-US" sz="3000"/>
            </a:br>
            <a:endParaRPr lang="en-US" sz="3000"/>
          </a:p>
          <a:p>
            <a:pPr marL="457200" lvl="0" indent="-419100" rtl="0">
              <a:spcBef>
                <a:spcPts val="0"/>
              </a:spcBef>
              <a:buSzPct val="100000"/>
              <a:buAutoNum type="romanUcPeriod"/>
            </a:pPr>
            <a:r>
              <a:rPr lang="en-US" sz="3000"/>
              <a:t>Variable Reduction Process </a:t>
            </a:r>
            <a:br>
              <a:rPr lang="en-US" sz="3000"/>
            </a:br>
            <a:endParaRPr lang="en-US" sz="3000"/>
          </a:p>
          <a:p>
            <a:pPr marL="457200" lvl="0" indent="-419100" rtl="0">
              <a:spcBef>
                <a:spcPts val="0"/>
              </a:spcBef>
              <a:buSzPct val="100000"/>
              <a:buAutoNum type="romanUcPeriod"/>
            </a:pPr>
            <a:r>
              <a:rPr lang="en-US" sz="3000"/>
              <a:t>Predictive Modeling Process</a:t>
            </a:r>
            <a:br>
              <a:rPr lang="en-US" sz="3000"/>
            </a:br>
            <a:r>
              <a:rPr lang="en-US" sz="3000"/>
              <a:t> </a:t>
            </a:r>
          </a:p>
          <a:p>
            <a:pPr marL="457200" lvl="0" indent="-419100">
              <a:spcBef>
                <a:spcPts val="0"/>
              </a:spcBef>
              <a:buSzPct val="100000"/>
              <a:buAutoNum type="romanUcPeriod"/>
            </a:pPr>
            <a:r>
              <a:rPr lang="en-US" sz="3000"/>
              <a:t>Conclusions and Recommendations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55175" y="105100"/>
            <a:ext cx="6248400" cy="814500"/>
          </a:xfrm>
          <a:prstGeom prst="rect">
            <a:avLst/>
          </a:prstGeom>
        </p:spPr>
        <p:txBody>
          <a:bodyPr wrap="square" lIns="91425" tIns="91425" rIns="91425" bIns="91425" anchor="ctr" anchorCtr="0">
            <a:noAutofit/>
          </a:bodyPr>
          <a:lstStyle/>
          <a:p>
            <a:pPr lvl="0">
              <a:spcBef>
                <a:spcPts val="0"/>
              </a:spcBef>
              <a:buNone/>
            </a:pPr>
            <a:r>
              <a:rPr lang="en-US"/>
              <a:t>Decision Tree </a:t>
            </a:r>
          </a:p>
        </p:txBody>
      </p:sp>
      <p:pic>
        <p:nvPicPr>
          <p:cNvPr id="241" name="Shape 241"/>
          <p:cNvPicPr preferRelativeResize="0"/>
          <p:nvPr/>
        </p:nvPicPr>
        <p:blipFill>
          <a:blip r:embed="rId3">
            <a:alphaModFix/>
          </a:blip>
          <a:stretch>
            <a:fillRect/>
          </a:stretch>
        </p:blipFill>
        <p:spPr>
          <a:xfrm>
            <a:off x="55175" y="1296825"/>
            <a:ext cx="5186851" cy="4080451"/>
          </a:xfrm>
          <a:prstGeom prst="rect">
            <a:avLst/>
          </a:prstGeom>
          <a:noFill/>
          <a:ln>
            <a:noFill/>
          </a:ln>
        </p:spPr>
      </p:pic>
      <p:sp>
        <p:nvSpPr>
          <p:cNvPr id="242" name="Shape 242"/>
          <p:cNvSpPr txBox="1">
            <a:spLocks noGrp="1"/>
          </p:cNvSpPr>
          <p:nvPr>
            <p:ph type="title"/>
          </p:nvPr>
        </p:nvSpPr>
        <p:spPr>
          <a:xfrm>
            <a:off x="147125" y="6569075"/>
            <a:ext cx="8576400" cy="420300"/>
          </a:xfrm>
          <a:prstGeom prst="rect">
            <a:avLst/>
          </a:prstGeom>
        </p:spPr>
        <p:txBody>
          <a:bodyPr wrap="square" lIns="91425" tIns="91425" rIns="91425" bIns="91425" anchor="ctr" anchorCtr="0">
            <a:noAutofit/>
          </a:bodyPr>
          <a:lstStyle/>
          <a:p>
            <a:pPr lvl="0" rtl="0">
              <a:spcBef>
                <a:spcPts val="0"/>
              </a:spcBef>
              <a:buNone/>
            </a:pPr>
            <a:r>
              <a:rPr lang="en-US"/>
              <a:t>Naivee Rule  .63</a:t>
            </a:r>
          </a:p>
          <a:p>
            <a:pPr lvl="0" rtl="0">
              <a:spcBef>
                <a:spcPts val="0"/>
              </a:spcBef>
              <a:buNone/>
            </a:pPr>
            <a:endParaRPr/>
          </a:p>
        </p:txBody>
      </p:sp>
      <p:pic>
        <p:nvPicPr>
          <p:cNvPr id="243" name="Shape 243"/>
          <p:cNvPicPr preferRelativeResize="0"/>
          <p:nvPr/>
        </p:nvPicPr>
        <p:blipFill>
          <a:blip r:embed="rId4">
            <a:alphaModFix/>
          </a:blip>
          <a:stretch>
            <a:fillRect/>
          </a:stretch>
        </p:blipFill>
        <p:spPr>
          <a:xfrm>
            <a:off x="5381276" y="2293825"/>
            <a:ext cx="3597174" cy="17626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94600" y="244375"/>
            <a:ext cx="9435600" cy="543900"/>
          </a:xfrm>
          <a:prstGeom prst="rect">
            <a:avLst/>
          </a:prstGeom>
        </p:spPr>
        <p:txBody>
          <a:bodyPr wrap="square" lIns="91425" tIns="91425" rIns="91425" bIns="91425" anchor="ctr" anchorCtr="0">
            <a:noAutofit/>
          </a:bodyPr>
          <a:lstStyle/>
          <a:p>
            <a:pPr lvl="0">
              <a:spcBef>
                <a:spcPts val="0"/>
              </a:spcBef>
              <a:buNone/>
            </a:pPr>
            <a:r>
              <a:rPr lang="en-US"/>
              <a:t>Neural Network </a:t>
            </a:r>
          </a:p>
        </p:txBody>
      </p:sp>
      <p:sp>
        <p:nvSpPr>
          <p:cNvPr id="250" name="Shape 250"/>
          <p:cNvSpPr txBox="1">
            <a:spLocks noGrp="1"/>
          </p:cNvSpPr>
          <p:nvPr>
            <p:ph type="body" idx="1"/>
          </p:nvPr>
        </p:nvSpPr>
        <p:spPr>
          <a:xfrm>
            <a:off x="4125300" y="788275"/>
            <a:ext cx="5018700" cy="2798400"/>
          </a:xfrm>
          <a:prstGeom prst="rect">
            <a:avLst/>
          </a:prstGeom>
        </p:spPr>
        <p:txBody>
          <a:bodyPr wrap="square" lIns="91425" tIns="91425" rIns="91425" bIns="91425" anchor="t" anchorCtr="0">
            <a:noAutofit/>
          </a:bodyPr>
          <a:lstStyle/>
          <a:p>
            <a:pPr marL="0" marR="0" lvl="0" indent="0" algn="l" rtl="0">
              <a:lnSpc>
                <a:spcPct val="100000"/>
              </a:lnSpc>
              <a:spcBef>
                <a:spcPts val="640"/>
              </a:spcBef>
              <a:spcAft>
                <a:spcPts val="0"/>
              </a:spcAft>
              <a:buNone/>
            </a:pPr>
            <a:endParaRPr sz="1400"/>
          </a:p>
          <a:p>
            <a:pPr marL="457200" lvl="0" indent="-342900" rtl="0">
              <a:spcBef>
                <a:spcPts val="0"/>
              </a:spcBef>
              <a:buSzPct val="100000"/>
            </a:pPr>
            <a:r>
              <a:rPr lang="en-US" sz="1800" u="sng"/>
              <a:t>Number of Input Variables</a:t>
            </a:r>
            <a:r>
              <a:rPr lang="en-US" sz="1800"/>
              <a:t> : </a:t>
            </a:r>
            <a:r>
              <a:rPr lang="en-US" sz="1800" b="1"/>
              <a:t>25 WOE</a:t>
            </a:r>
            <a:r>
              <a:rPr lang="en-US" sz="1800"/>
              <a:t> </a:t>
            </a:r>
          </a:p>
          <a:p>
            <a:pPr marL="457200" lvl="0" indent="-342900" rtl="0">
              <a:spcBef>
                <a:spcPts val="0"/>
              </a:spcBef>
              <a:buSzPct val="100000"/>
            </a:pPr>
            <a:r>
              <a:rPr lang="en-US" sz="1800" u="sng"/>
              <a:t>Number of Hidden Layers</a:t>
            </a:r>
            <a:r>
              <a:rPr lang="en-US" sz="1800"/>
              <a:t> : </a:t>
            </a:r>
            <a:r>
              <a:rPr lang="en-US" sz="1800" b="1"/>
              <a:t>1</a:t>
            </a:r>
          </a:p>
          <a:p>
            <a:pPr marL="457200" lvl="0" indent="-342900" rtl="0">
              <a:spcBef>
                <a:spcPts val="0"/>
              </a:spcBef>
              <a:buSzPct val="100000"/>
            </a:pPr>
            <a:r>
              <a:rPr lang="en-US" sz="1800" u="sng"/>
              <a:t>Number of Hidden Neurons</a:t>
            </a:r>
            <a:r>
              <a:rPr lang="en-US" sz="1800"/>
              <a:t> : </a:t>
            </a:r>
            <a:r>
              <a:rPr lang="en-US" sz="1800" b="1"/>
              <a:t>3</a:t>
            </a:r>
          </a:p>
          <a:p>
            <a:pPr marL="457200" lvl="0" indent="-342900" rtl="0">
              <a:spcBef>
                <a:spcPts val="0"/>
              </a:spcBef>
              <a:buSzPct val="100000"/>
            </a:pPr>
            <a:r>
              <a:rPr lang="en-US" sz="1800" u="sng"/>
              <a:t>Number of Weights</a:t>
            </a:r>
            <a:r>
              <a:rPr lang="en-US" sz="1800"/>
              <a:t> : </a:t>
            </a:r>
            <a:r>
              <a:rPr lang="en-US" sz="1800" b="1"/>
              <a:t>82</a:t>
            </a:r>
          </a:p>
          <a:p>
            <a:pPr marL="457200" lvl="0" indent="-342900" rtl="0">
              <a:spcBef>
                <a:spcPts val="0"/>
              </a:spcBef>
              <a:buSzPct val="100000"/>
            </a:pPr>
            <a:r>
              <a:rPr lang="en-US" sz="1800" u="sng"/>
              <a:t>Architecture</a:t>
            </a:r>
            <a:r>
              <a:rPr lang="en-US" sz="1800"/>
              <a:t> : </a:t>
            </a:r>
            <a:r>
              <a:rPr lang="en-US" sz="1800" b="1"/>
              <a:t>MLP </a:t>
            </a:r>
          </a:p>
          <a:p>
            <a:pPr marL="457200" lvl="0" indent="-342900" rtl="0">
              <a:spcBef>
                <a:spcPts val="0"/>
              </a:spcBef>
              <a:buSzPct val="100000"/>
            </a:pPr>
            <a:r>
              <a:rPr lang="en-US" sz="1800" u="sng"/>
              <a:t>Output Layer</a:t>
            </a:r>
            <a:r>
              <a:rPr lang="en-US" sz="1800"/>
              <a:t>:</a:t>
            </a:r>
            <a:br>
              <a:rPr lang="en-US" sz="1800"/>
            </a:br>
            <a:r>
              <a:rPr lang="en-US" sz="1800" b="1"/>
              <a:t> 1 Node</a:t>
            </a:r>
            <a:br>
              <a:rPr lang="en-US" sz="1800" b="1"/>
            </a:br>
            <a:r>
              <a:rPr lang="en-US" sz="1800" b="1"/>
              <a:t> 1=Malignant 0=Benign </a:t>
            </a:r>
          </a:p>
          <a:p>
            <a:pPr marL="0" lvl="0" indent="0" rtl="0">
              <a:spcBef>
                <a:spcPts val="0"/>
              </a:spcBef>
              <a:buNone/>
            </a:pPr>
            <a:endParaRPr sz="1800"/>
          </a:p>
        </p:txBody>
      </p:sp>
      <p:sp>
        <p:nvSpPr>
          <p:cNvPr id="251" name="Shape 251"/>
          <p:cNvSpPr txBox="1"/>
          <p:nvPr/>
        </p:nvSpPr>
        <p:spPr>
          <a:xfrm>
            <a:off x="94600" y="951113"/>
            <a:ext cx="4086000" cy="231300"/>
          </a:xfrm>
          <a:prstGeom prst="rect">
            <a:avLst/>
          </a:prstGeom>
          <a:noFill/>
          <a:ln>
            <a:noFill/>
          </a:ln>
        </p:spPr>
        <p:txBody>
          <a:bodyPr wrap="square" lIns="91425" tIns="91425" rIns="91425" bIns="91425" anchor="t" anchorCtr="0">
            <a:noAutofit/>
          </a:bodyPr>
          <a:lstStyle/>
          <a:p>
            <a:pPr lvl="0" rtl="0">
              <a:spcBef>
                <a:spcPts val="0"/>
              </a:spcBef>
              <a:buNone/>
            </a:pPr>
            <a:r>
              <a:rPr lang="en-US"/>
              <a:t> </a:t>
            </a:r>
          </a:p>
          <a:p>
            <a:pPr lvl="0" rtl="0">
              <a:spcBef>
                <a:spcPts val="0"/>
              </a:spcBef>
              <a:buNone/>
            </a:pPr>
            <a:endParaRPr/>
          </a:p>
        </p:txBody>
      </p:sp>
      <p:sp>
        <p:nvSpPr>
          <p:cNvPr id="252" name="Shape 252"/>
          <p:cNvSpPr txBox="1">
            <a:spLocks noGrp="1"/>
          </p:cNvSpPr>
          <p:nvPr>
            <p:ph type="title"/>
          </p:nvPr>
        </p:nvSpPr>
        <p:spPr>
          <a:xfrm>
            <a:off x="147125" y="6569075"/>
            <a:ext cx="8576400" cy="420300"/>
          </a:xfrm>
          <a:prstGeom prst="rect">
            <a:avLst/>
          </a:prstGeom>
        </p:spPr>
        <p:txBody>
          <a:bodyPr wrap="square" lIns="91425" tIns="91425" rIns="91425" bIns="91425" anchor="ctr" anchorCtr="0">
            <a:noAutofit/>
          </a:bodyPr>
          <a:lstStyle/>
          <a:p>
            <a:pPr lvl="0" rtl="0">
              <a:spcBef>
                <a:spcPts val="0"/>
              </a:spcBef>
              <a:buNone/>
            </a:pPr>
            <a:r>
              <a:rPr lang="en-US"/>
              <a:t>Naivee Rule  .63</a:t>
            </a:r>
          </a:p>
          <a:p>
            <a:pPr lvl="0" rtl="0">
              <a:spcBef>
                <a:spcPts val="0"/>
              </a:spcBef>
              <a:buNone/>
            </a:pPr>
            <a:endParaRPr/>
          </a:p>
        </p:txBody>
      </p:sp>
      <p:pic>
        <p:nvPicPr>
          <p:cNvPr id="253" name="Shape 253"/>
          <p:cNvPicPr preferRelativeResize="0"/>
          <p:nvPr/>
        </p:nvPicPr>
        <p:blipFill rotWithShape="1">
          <a:blip r:embed="rId3">
            <a:alphaModFix/>
          </a:blip>
          <a:srcRect l="6848" t="6217" r="4663"/>
          <a:stretch/>
        </p:blipFill>
        <p:spPr>
          <a:xfrm>
            <a:off x="302175" y="1110325"/>
            <a:ext cx="3660275" cy="2673400"/>
          </a:xfrm>
          <a:prstGeom prst="rect">
            <a:avLst/>
          </a:prstGeom>
          <a:noFill/>
          <a:ln>
            <a:noFill/>
          </a:ln>
        </p:spPr>
      </p:pic>
      <p:pic>
        <p:nvPicPr>
          <p:cNvPr id="254" name="Shape 254"/>
          <p:cNvPicPr preferRelativeResize="0"/>
          <p:nvPr/>
        </p:nvPicPr>
        <p:blipFill>
          <a:blip r:embed="rId4">
            <a:alphaModFix/>
          </a:blip>
          <a:stretch>
            <a:fillRect/>
          </a:stretch>
        </p:blipFill>
        <p:spPr>
          <a:xfrm>
            <a:off x="302175" y="3955725"/>
            <a:ext cx="8676275" cy="2031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34000" y="65700"/>
            <a:ext cx="6248400" cy="867000"/>
          </a:xfrm>
          <a:prstGeom prst="rect">
            <a:avLst/>
          </a:prstGeom>
        </p:spPr>
        <p:txBody>
          <a:bodyPr wrap="square" lIns="91425" tIns="91425" rIns="91425" bIns="91425" anchor="ctr" anchorCtr="0">
            <a:noAutofit/>
          </a:bodyPr>
          <a:lstStyle/>
          <a:p>
            <a:pPr lvl="0">
              <a:spcBef>
                <a:spcPts val="0"/>
              </a:spcBef>
              <a:buNone/>
            </a:pPr>
            <a:r>
              <a:rPr lang="en-US"/>
              <a:t>Best Model Selection </a:t>
            </a:r>
          </a:p>
        </p:txBody>
      </p:sp>
      <p:sp>
        <p:nvSpPr>
          <p:cNvPr id="261" name="Shape 261"/>
          <p:cNvSpPr txBox="1">
            <a:spLocks noGrp="1"/>
          </p:cNvSpPr>
          <p:nvPr>
            <p:ph type="title"/>
          </p:nvPr>
        </p:nvSpPr>
        <p:spPr>
          <a:xfrm>
            <a:off x="147125" y="6569075"/>
            <a:ext cx="8576400" cy="420300"/>
          </a:xfrm>
          <a:prstGeom prst="rect">
            <a:avLst/>
          </a:prstGeom>
        </p:spPr>
        <p:txBody>
          <a:bodyPr wrap="square" lIns="91425" tIns="91425" rIns="91425" bIns="91425" anchor="ctr" anchorCtr="0">
            <a:noAutofit/>
          </a:bodyPr>
          <a:lstStyle/>
          <a:p>
            <a:pPr lvl="0" rtl="0">
              <a:spcBef>
                <a:spcPts val="0"/>
              </a:spcBef>
              <a:buNone/>
            </a:pPr>
            <a:r>
              <a:rPr lang="en-US"/>
              <a:t>Naivee Rule  .63</a:t>
            </a:r>
          </a:p>
          <a:p>
            <a:pPr lvl="0" rtl="0">
              <a:spcBef>
                <a:spcPts val="0"/>
              </a:spcBef>
              <a:buNone/>
            </a:pPr>
            <a:endParaRPr/>
          </a:p>
        </p:txBody>
      </p:sp>
      <p:pic>
        <p:nvPicPr>
          <p:cNvPr id="262" name="Shape 262"/>
          <p:cNvPicPr preferRelativeResize="0"/>
          <p:nvPr/>
        </p:nvPicPr>
        <p:blipFill>
          <a:blip r:embed="rId3">
            <a:alphaModFix/>
          </a:blip>
          <a:stretch>
            <a:fillRect/>
          </a:stretch>
        </p:blipFill>
        <p:spPr>
          <a:xfrm>
            <a:off x="152400" y="1085100"/>
            <a:ext cx="8839200" cy="3618276"/>
          </a:xfrm>
          <a:prstGeom prst="rect">
            <a:avLst/>
          </a:prstGeom>
          <a:noFill/>
          <a:ln>
            <a:noFill/>
          </a:ln>
        </p:spPr>
      </p:pic>
      <p:sp>
        <p:nvSpPr>
          <p:cNvPr id="263" name="Shape 263"/>
          <p:cNvSpPr txBox="1">
            <a:spLocks noGrp="1"/>
          </p:cNvSpPr>
          <p:nvPr>
            <p:ph type="body" idx="1"/>
          </p:nvPr>
        </p:nvSpPr>
        <p:spPr>
          <a:xfrm>
            <a:off x="210200" y="4703375"/>
            <a:ext cx="8781600" cy="1274400"/>
          </a:xfrm>
          <a:prstGeom prst="rect">
            <a:avLst/>
          </a:prstGeom>
        </p:spPr>
        <p:txBody>
          <a:bodyPr wrap="square" lIns="91425" tIns="91425" rIns="91425" bIns="91425" anchor="t" anchorCtr="0">
            <a:noAutofit/>
          </a:bodyPr>
          <a:lstStyle/>
          <a:p>
            <a:pPr marL="457200" lvl="0" indent="-381000" rtl="0">
              <a:spcBef>
                <a:spcPts val="0"/>
              </a:spcBef>
              <a:buSzPct val="100000"/>
            </a:pPr>
            <a:r>
              <a:rPr lang="en-US" sz="2400"/>
              <a:t>HP Neural Network Superior Model </a:t>
            </a:r>
          </a:p>
          <a:p>
            <a:pPr marL="457200" lvl="0" indent="-381000" rtl="0">
              <a:spcBef>
                <a:spcPts val="0"/>
              </a:spcBef>
              <a:buSzPct val="100000"/>
            </a:pPr>
            <a:r>
              <a:rPr lang="en-US" sz="2400"/>
              <a:t>Correctly Classifies 99% of Malignant Masses and 100% of Benign Masses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47125" y="604350"/>
            <a:ext cx="8576400" cy="420300"/>
          </a:xfrm>
          <a:prstGeom prst="rect">
            <a:avLst/>
          </a:prstGeom>
        </p:spPr>
        <p:txBody>
          <a:bodyPr wrap="square" lIns="91425" tIns="91425" rIns="91425" bIns="91425" anchor="ctr" anchorCtr="0">
            <a:noAutofit/>
          </a:bodyPr>
          <a:lstStyle/>
          <a:p>
            <a:pPr lvl="0">
              <a:spcBef>
                <a:spcPts val="0"/>
              </a:spcBef>
              <a:buNone/>
            </a:pPr>
            <a:r>
              <a:rPr lang="en-US"/>
              <a:t>Model Recommendations </a:t>
            </a:r>
          </a:p>
          <a:p>
            <a:pPr lvl="0">
              <a:spcBef>
                <a:spcPts val="0"/>
              </a:spcBef>
              <a:buNone/>
            </a:pPr>
            <a:endParaRPr/>
          </a:p>
        </p:txBody>
      </p:sp>
      <p:sp>
        <p:nvSpPr>
          <p:cNvPr id="270" name="Shape 270"/>
          <p:cNvSpPr txBox="1">
            <a:spLocks noGrp="1"/>
          </p:cNvSpPr>
          <p:nvPr>
            <p:ph type="body" idx="1"/>
          </p:nvPr>
        </p:nvSpPr>
        <p:spPr>
          <a:xfrm>
            <a:off x="283800" y="908125"/>
            <a:ext cx="8576400" cy="5411400"/>
          </a:xfrm>
          <a:prstGeom prst="rect">
            <a:avLst/>
          </a:prstGeom>
        </p:spPr>
        <p:txBody>
          <a:bodyPr wrap="square" lIns="91425" tIns="91425" rIns="91425" bIns="91425" anchor="t" anchorCtr="0">
            <a:noAutofit/>
          </a:bodyPr>
          <a:lstStyle/>
          <a:p>
            <a:pPr marL="457200" lvl="0" indent="-381000" rtl="0">
              <a:spcBef>
                <a:spcPts val="0"/>
              </a:spcBef>
              <a:buSzPct val="100000"/>
            </a:pPr>
            <a:r>
              <a:rPr lang="en-US" sz="2400"/>
              <a:t>HP Neural Network is the best model for predictive purposes. </a:t>
            </a:r>
          </a:p>
          <a:p>
            <a:pPr marL="0" lvl="0" indent="0" rtl="0">
              <a:spcBef>
                <a:spcPts val="0"/>
              </a:spcBef>
              <a:buNone/>
            </a:pPr>
            <a:endParaRPr sz="2400"/>
          </a:p>
          <a:p>
            <a:pPr marL="457200" lvl="0" indent="-381000" rtl="0">
              <a:spcBef>
                <a:spcPts val="0"/>
              </a:spcBef>
              <a:buSzPct val="100000"/>
            </a:pPr>
            <a:r>
              <a:rPr lang="en-US" sz="2400"/>
              <a:t>However, for interpretation purposes we favor the Logistic Regression Forward selection model </a:t>
            </a:r>
            <a:br>
              <a:rPr lang="en-US" sz="2400"/>
            </a:br>
            <a:endParaRPr lang="en-US" sz="2400"/>
          </a:p>
          <a:p>
            <a:pPr marL="914400" lvl="1" indent="-381000" rtl="0">
              <a:spcBef>
                <a:spcPts val="0"/>
              </a:spcBef>
              <a:buSzPct val="100000"/>
            </a:pPr>
            <a:r>
              <a:rPr lang="en-US" sz="2400"/>
              <a:t>For every 1 unit increase in the radius standard error of cell nuclei the odds that a patient's mass is malignant increase by 22%</a:t>
            </a:r>
            <a:br>
              <a:rPr lang="en-US" sz="2400"/>
            </a:br>
            <a:endParaRPr lang="en-US" sz="2400"/>
          </a:p>
          <a:p>
            <a:pPr marL="457200" lvl="0" indent="-381000" rtl="0">
              <a:spcBef>
                <a:spcPts val="0"/>
              </a:spcBef>
              <a:buSzPct val="100000"/>
            </a:pPr>
            <a:r>
              <a:rPr lang="en-US" sz="2400"/>
              <a:t>Across five of the six variable selection methods: </a:t>
            </a:r>
          </a:p>
          <a:p>
            <a:pPr marL="914400" lvl="1" indent="-381000" rtl="0">
              <a:spcBef>
                <a:spcPts val="0"/>
              </a:spcBef>
              <a:buSzPct val="100000"/>
            </a:pPr>
            <a:r>
              <a:rPr lang="en-US" sz="2400"/>
              <a:t> Perimeter </a:t>
            </a:r>
          </a:p>
          <a:p>
            <a:pPr marL="914400" lvl="1" indent="-381000" rtl="0">
              <a:spcBef>
                <a:spcPts val="0"/>
              </a:spcBef>
              <a:buSzPct val="100000"/>
            </a:pPr>
            <a:r>
              <a:rPr lang="en-US" sz="2400"/>
              <a:t>Concavity</a:t>
            </a:r>
          </a:p>
          <a:p>
            <a:pPr marL="914400" lvl="1" indent="-381000" rtl="0">
              <a:spcBef>
                <a:spcPts val="0"/>
              </a:spcBef>
              <a:buSzPct val="100000"/>
            </a:pPr>
            <a:r>
              <a:rPr lang="en-US" sz="2400"/>
              <a:t> Texture  </a:t>
            </a:r>
            <a:br>
              <a:rPr lang="en-US" sz="2400"/>
            </a:br>
            <a:endParaRPr lang="en-US" sz="2400"/>
          </a:p>
          <a:p>
            <a:pPr marL="0" lvl="0" indent="0" rtl="0">
              <a:spcBef>
                <a:spcPts val="0"/>
              </a:spcBef>
              <a:buNone/>
            </a:pP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78825" y="144525"/>
            <a:ext cx="9222900" cy="696300"/>
          </a:xfrm>
          <a:prstGeom prst="rect">
            <a:avLst/>
          </a:prstGeom>
        </p:spPr>
        <p:txBody>
          <a:bodyPr wrap="square" lIns="91425" tIns="91425" rIns="91425" bIns="91425" anchor="ctr" anchorCtr="0">
            <a:noAutofit/>
          </a:bodyPr>
          <a:lstStyle/>
          <a:p>
            <a:pPr lvl="0">
              <a:spcBef>
                <a:spcPts val="0"/>
              </a:spcBef>
              <a:buNone/>
            </a:pPr>
            <a:r>
              <a:rPr lang="en-US" sz="3600"/>
              <a:t>Conclusions and Recommendations</a:t>
            </a:r>
          </a:p>
        </p:txBody>
      </p:sp>
      <p:sp>
        <p:nvSpPr>
          <p:cNvPr id="277" name="Shape 277"/>
          <p:cNvSpPr txBox="1">
            <a:spLocks noGrp="1"/>
          </p:cNvSpPr>
          <p:nvPr>
            <p:ph type="body" idx="1"/>
          </p:nvPr>
        </p:nvSpPr>
        <p:spPr>
          <a:xfrm>
            <a:off x="32925" y="0"/>
            <a:ext cx="8999400" cy="5294700"/>
          </a:xfrm>
          <a:prstGeom prst="rect">
            <a:avLst/>
          </a:prstGeom>
        </p:spPr>
        <p:txBody>
          <a:bodyPr wrap="square" lIns="91425" tIns="91425" rIns="91425" bIns="91425" anchor="t" anchorCtr="0">
            <a:noAutofit/>
          </a:bodyPr>
          <a:lstStyle/>
          <a:p>
            <a:pPr marL="0" lvl="0" indent="0" rtl="0">
              <a:spcBef>
                <a:spcPts val="0"/>
              </a:spcBef>
              <a:buNone/>
            </a:pPr>
            <a:br>
              <a:rPr lang="en-US" sz="1800"/>
            </a:br>
            <a:br>
              <a:rPr lang="en-US" sz="1800"/>
            </a:br>
            <a:endParaRPr lang="en-US" sz="1800"/>
          </a:p>
          <a:p>
            <a:pPr marL="457200" lvl="0" indent="-381000" rtl="0">
              <a:spcBef>
                <a:spcPts val="0"/>
              </a:spcBef>
              <a:buClr>
                <a:schemeClr val="accent1"/>
              </a:buClr>
              <a:buSzPct val="100000"/>
            </a:pPr>
            <a:r>
              <a:rPr lang="en-US" sz="2400"/>
              <a:t>The HPl Neural Network enables: </a:t>
            </a:r>
            <a:br>
              <a:rPr lang="en-US" sz="2400"/>
            </a:br>
            <a:endParaRPr lang="en-US" sz="2400"/>
          </a:p>
          <a:p>
            <a:pPr marL="914400" lvl="1" indent="-381000" rtl="0">
              <a:spcBef>
                <a:spcPts val="0"/>
              </a:spcBef>
              <a:buClr>
                <a:schemeClr val="accent1"/>
              </a:buClr>
              <a:buSzPct val="100000"/>
            </a:pPr>
            <a:r>
              <a:rPr lang="en-US" sz="2400"/>
              <a:t>Increased levels of diagnostic accuracy</a:t>
            </a:r>
            <a:br>
              <a:rPr lang="en-US" sz="2400"/>
            </a:br>
            <a:endParaRPr lang="en-US" sz="2400"/>
          </a:p>
          <a:p>
            <a:pPr marL="914400" lvl="1" indent="-381000" rtl="0">
              <a:spcBef>
                <a:spcPts val="0"/>
              </a:spcBef>
              <a:buClr>
                <a:schemeClr val="accent1"/>
              </a:buClr>
              <a:buSzPct val="100000"/>
            </a:pPr>
            <a:r>
              <a:rPr lang="en-US" sz="2400"/>
              <a:t>Reduction in time between accurate diagnosis and medical intervention</a:t>
            </a:r>
            <a:br>
              <a:rPr lang="en-US" sz="2400"/>
            </a:br>
            <a:endParaRPr lang="en-US" sz="2400"/>
          </a:p>
          <a:p>
            <a:pPr marL="914400" lvl="1" indent="-381000" rtl="0">
              <a:spcBef>
                <a:spcPts val="0"/>
              </a:spcBef>
              <a:buClr>
                <a:schemeClr val="accent1"/>
              </a:buClr>
              <a:buSzPct val="100000"/>
            </a:pPr>
            <a:r>
              <a:rPr lang="en-US" sz="2400"/>
              <a:t>Reduction in the number of patients who receive both false positives and false negatives </a:t>
            </a:r>
          </a:p>
          <a:p>
            <a:pPr marL="457200" lvl="0" indent="0" rtl="0">
              <a:spcBef>
                <a:spcPts val="0"/>
              </a:spcBef>
              <a:buNone/>
            </a:pPr>
            <a:endParaRPr sz="2400"/>
          </a:p>
          <a:p>
            <a:pPr marL="914400" lvl="1" indent="-381000" rtl="0">
              <a:spcBef>
                <a:spcPts val="0"/>
              </a:spcBef>
              <a:buClr>
                <a:schemeClr val="accent1"/>
              </a:buClr>
              <a:buSzPct val="100000"/>
            </a:pPr>
            <a:r>
              <a:rPr lang="en-US" sz="2400"/>
              <a:t>Reduced patient medical costs</a:t>
            </a:r>
            <a:br>
              <a:rPr lang="en-US" sz="2400"/>
            </a:br>
            <a:r>
              <a:rPr lang="en-US" sz="2400"/>
              <a:t> </a:t>
            </a:r>
          </a:p>
          <a:p>
            <a:pPr marL="914400" lvl="1" indent="-381000" rtl="0">
              <a:spcBef>
                <a:spcPts val="0"/>
              </a:spcBef>
              <a:buClr>
                <a:schemeClr val="accent1"/>
              </a:buClr>
              <a:buSzPct val="100000"/>
            </a:pPr>
            <a:r>
              <a:rPr lang="en-US" sz="2400"/>
              <a:t>Decreased levels of patient anxiety and stress</a:t>
            </a:r>
          </a:p>
          <a:p>
            <a:pPr marL="0" lvl="0" indent="0" rtl="0">
              <a:spcBef>
                <a:spcPts val="0"/>
              </a:spcBef>
              <a:buNone/>
            </a:pPr>
            <a:endParaRPr sz="1800"/>
          </a:p>
          <a:p>
            <a:pPr lvl="0">
              <a:spcBef>
                <a:spcPts val="0"/>
              </a:spcBef>
              <a:buNone/>
            </a:pP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137850" y="2259700"/>
            <a:ext cx="9419700" cy="3810000"/>
          </a:xfrm>
          <a:prstGeom prst="rect">
            <a:avLst/>
          </a:prstGeom>
        </p:spPr>
        <p:txBody>
          <a:bodyPr wrap="square" lIns="91425" tIns="91425" rIns="91425" bIns="91425" anchor="t" anchorCtr="0">
            <a:noAutofit/>
          </a:bodyPr>
          <a:lstStyle/>
          <a:p>
            <a:pPr lvl="0" algn="ctr" rtl="0">
              <a:spcBef>
                <a:spcPts val="0"/>
              </a:spcBef>
              <a:buNone/>
            </a:pPr>
            <a:r>
              <a:rPr lang="en-US" sz="7200" b="1" u="sng"/>
              <a:t>Comments and Questions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07725" y="105100"/>
            <a:ext cx="8169300" cy="801300"/>
          </a:xfrm>
          <a:prstGeom prst="rect">
            <a:avLst/>
          </a:prstGeom>
        </p:spPr>
        <p:txBody>
          <a:bodyPr wrap="square" lIns="91425" tIns="91425" rIns="91425" bIns="91425" anchor="ctr" anchorCtr="0">
            <a:noAutofit/>
          </a:bodyPr>
          <a:lstStyle/>
          <a:p>
            <a:pPr lvl="0">
              <a:spcBef>
                <a:spcPts val="0"/>
              </a:spcBef>
              <a:buNone/>
            </a:pPr>
            <a:r>
              <a:rPr lang="en-US"/>
              <a:t>Random Forest Variable Reduction* </a:t>
            </a:r>
          </a:p>
        </p:txBody>
      </p:sp>
      <p:sp>
        <p:nvSpPr>
          <p:cNvPr id="290" name="Shape 290"/>
          <p:cNvSpPr txBox="1">
            <a:spLocks noGrp="1"/>
          </p:cNvSpPr>
          <p:nvPr>
            <p:ph type="body" idx="1"/>
          </p:nvPr>
        </p:nvSpPr>
        <p:spPr>
          <a:xfrm>
            <a:off x="4598275" y="972200"/>
            <a:ext cx="4440900" cy="3823200"/>
          </a:xfrm>
          <a:prstGeom prst="rect">
            <a:avLst/>
          </a:prstGeom>
        </p:spPr>
        <p:txBody>
          <a:bodyPr wrap="square" lIns="91425" tIns="91425" rIns="91425" bIns="91425" anchor="t" anchorCtr="0">
            <a:noAutofit/>
          </a:bodyPr>
          <a:lstStyle/>
          <a:p>
            <a:pPr marL="457200" lvl="0" indent="-381000" rtl="0">
              <a:spcBef>
                <a:spcPts val="0"/>
              </a:spcBef>
              <a:buSzPct val="100000"/>
            </a:pPr>
            <a:r>
              <a:rPr lang="en-US" sz="2400"/>
              <a:t>Training Data Sampled without replacement </a:t>
            </a:r>
          </a:p>
          <a:p>
            <a:pPr marL="457200" lvl="0" indent="-381000" rtl="0">
              <a:spcBef>
                <a:spcPts val="0"/>
              </a:spcBef>
              <a:buSzPct val="100000"/>
            </a:pPr>
            <a:r>
              <a:rPr lang="en-US" sz="2400"/>
              <a:t>Variables with an out of bag reduction less than or equal to 0 are rejected </a:t>
            </a:r>
          </a:p>
          <a:p>
            <a:pPr marL="457200" lvl="0" indent="-228600">
              <a:spcBef>
                <a:spcPts val="0"/>
              </a:spcBef>
            </a:pPr>
            <a:endParaRPr/>
          </a:p>
        </p:txBody>
      </p:sp>
      <p:pic>
        <p:nvPicPr>
          <p:cNvPr id="291" name="Shape 291"/>
          <p:cNvPicPr preferRelativeResize="0"/>
          <p:nvPr/>
        </p:nvPicPr>
        <p:blipFill>
          <a:blip r:embed="rId3">
            <a:alphaModFix/>
          </a:blip>
          <a:stretch>
            <a:fillRect/>
          </a:stretch>
        </p:blipFill>
        <p:spPr>
          <a:xfrm>
            <a:off x="107725" y="1071950"/>
            <a:ext cx="3132075" cy="4945224"/>
          </a:xfrm>
          <a:prstGeom prst="rect">
            <a:avLst/>
          </a:prstGeom>
          <a:noFill/>
          <a:ln>
            <a:noFill/>
          </a:ln>
        </p:spPr>
      </p:pic>
      <p:sp>
        <p:nvSpPr>
          <p:cNvPr id="292" name="Shape 292"/>
          <p:cNvSpPr/>
          <p:nvPr/>
        </p:nvSpPr>
        <p:spPr>
          <a:xfrm>
            <a:off x="3239800" y="5114550"/>
            <a:ext cx="1158000" cy="307500"/>
          </a:xfrm>
          <a:prstGeom prst="lef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293" name="Shape 293"/>
          <p:cNvPicPr preferRelativeResize="0"/>
          <p:nvPr/>
        </p:nvPicPr>
        <p:blipFill>
          <a:blip r:embed="rId4">
            <a:alphaModFix/>
          </a:blip>
          <a:stretch>
            <a:fillRect/>
          </a:stretch>
        </p:blipFill>
        <p:spPr>
          <a:xfrm>
            <a:off x="3329713" y="1362700"/>
            <a:ext cx="1441400" cy="63799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153775" y="153775"/>
            <a:ext cx="8990400" cy="707400"/>
          </a:xfrm>
          <a:prstGeom prst="rect">
            <a:avLst/>
          </a:prstGeom>
        </p:spPr>
        <p:txBody>
          <a:bodyPr wrap="square" lIns="91425" tIns="91425" rIns="91425" bIns="91425" anchor="ctr" anchorCtr="0">
            <a:noAutofit/>
          </a:bodyPr>
          <a:lstStyle/>
          <a:p>
            <a:pPr lvl="0">
              <a:spcBef>
                <a:spcPts val="0"/>
              </a:spcBef>
              <a:buNone/>
            </a:pPr>
            <a:r>
              <a:rPr lang="en-US"/>
              <a:t>Logistic Regression Variable Reduction </a:t>
            </a:r>
          </a:p>
        </p:txBody>
      </p:sp>
      <p:sp>
        <p:nvSpPr>
          <p:cNvPr id="300" name="Shape 300"/>
          <p:cNvSpPr txBox="1">
            <a:spLocks noGrp="1"/>
          </p:cNvSpPr>
          <p:nvPr>
            <p:ph type="body" idx="1"/>
          </p:nvPr>
        </p:nvSpPr>
        <p:spPr>
          <a:xfrm>
            <a:off x="4982050" y="1240375"/>
            <a:ext cx="4033800" cy="4474500"/>
          </a:xfrm>
          <a:prstGeom prst="rect">
            <a:avLst/>
          </a:prstGeom>
        </p:spPr>
        <p:txBody>
          <a:bodyPr wrap="square" lIns="91425" tIns="91425" rIns="91425" bIns="91425" anchor="t" anchorCtr="0">
            <a:noAutofit/>
          </a:bodyPr>
          <a:lstStyle/>
          <a:p>
            <a:pPr marL="457200" lvl="0" indent="-381000" rtl="0">
              <a:spcBef>
                <a:spcPts val="0"/>
              </a:spcBef>
              <a:buSzPct val="100000"/>
            </a:pPr>
            <a:r>
              <a:rPr lang="en-US" sz="2400"/>
              <a:t>Forward Selection (5)</a:t>
            </a:r>
            <a:br>
              <a:rPr lang="en-US" sz="2400"/>
            </a:br>
            <a:endParaRPr lang="en-US" sz="2400"/>
          </a:p>
          <a:p>
            <a:pPr marL="457200" lvl="0" indent="-381000" rtl="0">
              <a:spcBef>
                <a:spcPts val="0"/>
              </a:spcBef>
              <a:buSzPct val="100000"/>
            </a:pPr>
            <a:r>
              <a:rPr lang="en-US" sz="2400"/>
              <a:t>Backward Selection</a:t>
            </a:r>
          </a:p>
          <a:p>
            <a:pPr marL="0" lvl="0" indent="0" rtl="0">
              <a:spcBef>
                <a:spcPts val="0"/>
              </a:spcBef>
              <a:buNone/>
            </a:pPr>
            <a:endParaRPr sz="2400"/>
          </a:p>
          <a:p>
            <a:pPr marL="457200" lvl="0" indent="-381000" rtl="0">
              <a:spcBef>
                <a:spcPts val="0"/>
              </a:spcBef>
              <a:buSzPct val="100000"/>
            </a:pPr>
            <a:r>
              <a:rPr lang="en-US" sz="2400"/>
              <a:t>Stepwise Selection  </a:t>
            </a:r>
            <a:br>
              <a:rPr lang="en-US" sz="2400"/>
            </a:br>
            <a:br>
              <a:rPr lang="en-US" sz="2400"/>
            </a:br>
            <a:endParaRPr lang="en-US" sz="2400"/>
          </a:p>
        </p:txBody>
      </p:sp>
      <p:pic>
        <p:nvPicPr>
          <p:cNvPr id="301" name="Shape 301"/>
          <p:cNvPicPr preferRelativeResize="0"/>
          <p:nvPr/>
        </p:nvPicPr>
        <p:blipFill>
          <a:blip r:embed="rId3">
            <a:alphaModFix/>
          </a:blip>
          <a:stretch>
            <a:fillRect/>
          </a:stretch>
        </p:blipFill>
        <p:spPr>
          <a:xfrm>
            <a:off x="153775" y="1153250"/>
            <a:ext cx="2879625" cy="4905150"/>
          </a:xfrm>
          <a:prstGeom prst="rect">
            <a:avLst/>
          </a:prstGeom>
          <a:noFill/>
          <a:ln>
            <a:noFill/>
          </a:ln>
        </p:spPr>
      </p:pic>
      <p:sp>
        <p:nvSpPr>
          <p:cNvPr id="302" name="Shape 302"/>
          <p:cNvSpPr/>
          <p:nvPr/>
        </p:nvSpPr>
        <p:spPr>
          <a:xfrm>
            <a:off x="3106100" y="4105575"/>
            <a:ext cx="1491600" cy="307500"/>
          </a:xfrm>
          <a:prstGeom prst="lef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303" name="Shape 303"/>
          <p:cNvPicPr preferRelativeResize="0"/>
          <p:nvPr/>
        </p:nvPicPr>
        <p:blipFill>
          <a:blip r:embed="rId4">
            <a:alphaModFix/>
          </a:blip>
          <a:stretch>
            <a:fillRect/>
          </a:stretch>
        </p:blipFill>
        <p:spPr>
          <a:xfrm>
            <a:off x="3025375" y="1240375"/>
            <a:ext cx="1653050" cy="636831"/>
          </a:xfrm>
          <a:prstGeom prst="rect">
            <a:avLst/>
          </a:prstGeom>
          <a:noFill/>
          <a:ln>
            <a:noFill/>
          </a:ln>
        </p:spPr>
      </p:pic>
      <p:pic>
        <p:nvPicPr>
          <p:cNvPr id="304" name="Shape 304"/>
          <p:cNvPicPr preferRelativeResize="0"/>
          <p:nvPr/>
        </p:nvPicPr>
        <p:blipFill>
          <a:blip r:embed="rId5">
            <a:alphaModFix/>
          </a:blip>
          <a:stretch>
            <a:fillRect/>
          </a:stretch>
        </p:blipFill>
        <p:spPr>
          <a:xfrm>
            <a:off x="5781000" y="3852750"/>
            <a:ext cx="2027300" cy="1754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78975" y="0"/>
            <a:ext cx="8215200" cy="887100"/>
          </a:xfrm>
          <a:prstGeom prst="rect">
            <a:avLst/>
          </a:prstGeom>
        </p:spPr>
        <p:txBody>
          <a:bodyPr wrap="square" lIns="91425" tIns="91425" rIns="91425" bIns="91425" anchor="ctr" anchorCtr="0">
            <a:noAutofit/>
          </a:bodyPr>
          <a:lstStyle/>
          <a:p>
            <a:pPr lvl="0">
              <a:spcBef>
                <a:spcPts val="0"/>
              </a:spcBef>
              <a:buNone/>
            </a:pPr>
            <a:r>
              <a:rPr lang="en-US"/>
              <a:t>Decision Tree Variable Reduction </a:t>
            </a:r>
          </a:p>
        </p:txBody>
      </p:sp>
      <p:pic>
        <p:nvPicPr>
          <p:cNvPr id="311" name="Shape 311"/>
          <p:cNvPicPr preferRelativeResize="0"/>
          <p:nvPr/>
        </p:nvPicPr>
        <p:blipFill>
          <a:blip r:embed="rId3">
            <a:alphaModFix/>
          </a:blip>
          <a:stretch>
            <a:fillRect/>
          </a:stretch>
        </p:blipFill>
        <p:spPr>
          <a:xfrm>
            <a:off x="152400" y="1039500"/>
            <a:ext cx="2999425" cy="4830725"/>
          </a:xfrm>
          <a:prstGeom prst="rect">
            <a:avLst/>
          </a:prstGeom>
          <a:noFill/>
          <a:ln>
            <a:noFill/>
          </a:ln>
        </p:spPr>
      </p:pic>
      <p:sp>
        <p:nvSpPr>
          <p:cNvPr id="312" name="Shape 312"/>
          <p:cNvSpPr/>
          <p:nvPr/>
        </p:nvSpPr>
        <p:spPr>
          <a:xfrm>
            <a:off x="3241050" y="4763075"/>
            <a:ext cx="1491600" cy="307500"/>
          </a:xfrm>
          <a:prstGeom prst="lef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313" name="Shape 313"/>
          <p:cNvPicPr preferRelativeResize="0"/>
          <p:nvPr/>
        </p:nvPicPr>
        <p:blipFill>
          <a:blip r:embed="rId4">
            <a:alphaModFix/>
          </a:blip>
          <a:stretch>
            <a:fillRect/>
          </a:stretch>
        </p:blipFill>
        <p:spPr>
          <a:xfrm>
            <a:off x="5895125" y="1773100"/>
            <a:ext cx="1749511" cy="887100"/>
          </a:xfrm>
          <a:prstGeom prst="rect">
            <a:avLst/>
          </a:prstGeom>
          <a:noFill/>
          <a:ln>
            <a:noFill/>
          </a:ln>
        </p:spPr>
      </p:pic>
      <p:pic>
        <p:nvPicPr>
          <p:cNvPr id="314" name="Shape 314"/>
          <p:cNvPicPr preferRelativeResize="0"/>
          <p:nvPr/>
        </p:nvPicPr>
        <p:blipFill>
          <a:blip r:embed="rId5">
            <a:alphaModFix/>
          </a:blip>
          <a:stretch>
            <a:fillRect/>
          </a:stretch>
        </p:blipFill>
        <p:spPr>
          <a:xfrm>
            <a:off x="5264550" y="3546200"/>
            <a:ext cx="2880950" cy="2044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4734775" y="1132725"/>
            <a:ext cx="4343400" cy="2835000"/>
          </a:xfrm>
          <a:prstGeom prst="rect">
            <a:avLst/>
          </a:prstGeom>
        </p:spPr>
        <p:txBody>
          <a:bodyPr wrap="square" lIns="91425" tIns="91425" rIns="91425" bIns="91425" anchor="t" anchorCtr="0">
            <a:noAutofit/>
          </a:bodyPr>
          <a:lstStyle/>
          <a:p>
            <a:pPr marL="457200" lvl="0" indent="-342900" rtl="0">
              <a:spcBef>
                <a:spcPts val="0"/>
              </a:spcBef>
              <a:buSzPct val="100000"/>
            </a:pPr>
            <a:r>
              <a:rPr lang="en-US" sz="1800"/>
              <a:t>Minimum R-square ratio values </a:t>
            </a:r>
            <a:br>
              <a:rPr lang="en-US" sz="1800"/>
            </a:br>
            <a:endParaRPr lang="en-US" sz="1800"/>
          </a:p>
          <a:p>
            <a:pPr marL="457200" lvl="0" indent="-342900">
              <a:spcBef>
                <a:spcPts val="0"/>
              </a:spcBef>
              <a:buSzPct val="100000"/>
            </a:pPr>
            <a:r>
              <a:rPr lang="en-US" sz="1800"/>
              <a:t>These are the variables that have the highest correlation with its own cluster and the lowest correlation with the next closest cluster. </a:t>
            </a:r>
          </a:p>
        </p:txBody>
      </p:sp>
      <p:sp>
        <p:nvSpPr>
          <p:cNvPr id="321" name="Shape 321"/>
          <p:cNvSpPr txBox="1">
            <a:spLocks noGrp="1"/>
          </p:cNvSpPr>
          <p:nvPr>
            <p:ph type="title"/>
          </p:nvPr>
        </p:nvSpPr>
        <p:spPr>
          <a:xfrm>
            <a:off x="0" y="118250"/>
            <a:ext cx="9144000" cy="775200"/>
          </a:xfrm>
          <a:prstGeom prst="rect">
            <a:avLst/>
          </a:prstGeom>
        </p:spPr>
        <p:txBody>
          <a:bodyPr wrap="square" lIns="91425" tIns="91425" rIns="91425" bIns="91425" anchor="ctr" anchorCtr="0">
            <a:noAutofit/>
          </a:bodyPr>
          <a:lstStyle/>
          <a:p>
            <a:pPr lvl="0" rtl="0">
              <a:spcBef>
                <a:spcPts val="0"/>
              </a:spcBef>
              <a:buNone/>
            </a:pPr>
            <a:r>
              <a:rPr lang="en-US"/>
              <a:t>Variable Clustering  Variable Reduction </a:t>
            </a:r>
          </a:p>
        </p:txBody>
      </p:sp>
      <p:pic>
        <p:nvPicPr>
          <p:cNvPr id="322" name="Shape 322"/>
          <p:cNvPicPr preferRelativeResize="0"/>
          <p:nvPr/>
        </p:nvPicPr>
        <p:blipFill rotWithShape="1">
          <a:blip r:embed="rId3">
            <a:alphaModFix/>
          </a:blip>
          <a:srcRect l="6707" t="14529"/>
          <a:stretch/>
        </p:blipFill>
        <p:spPr>
          <a:xfrm>
            <a:off x="3357725" y="1132725"/>
            <a:ext cx="1303857" cy="413250"/>
          </a:xfrm>
          <a:prstGeom prst="rect">
            <a:avLst/>
          </a:prstGeom>
          <a:noFill/>
          <a:ln>
            <a:noFill/>
          </a:ln>
        </p:spPr>
      </p:pic>
      <p:pic>
        <p:nvPicPr>
          <p:cNvPr id="323" name="Shape 323"/>
          <p:cNvPicPr preferRelativeResize="0"/>
          <p:nvPr/>
        </p:nvPicPr>
        <p:blipFill>
          <a:blip r:embed="rId4">
            <a:alphaModFix/>
          </a:blip>
          <a:stretch>
            <a:fillRect/>
          </a:stretch>
        </p:blipFill>
        <p:spPr>
          <a:xfrm>
            <a:off x="0" y="1037700"/>
            <a:ext cx="3284525" cy="4822475"/>
          </a:xfrm>
          <a:prstGeom prst="rect">
            <a:avLst/>
          </a:prstGeom>
          <a:noFill/>
          <a:ln>
            <a:noFill/>
          </a:ln>
        </p:spPr>
      </p:pic>
      <p:sp>
        <p:nvSpPr>
          <p:cNvPr id="324" name="Shape 324"/>
          <p:cNvSpPr/>
          <p:nvPr/>
        </p:nvSpPr>
        <p:spPr>
          <a:xfrm>
            <a:off x="2889122" y="3889800"/>
            <a:ext cx="1130700" cy="307500"/>
          </a:xfrm>
          <a:prstGeom prst="lef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325" name="Shape 325"/>
          <p:cNvPicPr preferRelativeResize="0"/>
          <p:nvPr/>
        </p:nvPicPr>
        <p:blipFill>
          <a:blip r:embed="rId5">
            <a:alphaModFix/>
          </a:blip>
          <a:stretch>
            <a:fillRect/>
          </a:stretch>
        </p:blipFill>
        <p:spPr>
          <a:xfrm>
            <a:off x="4179125" y="3350150"/>
            <a:ext cx="4787875" cy="226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89025" y="-91975"/>
            <a:ext cx="6248400" cy="1143000"/>
          </a:xfrm>
          <a:prstGeom prst="rect">
            <a:avLst/>
          </a:prstGeom>
        </p:spPr>
        <p:txBody>
          <a:bodyPr wrap="square" lIns="91425" tIns="91425" rIns="91425" bIns="91425" anchor="ctr" anchorCtr="0">
            <a:noAutofit/>
          </a:bodyPr>
          <a:lstStyle/>
          <a:p>
            <a:pPr lvl="0">
              <a:spcBef>
                <a:spcPts val="0"/>
              </a:spcBef>
              <a:buNone/>
            </a:pPr>
            <a:r>
              <a:rPr lang="en-US"/>
              <a:t>Background </a:t>
            </a:r>
          </a:p>
        </p:txBody>
      </p:sp>
      <p:sp>
        <p:nvSpPr>
          <p:cNvPr id="100" name="Shape 100"/>
          <p:cNvSpPr txBox="1">
            <a:spLocks noGrp="1"/>
          </p:cNvSpPr>
          <p:nvPr>
            <p:ph type="body" idx="1"/>
          </p:nvPr>
        </p:nvSpPr>
        <p:spPr>
          <a:xfrm>
            <a:off x="289025" y="1051025"/>
            <a:ext cx="8355600" cy="5165700"/>
          </a:xfrm>
          <a:prstGeom prst="rect">
            <a:avLst/>
          </a:prstGeom>
        </p:spPr>
        <p:txBody>
          <a:bodyPr wrap="square" lIns="91425" tIns="91425" rIns="91425" bIns="91425" anchor="t" anchorCtr="0">
            <a:noAutofit/>
          </a:bodyPr>
          <a:lstStyle/>
          <a:p>
            <a:pPr marL="457200" lvl="0" indent="-381000" rtl="0">
              <a:spcBef>
                <a:spcPts val="0"/>
              </a:spcBef>
              <a:buSzPct val="100000"/>
            </a:pPr>
            <a:r>
              <a:rPr lang="en-US" sz="2400"/>
              <a:t>Breast cancer is a major health problem that represents a significant worry for many women and their physicians (de la Iglesia, Potter et al. 2011).</a:t>
            </a:r>
            <a:br>
              <a:rPr lang="en-US" sz="2400"/>
            </a:br>
            <a:endParaRPr lang="en-US" sz="2400"/>
          </a:p>
          <a:p>
            <a:pPr marL="457200" lvl="0" indent="-381000" rtl="0">
              <a:spcBef>
                <a:spcPts val="0"/>
              </a:spcBef>
              <a:buSzPct val="100000"/>
            </a:pPr>
            <a:r>
              <a:rPr lang="en-US" sz="2400"/>
              <a:t>Second leading cause of cancer deaths among women in the United States. </a:t>
            </a:r>
            <a:br>
              <a:rPr lang="en-US" sz="2400"/>
            </a:br>
            <a:endParaRPr lang="en-US" sz="2400"/>
          </a:p>
          <a:p>
            <a:pPr marL="457200" lvl="0" indent="-381000" rtl="0">
              <a:spcBef>
                <a:spcPts val="0"/>
              </a:spcBef>
              <a:buSzPct val="100000"/>
            </a:pPr>
            <a:r>
              <a:rPr lang="en-US" sz="2400"/>
              <a:t> It is estimated that nearly 15% of newly-diagnosed breast cancer patients will die each year. </a:t>
            </a:r>
            <a:r>
              <a:rPr lang="en-US" sz="1200"/>
              <a:t>(American Cancer Society. (2017))</a:t>
            </a:r>
          </a:p>
          <a:p>
            <a:pPr lvl="0">
              <a:spcBef>
                <a:spcPts val="0"/>
              </a:spcBef>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685800" y="381000"/>
            <a:ext cx="6248400" cy="1524000"/>
          </a:xfrm>
          <a:prstGeom prst="rect">
            <a:avLst/>
          </a:prstGeom>
        </p:spPr>
        <p:txBody>
          <a:bodyPr wrap="square" lIns="91425" tIns="91425" rIns="91425" bIns="91425" anchor="ctr" anchorCtr="0">
            <a:noAutofit/>
          </a:bodyPr>
          <a:lstStyle/>
          <a:p>
            <a:pPr lvl="0">
              <a:spcBef>
                <a:spcPts val="0"/>
              </a:spcBef>
              <a:buNone/>
            </a:pPr>
            <a:endParaRPr/>
          </a:p>
        </p:txBody>
      </p:sp>
      <p:sp>
        <p:nvSpPr>
          <p:cNvPr id="332" name="Shape 332"/>
          <p:cNvSpPr txBox="1">
            <a:spLocks noGrp="1"/>
          </p:cNvSpPr>
          <p:nvPr>
            <p:ph type="body" idx="1"/>
          </p:nvPr>
        </p:nvSpPr>
        <p:spPr>
          <a:xfrm>
            <a:off x="990600" y="2286000"/>
            <a:ext cx="7010400" cy="3810000"/>
          </a:xfrm>
          <a:prstGeom prst="rect">
            <a:avLst/>
          </a:prstGeom>
        </p:spPr>
        <p:txBody>
          <a:bodyPr wrap="square" lIns="91425" tIns="91425" rIns="91425" bIns="91425" anchor="t" anchorCtr="0">
            <a:noAutofit/>
          </a:bodyPr>
          <a:lstStyle/>
          <a:p>
            <a:pPr lvl="0">
              <a:spcBef>
                <a:spcPts val="0"/>
              </a:spcBef>
              <a:buNone/>
            </a:pPr>
            <a:r>
              <a:rPr lang="en-US"/>
              <a:t>Odds Ratio for Logistic </a:t>
            </a:r>
          </a:p>
        </p:txBody>
      </p:sp>
      <p:pic>
        <p:nvPicPr>
          <p:cNvPr id="333" name="Shape 333"/>
          <p:cNvPicPr preferRelativeResize="0"/>
          <p:nvPr/>
        </p:nvPicPr>
        <p:blipFill>
          <a:blip r:embed="rId3">
            <a:alphaModFix/>
          </a:blip>
          <a:stretch>
            <a:fillRect/>
          </a:stretch>
        </p:blipFill>
        <p:spPr>
          <a:xfrm>
            <a:off x="283775" y="3192100"/>
            <a:ext cx="3171825" cy="179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34000" y="-78850"/>
            <a:ext cx="7538700" cy="959100"/>
          </a:xfrm>
          <a:prstGeom prst="rect">
            <a:avLst/>
          </a:prstGeom>
        </p:spPr>
        <p:txBody>
          <a:bodyPr wrap="square" lIns="91425" tIns="91425" rIns="91425" bIns="91425" anchor="ctr" anchorCtr="0">
            <a:noAutofit/>
          </a:bodyPr>
          <a:lstStyle/>
          <a:p>
            <a:pPr lvl="0">
              <a:spcBef>
                <a:spcPts val="0"/>
              </a:spcBef>
              <a:buNone/>
            </a:pPr>
            <a:r>
              <a:rPr lang="en-US"/>
              <a:t>Current Diagnostic Methods </a:t>
            </a:r>
          </a:p>
        </p:txBody>
      </p:sp>
      <p:sp>
        <p:nvSpPr>
          <p:cNvPr id="107" name="Shape 107"/>
          <p:cNvSpPr txBox="1">
            <a:spLocks noGrp="1"/>
          </p:cNvSpPr>
          <p:nvPr>
            <p:ph type="body" idx="1"/>
          </p:nvPr>
        </p:nvSpPr>
        <p:spPr>
          <a:xfrm>
            <a:off x="78825" y="764625"/>
            <a:ext cx="9065100" cy="5048700"/>
          </a:xfrm>
          <a:prstGeom prst="rect">
            <a:avLst/>
          </a:prstGeom>
        </p:spPr>
        <p:txBody>
          <a:bodyPr wrap="square" lIns="91425" tIns="91425" rIns="91425" bIns="91425" anchor="t" anchorCtr="0">
            <a:noAutofit/>
          </a:bodyPr>
          <a:lstStyle/>
          <a:p>
            <a:pPr marL="0" lvl="0" indent="0" rtl="0">
              <a:spcBef>
                <a:spcPts val="0"/>
              </a:spcBef>
              <a:buNone/>
            </a:pPr>
            <a:endParaRPr sz="2400"/>
          </a:p>
          <a:p>
            <a:pPr marL="457200" lvl="0" indent="-381000" rtl="0">
              <a:spcBef>
                <a:spcPts val="0"/>
              </a:spcBef>
              <a:buClr>
                <a:schemeClr val="accent1"/>
              </a:buClr>
              <a:buSzPct val="100000"/>
            </a:pPr>
            <a:r>
              <a:rPr lang="en-US" sz="2400" b="1" u="sng"/>
              <a:t>Fine needle aspiration (FNA) with visual interpretation</a:t>
            </a:r>
          </a:p>
          <a:p>
            <a:pPr marL="914400" lvl="1" indent="-381000" rtl="0">
              <a:spcBef>
                <a:spcPts val="0"/>
              </a:spcBef>
              <a:buSzPct val="100000"/>
            </a:pPr>
            <a:r>
              <a:rPr lang="en-US" sz="2400"/>
              <a:t>Sensitivity to vary between 65% and 95%</a:t>
            </a:r>
          </a:p>
          <a:p>
            <a:pPr marL="457200" lvl="0" indent="0" rtl="0">
              <a:spcBef>
                <a:spcPts val="0"/>
              </a:spcBef>
              <a:buNone/>
            </a:pPr>
            <a:endParaRPr sz="2400"/>
          </a:p>
          <a:p>
            <a:pPr marL="457200" lvl="0" indent="-381000" rtl="0">
              <a:spcBef>
                <a:spcPts val="0"/>
              </a:spcBef>
              <a:buSzPct val="100000"/>
            </a:pPr>
            <a:r>
              <a:rPr lang="en-US" sz="2400" b="1" u="sng"/>
              <a:t>Surgical Biopsy</a:t>
            </a:r>
          </a:p>
          <a:p>
            <a:pPr marL="914400" lvl="1" indent="-381000" rtl="0">
              <a:spcBef>
                <a:spcPts val="0"/>
              </a:spcBef>
              <a:buSzPct val="100000"/>
            </a:pPr>
            <a:r>
              <a:rPr lang="en-US" sz="2400"/>
              <a:t>Sensitivity, near 100%. (The highest sensitivity of all three methods)</a:t>
            </a:r>
          </a:p>
          <a:p>
            <a:pPr marL="457200" lvl="0" indent="0" rtl="0">
              <a:spcBef>
                <a:spcPts val="0"/>
              </a:spcBef>
              <a:buNone/>
            </a:pPr>
            <a:endParaRPr sz="2400"/>
          </a:p>
          <a:p>
            <a:pPr marL="0" lvl="0" indent="0">
              <a:spcBef>
                <a:spcPts val="0"/>
              </a:spcBef>
              <a:buNone/>
            </a:pPr>
            <a:r>
              <a:rPr lang="en-US" sz="2400"/>
              <a:t>Researchers have been attempting to find a way to improve the sensitivity of both mammography and Fine Needle Aspiration (FNA).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61150" y="0"/>
            <a:ext cx="6248400" cy="832800"/>
          </a:xfrm>
          <a:prstGeom prst="rect">
            <a:avLst/>
          </a:prstGeom>
        </p:spPr>
        <p:txBody>
          <a:bodyPr wrap="square" lIns="91425" tIns="91425" rIns="91425" bIns="91425" anchor="ctr" anchorCtr="0">
            <a:noAutofit/>
          </a:bodyPr>
          <a:lstStyle/>
          <a:p>
            <a:pPr lvl="0">
              <a:spcBef>
                <a:spcPts val="0"/>
              </a:spcBef>
              <a:buNone/>
            </a:pPr>
            <a:r>
              <a:rPr lang="en-US"/>
              <a:t>Purpose </a:t>
            </a:r>
          </a:p>
        </p:txBody>
      </p:sp>
      <p:sp>
        <p:nvSpPr>
          <p:cNvPr id="114" name="Shape 114"/>
          <p:cNvSpPr txBox="1">
            <a:spLocks noGrp="1"/>
          </p:cNvSpPr>
          <p:nvPr>
            <p:ph type="body" idx="1"/>
          </p:nvPr>
        </p:nvSpPr>
        <p:spPr>
          <a:xfrm>
            <a:off x="169175" y="1140825"/>
            <a:ext cx="8874900" cy="4741200"/>
          </a:xfrm>
          <a:prstGeom prst="rect">
            <a:avLst/>
          </a:prstGeom>
        </p:spPr>
        <p:txBody>
          <a:bodyPr wrap="square" lIns="91425" tIns="91425" rIns="91425" bIns="91425" anchor="t" anchorCtr="0">
            <a:noAutofit/>
          </a:bodyPr>
          <a:lstStyle/>
          <a:p>
            <a:pPr marL="457200" lvl="0" indent="-419100" rtl="0">
              <a:spcBef>
                <a:spcPts val="0"/>
              </a:spcBef>
              <a:buSzPct val="100000"/>
            </a:pPr>
            <a:r>
              <a:rPr lang="en-US" sz="3000"/>
              <a:t>Determine if the less costly and less invasive FNA procedure can be used as an adequate alternative to a surgical biopsy.</a:t>
            </a:r>
            <a:br>
              <a:rPr lang="en-US" sz="3000"/>
            </a:br>
            <a:endParaRPr lang="en-US" sz="3000"/>
          </a:p>
          <a:p>
            <a:pPr marL="457200" lvl="0" indent="-419100" rtl="0">
              <a:spcBef>
                <a:spcPts val="0"/>
              </a:spcBef>
              <a:buSzPct val="100000"/>
            </a:pPr>
            <a:r>
              <a:rPr lang="en-US" sz="3000"/>
              <a:t>Build a predictive model using FNA results to diagnose breast cancer malignancy. </a:t>
            </a:r>
            <a:br>
              <a:rPr lang="en-US" sz="3000"/>
            </a:br>
            <a:endParaRPr lang="en-US" sz="3000"/>
          </a:p>
          <a:p>
            <a:pPr marL="457200" lvl="0" indent="-419100" rtl="0">
              <a:spcBef>
                <a:spcPts val="0"/>
              </a:spcBef>
              <a:buSzPct val="100000"/>
            </a:pPr>
            <a:r>
              <a:rPr lang="en-US" sz="3000"/>
              <a:t>Identify the most significant characteristics of FNA that aid in accurate diagnosis. </a:t>
            </a:r>
          </a:p>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26225" y="-87475"/>
            <a:ext cx="6248400" cy="998400"/>
          </a:xfrm>
          <a:prstGeom prst="rect">
            <a:avLst/>
          </a:prstGeom>
        </p:spPr>
        <p:txBody>
          <a:bodyPr wrap="square" lIns="91425" tIns="91425" rIns="91425" bIns="91425" anchor="ctr" anchorCtr="0">
            <a:noAutofit/>
          </a:bodyPr>
          <a:lstStyle/>
          <a:p>
            <a:pPr lvl="0">
              <a:spcBef>
                <a:spcPts val="0"/>
              </a:spcBef>
              <a:buNone/>
            </a:pPr>
            <a:r>
              <a:rPr lang="en-US"/>
              <a:t>The Study  </a:t>
            </a:r>
          </a:p>
        </p:txBody>
      </p:sp>
      <p:sp>
        <p:nvSpPr>
          <p:cNvPr id="121" name="Shape 121"/>
          <p:cNvSpPr txBox="1">
            <a:spLocks noGrp="1"/>
          </p:cNvSpPr>
          <p:nvPr>
            <p:ph type="body" idx="1"/>
          </p:nvPr>
        </p:nvSpPr>
        <p:spPr>
          <a:xfrm>
            <a:off x="154050" y="1184175"/>
            <a:ext cx="8835900" cy="4766400"/>
          </a:xfrm>
          <a:prstGeom prst="rect">
            <a:avLst/>
          </a:prstGeom>
        </p:spPr>
        <p:txBody>
          <a:bodyPr wrap="square" lIns="91425" tIns="91425" rIns="91425" bIns="91425" anchor="t" anchorCtr="0">
            <a:noAutofit/>
          </a:bodyPr>
          <a:lstStyle/>
          <a:p>
            <a:pPr marL="457200" lvl="0" indent="-228600" rtl="0">
              <a:spcBef>
                <a:spcPts val="0"/>
              </a:spcBef>
            </a:pPr>
            <a:r>
              <a:rPr lang="en-US"/>
              <a:t>Fine Needle Aspiration Breast Cancer Diagnostics</a:t>
            </a:r>
          </a:p>
          <a:p>
            <a:pPr marL="914400" lvl="1" indent="-228600" rtl="0">
              <a:spcBef>
                <a:spcPts val="0"/>
              </a:spcBef>
            </a:pPr>
            <a:r>
              <a:rPr lang="en-US" sz="2400"/>
              <a:t>Data used in diagnosing breast tumors based on fine needle aspirate </a:t>
            </a:r>
            <a:br>
              <a:rPr lang="en-US" sz="2400"/>
            </a:br>
            <a:endParaRPr lang="en-US" sz="2400"/>
          </a:p>
          <a:p>
            <a:pPr marL="914400" lvl="1" indent="-381000" rtl="0">
              <a:spcBef>
                <a:spcPts val="0"/>
              </a:spcBef>
              <a:buSzPct val="100000"/>
            </a:pPr>
            <a:r>
              <a:rPr lang="en-US" sz="2400"/>
              <a:t>A small gauge needle was used to remove fluid directly from the breast lump/mass. </a:t>
            </a:r>
            <a:br>
              <a:rPr lang="en-US" sz="2400"/>
            </a:br>
            <a:endParaRPr lang="en-US" sz="2400"/>
          </a:p>
          <a:p>
            <a:pPr marL="914400" lvl="1" indent="-381000" rtl="0">
              <a:spcBef>
                <a:spcPts val="0"/>
              </a:spcBef>
              <a:buSzPct val="100000"/>
            </a:pPr>
            <a:r>
              <a:rPr lang="en-US" sz="2400"/>
              <a:t>The fluid was then stained and placed on a glass slide to reveal the nuclei of those cells collected. </a:t>
            </a:r>
            <a:br>
              <a:rPr lang="en-US" sz="2400"/>
            </a:br>
            <a:endParaRPr lang="en-US" sz="2400"/>
          </a:p>
          <a:p>
            <a:pPr marL="457200" lvl="0" indent="0" rtl="0">
              <a:spcBef>
                <a:spcPts val="0"/>
              </a:spcBef>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62975" y="457900"/>
            <a:ext cx="8355600" cy="895200"/>
          </a:xfrm>
          <a:prstGeom prst="rect">
            <a:avLst/>
          </a:prstGeom>
        </p:spPr>
        <p:txBody>
          <a:bodyPr wrap="square" lIns="91425" tIns="91425" rIns="91425" bIns="91425" anchor="ctr" anchorCtr="0">
            <a:noAutofit/>
          </a:bodyPr>
          <a:lstStyle/>
          <a:p>
            <a:pPr lvl="0">
              <a:spcBef>
                <a:spcPts val="0"/>
              </a:spcBef>
              <a:buNone/>
            </a:pPr>
            <a:r>
              <a:rPr lang="en-US"/>
              <a:t>Data Description &amp; Preparation </a:t>
            </a:r>
          </a:p>
          <a:p>
            <a:pPr lvl="0">
              <a:spcBef>
                <a:spcPts val="0"/>
              </a:spcBef>
              <a:buNone/>
            </a:pPr>
            <a:endParaRPr/>
          </a:p>
        </p:txBody>
      </p:sp>
      <p:sp>
        <p:nvSpPr>
          <p:cNvPr id="128" name="Shape 128"/>
          <p:cNvSpPr txBox="1">
            <a:spLocks noGrp="1"/>
          </p:cNvSpPr>
          <p:nvPr>
            <p:ph type="body" idx="1"/>
          </p:nvPr>
        </p:nvSpPr>
        <p:spPr>
          <a:xfrm>
            <a:off x="0" y="1076375"/>
            <a:ext cx="9225900" cy="5019600"/>
          </a:xfrm>
          <a:prstGeom prst="rect">
            <a:avLst/>
          </a:prstGeom>
        </p:spPr>
        <p:txBody>
          <a:bodyPr wrap="square" lIns="91425" tIns="91425" rIns="91425" bIns="91425" anchor="t" anchorCtr="0">
            <a:noAutofit/>
          </a:bodyPr>
          <a:lstStyle/>
          <a:p>
            <a:pPr lvl="0">
              <a:spcBef>
                <a:spcPts val="0"/>
              </a:spcBef>
              <a:buNone/>
            </a:pPr>
            <a:r>
              <a:rPr lang="en-US" sz="3000"/>
              <a:t>30 Real Valued Features were computed for each cell nucleus </a:t>
            </a:r>
          </a:p>
          <a:p>
            <a:pPr marL="457200" lvl="0" indent="-381000" rtl="0">
              <a:spcBef>
                <a:spcPts val="0"/>
              </a:spcBef>
              <a:buSzPct val="100000"/>
            </a:pPr>
            <a:r>
              <a:rPr lang="en-US" sz="2400" b="1" u="sng"/>
              <a:t>Radius </a:t>
            </a:r>
            <a:r>
              <a:rPr lang="en-US" sz="2400"/>
              <a:t>- Mean of distances from center to points on the perimeter</a:t>
            </a:r>
          </a:p>
          <a:p>
            <a:pPr marL="457200" lvl="0" indent="-381000" rtl="0">
              <a:spcBef>
                <a:spcPts val="0"/>
              </a:spcBef>
              <a:buSzPct val="100000"/>
            </a:pPr>
            <a:r>
              <a:rPr lang="en-US" sz="2400" b="1" u="sng"/>
              <a:t>Texture</a:t>
            </a:r>
            <a:r>
              <a:rPr lang="en-US" sz="2400"/>
              <a:t> - Standard Deviation of Gray Scale Values </a:t>
            </a:r>
          </a:p>
          <a:p>
            <a:pPr marL="457200" lvl="0" indent="-381000" rtl="0">
              <a:spcBef>
                <a:spcPts val="0"/>
              </a:spcBef>
              <a:buSzPct val="100000"/>
            </a:pPr>
            <a:r>
              <a:rPr lang="en-US" sz="2400" b="1" u="sng"/>
              <a:t>Perimeter </a:t>
            </a:r>
          </a:p>
          <a:p>
            <a:pPr marL="457200" lvl="0" indent="-381000" rtl="0">
              <a:spcBef>
                <a:spcPts val="0"/>
              </a:spcBef>
              <a:buSzPct val="100000"/>
            </a:pPr>
            <a:r>
              <a:rPr lang="en-US" sz="2400" b="1" u="sng"/>
              <a:t>Area</a:t>
            </a:r>
          </a:p>
          <a:p>
            <a:pPr marL="457200" lvl="0" indent="-381000" rtl="0">
              <a:spcBef>
                <a:spcPts val="0"/>
              </a:spcBef>
              <a:buSzPct val="100000"/>
            </a:pPr>
            <a:r>
              <a:rPr lang="en-US" sz="2400" b="1" u="sng"/>
              <a:t>Smoothness</a:t>
            </a:r>
            <a:r>
              <a:rPr lang="en-US" sz="2400"/>
              <a:t> - Local Variation in Radius Lengths </a:t>
            </a:r>
          </a:p>
          <a:p>
            <a:pPr marL="457200" lvl="0" indent="-381000" rtl="0">
              <a:spcBef>
                <a:spcPts val="0"/>
              </a:spcBef>
              <a:buSzPct val="100000"/>
            </a:pPr>
            <a:r>
              <a:rPr lang="en-US" sz="2400" b="1" u="sng"/>
              <a:t>Compactness</a:t>
            </a:r>
            <a:r>
              <a:rPr lang="en-US" sz="2400"/>
              <a:t> - Perimeter squared / (area - 1.0 )</a:t>
            </a:r>
          </a:p>
          <a:p>
            <a:pPr marL="457200" lvl="0" indent="-381000" rtl="0">
              <a:spcBef>
                <a:spcPts val="0"/>
              </a:spcBef>
              <a:buSzPct val="100000"/>
            </a:pPr>
            <a:r>
              <a:rPr lang="en-US" sz="2400" b="1" u="sng"/>
              <a:t>Concavity </a:t>
            </a:r>
            <a:r>
              <a:rPr lang="en-US" sz="2400"/>
              <a:t>- severity of concave portions of the contour </a:t>
            </a:r>
          </a:p>
          <a:p>
            <a:pPr marL="457200" lvl="0" indent="-381000" rtl="0">
              <a:spcBef>
                <a:spcPts val="0"/>
              </a:spcBef>
              <a:buSzPct val="100000"/>
            </a:pPr>
            <a:r>
              <a:rPr lang="en-US" sz="2400" b="1" u="sng"/>
              <a:t>Concave Points</a:t>
            </a:r>
            <a:r>
              <a:rPr lang="en-US" sz="2400"/>
              <a:t> - number of concave portions of the contour </a:t>
            </a:r>
          </a:p>
          <a:p>
            <a:pPr marL="457200" lvl="0" indent="-381000" rtl="0">
              <a:spcBef>
                <a:spcPts val="0"/>
              </a:spcBef>
              <a:buSzPct val="100000"/>
            </a:pPr>
            <a:r>
              <a:rPr lang="en-US" sz="2400" b="1" u="sng"/>
              <a:t>Symmetry </a:t>
            </a:r>
          </a:p>
          <a:p>
            <a:pPr marL="457200" lvl="0" indent="-381000">
              <a:spcBef>
                <a:spcPts val="0"/>
              </a:spcBef>
              <a:buSzPct val="100000"/>
            </a:pPr>
            <a:r>
              <a:rPr lang="en-US" sz="2400" b="1" u="sng"/>
              <a:t>Fractal Dimension</a:t>
            </a:r>
            <a:r>
              <a:rPr lang="en-US" sz="2400"/>
              <a:t> - coastline approximation - 1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24875" y="740275"/>
            <a:ext cx="7359300" cy="279300"/>
          </a:xfrm>
          <a:prstGeom prst="rect">
            <a:avLst/>
          </a:prstGeom>
        </p:spPr>
        <p:txBody>
          <a:bodyPr wrap="square" lIns="91425" tIns="91425" rIns="91425" bIns="91425" anchor="ctr" anchorCtr="0">
            <a:noAutofit/>
          </a:bodyPr>
          <a:lstStyle/>
          <a:p>
            <a:pPr lvl="0">
              <a:spcBef>
                <a:spcPts val="0"/>
              </a:spcBef>
              <a:buNone/>
            </a:pPr>
            <a:r>
              <a:rPr lang="en-US"/>
              <a:t>Data Description &amp; Preparation </a:t>
            </a:r>
          </a:p>
          <a:p>
            <a:pPr lvl="0">
              <a:spcBef>
                <a:spcPts val="0"/>
              </a:spcBef>
              <a:buNone/>
            </a:pPr>
            <a:endParaRPr/>
          </a:p>
        </p:txBody>
      </p:sp>
      <p:sp>
        <p:nvSpPr>
          <p:cNvPr id="135" name="Shape 135"/>
          <p:cNvSpPr txBox="1">
            <a:spLocks noGrp="1"/>
          </p:cNvSpPr>
          <p:nvPr>
            <p:ph type="body" idx="1"/>
          </p:nvPr>
        </p:nvSpPr>
        <p:spPr>
          <a:xfrm>
            <a:off x="0" y="919525"/>
            <a:ext cx="9241500" cy="5428200"/>
          </a:xfrm>
          <a:prstGeom prst="rect">
            <a:avLst/>
          </a:prstGeom>
        </p:spPr>
        <p:txBody>
          <a:bodyPr wrap="square" lIns="91425" tIns="91425" rIns="91425" bIns="91425" anchor="t" anchorCtr="0">
            <a:noAutofit/>
          </a:bodyPr>
          <a:lstStyle/>
          <a:p>
            <a:pPr marL="0" lvl="0" indent="0" rtl="0">
              <a:spcBef>
                <a:spcPts val="0"/>
              </a:spcBef>
              <a:buNone/>
            </a:pPr>
            <a:br>
              <a:rPr lang="en-US" sz="2400"/>
            </a:br>
            <a:r>
              <a:rPr lang="en-US" sz="2400"/>
              <a:t>Number of Patients:  569</a:t>
            </a:r>
            <a:br>
              <a:rPr lang="en-US" sz="2400"/>
            </a:br>
            <a:endParaRPr lang="en-US" sz="2400"/>
          </a:p>
          <a:p>
            <a:pPr marL="457200" lvl="0" indent="-381000" rtl="0">
              <a:spcBef>
                <a:spcPts val="0"/>
              </a:spcBef>
              <a:buSzPct val="100000"/>
            </a:pPr>
            <a:r>
              <a:rPr lang="en-US" sz="2400"/>
              <a:t>Target Variable diagnoses whether the breast mass was benign or malignant </a:t>
            </a:r>
            <a:br>
              <a:rPr lang="en-US" sz="2400"/>
            </a:br>
            <a:br>
              <a:rPr lang="en-US" sz="2400"/>
            </a:br>
            <a:r>
              <a:rPr lang="en-US" sz="2400"/>
              <a:t>	</a:t>
            </a:r>
            <a:r>
              <a:rPr lang="en-US" sz="2400">
                <a:latin typeface="Times New Roman"/>
                <a:ea typeface="Times New Roman"/>
                <a:cs typeface="Times New Roman"/>
                <a:sym typeface="Times New Roman"/>
              </a:rPr>
              <a:t>Diagnosis=Malignant (37%)</a:t>
            </a:r>
          </a:p>
          <a:p>
            <a:pPr marL="457200" lvl="0" indent="457200" rtl="0">
              <a:spcBef>
                <a:spcPts val="560"/>
              </a:spcBef>
              <a:buNone/>
            </a:pPr>
            <a:r>
              <a:rPr lang="en-US" sz="2400">
                <a:latin typeface="Times New Roman"/>
                <a:ea typeface="Times New Roman"/>
                <a:cs typeface="Times New Roman"/>
                <a:sym typeface="Times New Roman"/>
              </a:rPr>
              <a:t>Diagnosis=Benign (63%)</a:t>
            </a:r>
            <a:br>
              <a:rPr lang="en-US" sz="2400">
                <a:latin typeface="Times New Roman"/>
                <a:ea typeface="Times New Roman"/>
                <a:cs typeface="Times New Roman"/>
                <a:sym typeface="Times New Roman"/>
              </a:rPr>
            </a:br>
            <a:endParaRPr lang="en-US" sz="2400">
              <a:latin typeface="Times New Roman"/>
              <a:ea typeface="Times New Roman"/>
              <a:cs typeface="Times New Roman"/>
              <a:sym typeface="Times New Roman"/>
            </a:endParaRPr>
          </a:p>
          <a:p>
            <a:pPr marL="457200" lvl="0" indent="-381000" rtl="0">
              <a:spcBef>
                <a:spcPts val="0"/>
              </a:spcBef>
              <a:buSzPct val="100000"/>
            </a:pPr>
            <a:r>
              <a:rPr lang="en-US" sz="2400"/>
              <a:t>Partitioned into training (70%) and validation (30%) subsets.</a:t>
            </a:r>
          </a:p>
          <a:p>
            <a:pPr marL="0" lvl="0" indent="0" rtl="0">
              <a:spcBef>
                <a:spcPts val="0"/>
              </a:spcBef>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0" y="2180875"/>
            <a:ext cx="9419700" cy="3810000"/>
          </a:xfrm>
          <a:prstGeom prst="rect">
            <a:avLst/>
          </a:prstGeom>
        </p:spPr>
        <p:txBody>
          <a:bodyPr wrap="square" lIns="91425" tIns="91425" rIns="91425" bIns="91425" anchor="t" anchorCtr="0">
            <a:noAutofit/>
          </a:bodyPr>
          <a:lstStyle/>
          <a:p>
            <a:pPr lvl="0">
              <a:spcBef>
                <a:spcPts val="0"/>
              </a:spcBef>
              <a:buNone/>
            </a:pPr>
            <a:r>
              <a:rPr lang="en-US" sz="7200" b="1" u="sng"/>
              <a:t>Data Reduction Phase</a:t>
            </a:r>
            <a:r>
              <a:rPr lang="en-US"/>
              <a:t> </a:t>
            </a:r>
          </a:p>
        </p:txBody>
      </p:sp>
    </p:spTree>
  </p:cSld>
  <p:clrMapOvr>
    <a:masterClrMapping/>
  </p:clrMapOvr>
</p:sld>
</file>

<file path=ppt/theme/theme1.xml><?xml version="1.0" encoding="utf-8"?>
<a:theme xmlns:a="http://schemas.openxmlformats.org/drawingml/2006/main" name="1_COB_PPT_R3">
  <a:themeElements>
    <a:clrScheme name="COB_PPT_R3 13">
      <a:dk1>
        <a:srgbClr val="3B2049"/>
      </a:dk1>
      <a:lt1>
        <a:srgbClr val="FFFFFF"/>
      </a:lt1>
      <a:dk2>
        <a:srgbClr val="3C204A"/>
      </a:dk2>
      <a:lt2>
        <a:srgbClr val="808080"/>
      </a:lt2>
      <a:accent1>
        <a:srgbClr val="E29124"/>
      </a:accent1>
      <a:accent2>
        <a:srgbClr val="6A4681"/>
      </a:accent2>
      <a:accent3>
        <a:srgbClr val="FFFFFF"/>
      </a:accent3>
      <a:accent4>
        <a:srgbClr val="311A3D"/>
      </a:accent4>
      <a:accent5>
        <a:srgbClr val="EEC7AC"/>
      </a:accent5>
      <a:accent6>
        <a:srgbClr val="5F3F74"/>
      </a:accent6>
      <a:hlink>
        <a:srgbClr val="EFAE68"/>
      </a:hlink>
      <a:folHlink>
        <a:srgbClr val="47AA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TotalTime>
  <Words>1142</Words>
  <Application>Microsoft Office PowerPoint</Application>
  <PresentationFormat>On-screen Show (4:3)</PresentationFormat>
  <Paragraphs>254</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Times New Roman</vt:lpstr>
      <vt:lpstr>Book Antiqua</vt:lpstr>
      <vt:lpstr>Open Sans Light</vt:lpstr>
      <vt:lpstr>Calibri</vt:lpstr>
      <vt:lpstr>Arial</vt:lpstr>
      <vt:lpstr>Noto Sans Symbols</vt:lpstr>
      <vt:lpstr>1_COB_PPT_R3</vt:lpstr>
      <vt:lpstr>PowerPoint Presentation</vt:lpstr>
      <vt:lpstr>Agenda </vt:lpstr>
      <vt:lpstr>Background </vt:lpstr>
      <vt:lpstr>Current Diagnostic Methods </vt:lpstr>
      <vt:lpstr>Purpose </vt:lpstr>
      <vt:lpstr>The Study  </vt:lpstr>
      <vt:lpstr>Data Description &amp; Preparation  </vt:lpstr>
      <vt:lpstr>Data Description &amp; Preparation  </vt:lpstr>
      <vt:lpstr>PowerPoint Presentation</vt:lpstr>
      <vt:lpstr> Initial Variable Reduction (WOE)* </vt:lpstr>
      <vt:lpstr>Variable Reduction Process </vt:lpstr>
      <vt:lpstr>Variable Reduction Process </vt:lpstr>
      <vt:lpstr>Variable Selection </vt:lpstr>
      <vt:lpstr>Variable Clustering </vt:lpstr>
      <vt:lpstr>Principle Components </vt:lpstr>
      <vt:lpstr>PowerPoint Presentation</vt:lpstr>
      <vt:lpstr>Modeling Approach Process </vt:lpstr>
      <vt:lpstr>Method : Classic Models </vt:lpstr>
      <vt:lpstr>Logistic Regression   </vt:lpstr>
      <vt:lpstr>Decision Tree </vt:lpstr>
      <vt:lpstr>Neural Network </vt:lpstr>
      <vt:lpstr>Best Model Selection </vt:lpstr>
      <vt:lpstr>Model Recommendations  </vt:lpstr>
      <vt:lpstr>Conclusions and Recommendations</vt:lpstr>
      <vt:lpstr>PowerPoint Presentation</vt:lpstr>
      <vt:lpstr>Random Forest Variable Reduction* </vt:lpstr>
      <vt:lpstr>Logistic Regression Variable Reduction </vt:lpstr>
      <vt:lpstr>Decision Tree Variable Reduction </vt:lpstr>
      <vt:lpstr>Variable Clustering  Variable Reduction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bethanyvsmith64@outlook.com</cp:lastModifiedBy>
  <cp:revision>5</cp:revision>
  <dcterms:modified xsi:type="dcterms:W3CDTF">2017-10-16T12:40:29Z</dcterms:modified>
</cp:coreProperties>
</file>