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embeddings/oleObject1.bin" ContentType="application/vnd.openxmlformats-officedocument.oleObject"/>
  <Override PartName="/ppt/theme/theme2.xml" ContentType="application/vnd.openxmlformats-officedocument.theme+xml"/>
  <Override PartName="/ppt/tags/tag3.xml" ContentType="application/vnd.openxmlformats-officedocument.presentationml.tags+xml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314" r:id="rId2"/>
    <p:sldId id="313" r:id="rId3"/>
    <p:sldId id="315" r:id="rId4"/>
    <p:sldId id="316" r:id="rId5"/>
  </p:sldIdLst>
  <p:sldSz cx="9144000" cy="6858000" type="screen4x3"/>
  <p:notesSz cx="6881813" cy="92964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got Kane" initials="" lastIdx="9" clrIdx="0"/>
  <p:cmAuthor id="1" name="Bafford, Beth" initials="BB" lastIdx="4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4F49"/>
    <a:srgbClr val="DEE52E"/>
    <a:srgbClr val="58A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00" autoAdjust="0"/>
    <p:restoredTop sz="96916" autoAdjust="0"/>
  </p:normalViewPr>
  <p:slideViewPr>
    <p:cSldViewPr>
      <p:cViewPr varScale="1">
        <p:scale>
          <a:sx n="85" d="100"/>
          <a:sy n="85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tags" Target="tags/tag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E6FDF1EA-2F79-4151-91AE-28DF04E4AE18}" type="datetimeFigureOut">
              <a:rPr lang="en-US" smtClean="0"/>
              <a:t>4/17/15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5E8B7E97-DD68-443A-96E2-2EC126C85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9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97552E-D69B-462E-B8C8-90E1463969AA}" type="datetime1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79CE1C-A5DC-4988-9490-2ED8A441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0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D975E5-4A87-4B6F-B287-1B0D0ABF0F14}" type="datetime1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79CE1C-A5DC-4988-9490-2ED8A441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3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6B23C1-E809-491F-9D05-261099F3D66E}" type="datetime1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79CE1C-A5DC-4988-9490-2ED8A441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6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3FDE49-E8CD-47C3-AFFA-8CBC56D3E5B0}" type="datetime1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79CE1C-A5DC-4988-9490-2ED8A441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8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D8E99B-9FA7-47D2-81A1-FE3C160D6DFE}" type="datetime1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79CE1C-A5DC-4988-9490-2ED8A441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6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18CA156-CA91-442F-9512-72E83AA5E166}" type="datetime1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79CE1C-A5DC-4988-9490-2ED8A441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6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40E8DE-61ED-4505-962C-EA99AAA90954}" type="datetime1">
              <a:rPr lang="en-US" smtClean="0"/>
              <a:t>4/17/15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79CE1C-A5DC-4988-9490-2ED8A441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3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3A5F5A-274D-4AFE-A855-18B5EDA1E610}" type="datetime1">
              <a:rPr lang="en-US" smtClean="0"/>
              <a:t>4/17/15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79CE1C-A5DC-4988-9490-2ED8A441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45CC0A-499A-4DDC-9710-E9D12498E373}" type="datetime1">
              <a:rPr lang="en-US" smtClean="0"/>
              <a:t>4/17/15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79CE1C-A5DC-4988-9490-2ED8A441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3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42638F-9CEE-4C5D-85E2-2AFCE99EE345}" type="datetime1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79CE1C-A5DC-4988-9490-2ED8A441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9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DE571C-947F-4943-8C40-7192E6CD14E6}" type="datetime1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79CE1C-A5DC-4988-9490-2ED8A441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1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tags" Target="../tags/tag2.xml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1.emf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1135881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" name="think-cell Slide" r:id="rId15" imgW="360" imgH="359" progId="TCLayout.ActiveDocument.1">
                  <p:embed/>
                </p:oleObj>
              </mc:Choice>
              <mc:Fallback>
                <p:oleObj name="think-cell Slide" r:id="rId15" imgW="360" imgH="35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762000"/>
            <a:ext cx="9144000" cy="76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30182"/>
            <a:ext cx="8610600" cy="6111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9841" b="-8824"/>
          <a:stretch/>
        </p:blipFill>
        <p:spPr>
          <a:xfrm>
            <a:off x="8674512" y="169075"/>
            <a:ext cx="329376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9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77001"/>
            <a:ext cx="533400" cy="381000"/>
          </a:xfrm>
        </p:spPr>
        <p:txBody>
          <a:bodyPr/>
          <a:lstStyle/>
          <a:p>
            <a:pPr algn="r"/>
            <a:fld id="{6079CE1C-A5DC-4988-9490-2ED8A44100E0}" type="slidenum">
              <a:rPr lang="en-US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r"/>
              <a:t>1</a:t>
            </a:fld>
            <a:endParaRPr lang="en-US" sz="12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762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Relative strengths and weaknesses of the current impact product landscape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038475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Issuer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1038475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402141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Calvert Social Investment Foundation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214920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Community Capital Management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2943812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Solar City Corporation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3629612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World Bank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20660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TriLinc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Global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4948011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RSF Social Finance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622143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Nature Conservancy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1600" y="1402141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Community Investment Note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1600" y="2149209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CRA qualified retail shares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1600" y="2943812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Solar Bonds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71600" y="3629612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 Bonds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4206609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TriLinc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Global Impact Fund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71600" y="4948011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RSF Social Investment Fund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1600" y="5622143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Conservation Note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28600" y="1343275"/>
            <a:ext cx="868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28600" y="2073009"/>
            <a:ext cx="8686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28600" y="2802743"/>
            <a:ext cx="8686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28600" y="3521146"/>
            <a:ext cx="8686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8600" y="4206609"/>
            <a:ext cx="8686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8600" y="4864608"/>
            <a:ext cx="8686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8600" y="5582674"/>
            <a:ext cx="8686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98482" y="88161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Retail a</a:t>
            </a: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ccessibility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12882" y="88161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 markets attractiveness*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08282" y="88161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Distribution strength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72200" y="1038475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Scalability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74682" y="1463409"/>
            <a:ext cx="1066800" cy="533400"/>
          </a:xfrm>
          <a:prstGeom prst="rect">
            <a:avLst/>
          </a:prstGeom>
          <a:solidFill>
            <a:srgbClr val="58A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532282" y="1463409"/>
            <a:ext cx="1066800" cy="539496"/>
          </a:xfrm>
          <a:prstGeom prst="rect">
            <a:avLst/>
          </a:prstGeom>
          <a:solidFill>
            <a:srgbClr val="DEE5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313082" y="2193143"/>
            <a:ext cx="1066800" cy="539496"/>
          </a:xfrm>
          <a:prstGeom prst="rect">
            <a:avLst/>
          </a:prstGeom>
          <a:solidFill>
            <a:srgbClr val="F54F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620000" y="85380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Flexible </a:t>
            </a:r>
          </a:p>
          <a:p>
            <a:pPr algn="ctr"/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 focus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93882" y="1463409"/>
            <a:ext cx="1066800" cy="533400"/>
          </a:xfrm>
          <a:prstGeom prst="rect">
            <a:avLst/>
          </a:prstGeom>
          <a:solidFill>
            <a:srgbClr val="58A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13082" y="1463409"/>
            <a:ext cx="1066800" cy="533400"/>
          </a:xfrm>
          <a:prstGeom prst="rect">
            <a:avLst/>
          </a:prstGeom>
          <a:solidFill>
            <a:srgbClr val="58A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751482" y="1463409"/>
            <a:ext cx="1066800" cy="533400"/>
          </a:xfrm>
          <a:prstGeom prst="rect">
            <a:avLst/>
          </a:prstGeom>
          <a:solidFill>
            <a:srgbClr val="58A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874682" y="2193143"/>
            <a:ext cx="1066800" cy="539496"/>
          </a:xfrm>
          <a:prstGeom prst="rect">
            <a:avLst/>
          </a:prstGeom>
          <a:solidFill>
            <a:srgbClr val="DEE5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093882" y="2193143"/>
            <a:ext cx="1066800" cy="533400"/>
          </a:xfrm>
          <a:prstGeom prst="rect">
            <a:avLst/>
          </a:prstGeom>
          <a:solidFill>
            <a:srgbClr val="58A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532282" y="2193143"/>
            <a:ext cx="1066800" cy="533400"/>
          </a:xfrm>
          <a:prstGeom prst="rect">
            <a:avLst/>
          </a:prstGeom>
          <a:solidFill>
            <a:srgbClr val="58A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751482" y="2193143"/>
            <a:ext cx="1066800" cy="533400"/>
          </a:xfrm>
          <a:prstGeom prst="rect">
            <a:avLst/>
          </a:prstGeom>
          <a:solidFill>
            <a:srgbClr val="DEE5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874682" y="2911546"/>
            <a:ext cx="1066800" cy="539496"/>
          </a:xfrm>
          <a:prstGeom prst="rect">
            <a:avLst/>
          </a:prstGeom>
          <a:solidFill>
            <a:srgbClr val="DEE5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093882" y="2911546"/>
            <a:ext cx="1066800" cy="533400"/>
          </a:xfrm>
          <a:prstGeom prst="rect">
            <a:avLst/>
          </a:prstGeom>
          <a:solidFill>
            <a:srgbClr val="58A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313082" y="2911546"/>
            <a:ext cx="1066800" cy="533400"/>
          </a:xfrm>
          <a:prstGeom prst="rect">
            <a:avLst/>
          </a:prstGeom>
          <a:solidFill>
            <a:srgbClr val="58A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751482" y="2911546"/>
            <a:ext cx="1066800" cy="539496"/>
          </a:xfrm>
          <a:prstGeom prst="rect">
            <a:avLst/>
          </a:prstGeom>
          <a:solidFill>
            <a:srgbClr val="F54F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532282" y="2911546"/>
            <a:ext cx="1066800" cy="539496"/>
          </a:xfrm>
          <a:prstGeom prst="rect">
            <a:avLst/>
          </a:prstGeom>
          <a:solidFill>
            <a:srgbClr val="DEE5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874682" y="3597346"/>
            <a:ext cx="1066800" cy="539496"/>
          </a:xfrm>
          <a:prstGeom prst="rect">
            <a:avLst/>
          </a:prstGeom>
          <a:solidFill>
            <a:srgbClr val="F54F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093882" y="3597346"/>
            <a:ext cx="1066800" cy="533400"/>
          </a:xfrm>
          <a:prstGeom prst="rect">
            <a:avLst/>
          </a:prstGeom>
          <a:solidFill>
            <a:srgbClr val="58A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313082" y="3597346"/>
            <a:ext cx="1066800" cy="533400"/>
          </a:xfrm>
          <a:prstGeom prst="rect">
            <a:avLst/>
          </a:prstGeom>
          <a:solidFill>
            <a:srgbClr val="58A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751482" y="3597346"/>
            <a:ext cx="1066800" cy="539496"/>
          </a:xfrm>
          <a:prstGeom prst="rect">
            <a:avLst/>
          </a:prstGeom>
          <a:solidFill>
            <a:srgbClr val="F54F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532282" y="3597346"/>
            <a:ext cx="1066800" cy="539496"/>
          </a:xfrm>
          <a:prstGeom prst="rect">
            <a:avLst/>
          </a:prstGeom>
          <a:solidFill>
            <a:srgbClr val="58A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874682" y="4248912"/>
            <a:ext cx="1066800" cy="539496"/>
          </a:xfrm>
          <a:prstGeom prst="rect">
            <a:avLst/>
          </a:prstGeom>
          <a:solidFill>
            <a:srgbClr val="F54F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093882" y="4255008"/>
            <a:ext cx="1066800" cy="533400"/>
          </a:xfrm>
          <a:prstGeom prst="rect">
            <a:avLst/>
          </a:prstGeom>
          <a:solidFill>
            <a:srgbClr val="58A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313082" y="4255008"/>
            <a:ext cx="1066800" cy="533400"/>
          </a:xfrm>
          <a:prstGeom prst="rect">
            <a:avLst/>
          </a:prstGeom>
          <a:solidFill>
            <a:srgbClr val="F54F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751482" y="4255008"/>
            <a:ext cx="1066800" cy="539496"/>
          </a:xfrm>
          <a:prstGeom prst="rect">
            <a:avLst/>
          </a:prstGeom>
          <a:solidFill>
            <a:srgbClr val="DEE5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532282" y="4255008"/>
            <a:ext cx="1066800" cy="539496"/>
          </a:xfrm>
          <a:prstGeom prst="rect">
            <a:avLst/>
          </a:prstGeom>
          <a:solidFill>
            <a:srgbClr val="DEE5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874682" y="4940808"/>
            <a:ext cx="1066800" cy="539496"/>
          </a:xfrm>
          <a:prstGeom prst="rect">
            <a:avLst/>
          </a:prstGeom>
          <a:solidFill>
            <a:srgbClr val="DEE5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093882" y="4946904"/>
            <a:ext cx="1066800" cy="533400"/>
          </a:xfrm>
          <a:prstGeom prst="rect">
            <a:avLst/>
          </a:prstGeom>
          <a:solidFill>
            <a:srgbClr val="F54F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313082" y="4946904"/>
            <a:ext cx="1066800" cy="533400"/>
          </a:xfrm>
          <a:prstGeom prst="rect">
            <a:avLst/>
          </a:prstGeom>
          <a:solidFill>
            <a:srgbClr val="F54F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751482" y="4946904"/>
            <a:ext cx="1066800" cy="539496"/>
          </a:xfrm>
          <a:prstGeom prst="rect">
            <a:avLst/>
          </a:prstGeom>
          <a:solidFill>
            <a:srgbClr val="DEE5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532282" y="4946904"/>
            <a:ext cx="1066800" cy="539496"/>
          </a:xfrm>
          <a:prstGeom prst="rect">
            <a:avLst/>
          </a:prstGeom>
          <a:solidFill>
            <a:srgbClr val="F54F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874682" y="5626608"/>
            <a:ext cx="1066800" cy="539496"/>
          </a:xfrm>
          <a:prstGeom prst="rect">
            <a:avLst/>
          </a:prstGeom>
          <a:solidFill>
            <a:srgbClr val="F54F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093882" y="5632704"/>
            <a:ext cx="1066800" cy="533400"/>
          </a:xfrm>
          <a:prstGeom prst="rect">
            <a:avLst/>
          </a:prstGeom>
          <a:solidFill>
            <a:srgbClr val="DEE5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313082" y="5632704"/>
            <a:ext cx="1066800" cy="533400"/>
          </a:xfrm>
          <a:prstGeom prst="rect">
            <a:avLst/>
          </a:prstGeom>
          <a:solidFill>
            <a:srgbClr val="F54F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751482" y="5632704"/>
            <a:ext cx="1066800" cy="539496"/>
          </a:xfrm>
          <a:prstGeom prst="rect">
            <a:avLst/>
          </a:prstGeom>
          <a:solidFill>
            <a:srgbClr val="DEE5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532282" y="5632704"/>
            <a:ext cx="1066800" cy="539496"/>
          </a:xfrm>
          <a:prstGeom prst="rect">
            <a:avLst/>
          </a:prstGeom>
          <a:solidFill>
            <a:srgbClr val="F54F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228600" y="6504801"/>
            <a:ext cx="4953000" cy="261610"/>
            <a:chOff x="228600" y="6553200"/>
            <a:chExt cx="4953000" cy="261610"/>
          </a:xfrm>
        </p:grpSpPr>
        <p:sp>
          <p:nvSpPr>
            <p:cNvPr id="70" name="Rectangle 69"/>
            <p:cNvSpPr/>
            <p:nvPr/>
          </p:nvSpPr>
          <p:spPr>
            <a:xfrm>
              <a:off x="228600" y="6553200"/>
              <a:ext cx="325718" cy="228600"/>
            </a:xfrm>
            <a:prstGeom prst="rect">
              <a:avLst/>
            </a:prstGeom>
            <a:solidFill>
              <a:srgbClr val="58AE1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524000" y="6553200"/>
              <a:ext cx="325718" cy="228600"/>
            </a:xfrm>
            <a:prstGeom prst="rect">
              <a:avLst/>
            </a:prstGeom>
            <a:solidFill>
              <a:srgbClr val="DEE52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124200" y="6553200"/>
              <a:ext cx="325718" cy="228600"/>
            </a:xfrm>
            <a:prstGeom prst="rect">
              <a:avLst/>
            </a:prstGeom>
            <a:solidFill>
              <a:srgbClr val="F54F4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3400" y="6553200"/>
              <a:ext cx="1219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Core strength</a:t>
              </a:r>
              <a:endPara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28800" y="6553200"/>
              <a:ext cx="1752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Moderate </a:t>
              </a:r>
              <a:r>
                <a:rPr lang="en-US" sz="105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strength</a:t>
              </a:r>
              <a:endPara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429000" y="6553200"/>
              <a:ext cx="1752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Weakness</a:t>
              </a:r>
              <a:endPara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419600" y="6527884"/>
            <a:ext cx="434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Includes </a:t>
            </a:r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ease of transactions, track record, strength of issuer </a:t>
            </a:r>
            <a:endParaRPr lang="en-US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73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Object 7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59929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7" name="think-cell Slide" r:id="rId4" imgW="360" imgH="359" progId="TCLayout.ActiveDocument.1">
                  <p:embed/>
                </p:oleObj>
              </mc:Choice>
              <mc:Fallback>
                <p:oleObj name="think-cell Slide" r:id="rId4" imgW="360" imgH="35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Rectangle 71"/>
          <p:cNvSpPr/>
          <p:nvPr/>
        </p:nvSpPr>
        <p:spPr>
          <a:xfrm>
            <a:off x="0" y="1447800"/>
            <a:ext cx="9144000" cy="6650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33400"/>
          </a:xfrm>
        </p:spPr>
        <p:txBody>
          <a:bodyPr/>
          <a:lstStyle/>
          <a:p>
            <a:r>
              <a:rPr lang="en-US" dirty="0" smtClean="0"/>
              <a:t>Impact product landscape </a:t>
            </a:r>
            <a:r>
              <a:rPr lang="en-US" dirty="0" smtClean="0"/>
              <a:t>in detail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079CE1C-A5DC-4988-9490-2ED8A44100E0}" type="slidenum">
              <a:rPr lang="en-US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r"/>
              <a:t>2</a:t>
            </a:fld>
            <a:endParaRPr lang="en-US" sz="12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1371600"/>
            <a:ext cx="868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10668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Issuer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10668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4600" y="882134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Offering size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7600" y="10668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Yield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200" y="909935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Investment size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882134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Liquidity / term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6600" y="10668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Distribution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1430466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Calvert Social Investment Foundation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" y="22098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Community Capital Management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" y="30480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Solar City Corporation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38100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World Bank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" y="4491335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TriLinc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Global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8600" y="5112603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RSF Social Finance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" y="5983069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Nature Conservancy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71600" y="1430466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Community Investment Note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71600" y="22098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CRA qualified retail shares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1600" y="30480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Solar Bonds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71600" y="38100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 Bonds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1600" y="4491335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TriLinc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Global Impact Fund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1600" y="5112603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RSF Social Investment Fund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71600" y="59830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Conservation Note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4600" y="1430466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$500M; continually issued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14600" y="22098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limit; continually issued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4600" y="3048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$176M; continually issued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14600" y="38100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$8B issued 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4600" y="4491335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 to $1.5B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14600" y="5112603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$50M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14600" y="598306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$25M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57600" y="143046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0.5 – 4% 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57600" y="22098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Avg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2.98% after tax &amp; expense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57600" y="3048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1.6 – 5.75%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57600" y="3810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0.5 – 8.75%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57600" y="44913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6.6 – 7.5%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57600" y="5112603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0.25%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57600" y="598306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– 2%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48200" y="1430466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$20 min investment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48200" y="22098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$2,500 min investment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48200" y="30480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$1,000 min investment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200" y="38100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Typically millions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48200" y="4491335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$2,000 min investment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8200" y="5112603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$1,000 min investment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48200" y="5983069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$25,000 min investment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67400" y="1430466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1-20 years; buy back at CF discretion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67400" y="22098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Daily liquidity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67400" y="3048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1-15 years; no secondary market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67400" y="38100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Typically held to term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67400" y="4491335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5-year min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67400" y="5112603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Redemption at discretion; quarterly liquidity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67400" y="59830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1-5 years; redemption at discretion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86600" y="1430466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600 brokerages; online at Vested.org; direct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86600" y="2209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Purchased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 the Fund’s transfer agent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86600" y="3048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600 brokerages; online at solarbonds.com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86600" y="38100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WB Global Debt Issuance Facility;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18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currencies; listed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86600" y="44913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Purchased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 the Fund’s transfer agent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086600" y="511260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 application with check or wire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86600" y="598306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 application with check or wire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228600" y="2133600"/>
            <a:ext cx="8686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28600" y="2906931"/>
            <a:ext cx="8686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28600" y="3733800"/>
            <a:ext cx="8686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28600" y="4419600"/>
            <a:ext cx="8686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28600" y="5029200"/>
            <a:ext cx="8686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28600" y="5943600"/>
            <a:ext cx="8686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06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</p:spPr>
        <p:txBody>
          <a:bodyPr>
            <a:noAutofit/>
          </a:bodyPr>
          <a:lstStyle/>
          <a:p>
            <a:r>
              <a:rPr lang="en-US" dirty="0" smtClean="0"/>
              <a:t>We are seeing a lot of demand for flexible debt capital in our international sectors and geographies…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079CE1C-A5DC-4988-9490-2ED8A44100E0}" type="slidenum">
              <a:rPr lang="en-US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r"/>
              <a:t>3</a:t>
            </a:fld>
            <a:endParaRPr lang="en-US" sz="12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02286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Sector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1022866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Demand identified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800" y="1022866"/>
            <a:ext cx="222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strategy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1800" y="8382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ize of pipeline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2400" y="838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Approx</a:t>
            </a: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size of opportunity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52400" y="12954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1334869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 household technologies for women’s empowerment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0" y="1334869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WIN-WIN 1.0 portfolio illuminated the need for patient debt capital along the full household technology value chain (manufacturing, retail, distribution, consumer financing) 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4800" y="1334869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the intermediation capacity and skills across the value chain by identifying strong fund managers and arming them with industry analysis, a gender lens, and an impact framework 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1323201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$20-25M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48600" y="132320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$40-60M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52400" y="2565737"/>
            <a:ext cx="8915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" y="2565737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SMEs in India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0" y="2565737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Affordable capital to capitalize the loan funds of non-banking financial companies focused on impact-sector SME lending 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14800" y="2565737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 portfolio of NBFCs that are lending across energy, health, education, agriculture to get more flexible capital flowing 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1800" y="2565737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$10-15M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48600" y="25657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$25-40M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52400" y="3429000"/>
            <a:ext cx="8915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34290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Health 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4000" y="3429000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Flexible capital to build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health delivery and other system-wide sub-sectors (insurance,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mHealth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devices, logistics)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tagged to a certain disease or population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14800" y="34290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a portfolio of strong fund mangers who “major” in health and are taking a cross-value chain, systems strengthening approach  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81800" y="34290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$10-15M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48600" y="3429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$40-50M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52400" y="4470737"/>
            <a:ext cx="8915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2400" y="4470737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Agriculture 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24000" y="4470737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Working capital for small-holder farmers and other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 enterprises along the supply chain 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14800" y="4470737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experience with fair trade, develop a strategy to better understand how our capital can help increase debt flows across the supply chain; one deal identified 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1800" y="4470737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$10-15M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48600" y="44707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$50-100M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52400" y="5562600"/>
            <a:ext cx="8915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2400" y="55626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SMEs in Latin America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24000" y="556260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14800" y="5562600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 participation facilities with fund managers with strong local networks and capacity to support small businesses and financial intermediaries 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1800" y="55626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$20-30M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848600" y="55626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$50-70M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2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33400"/>
          </a:xfrm>
        </p:spPr>
        <p:txBody>
          <a:bodyPr>
            <a:noAutofit/>
          </a:bodyPr>
          <a:lstStyle/>
          <a:p>
            <a:r>
              <a:rPr lang="en-US" dirty="0" smtClean="0"/>
              <a:t>…and across US community and economic development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079CE1C-A5DC-4988-9490-2ED8A44100E0}" type="slidenum">
              <a:rPr lang="en-US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r"/>
              <a:t>4</a:t>
            </a:fld>
            <a:endParaRPr lang="en-US" sz="12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838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Sector/structure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1022866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Demand identified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800" y="1022866"/>
            <a:ext cx="222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strategy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1800" y="8382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ize of pipeline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2400" y="838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Approx</a:t>
            </a: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size of opportunity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52400" y="12954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1334869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Health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0" y="1334869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Affordable Care Act is incentivizing a greater focus on community-based health preventative programs that yield significant public savings and benefits 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4800" y="1334869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 areas outside of health clinic financing where flexible debt capital can help scale proven, successful programs led by community-based organizations or health plans 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1323201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TBD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48600" y="132320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$50-100M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52400" y="2565737"/>
            <a:ext cx="8915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" y="256573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Affordable housing 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0" y="2565737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14800" y="2565737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1800" y="2565737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$XM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48600" y="25657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$XM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52400" y="3429000"/>
            <a:ext cx="8915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34290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CDFIs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4000" y="342900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14800" y="3429000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81800" y="34290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$XM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48600" y="3429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$XM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52400" y="4470737"/>
            <a:ext cx="8915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2400" y="447073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Pay-for-success contracts 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24000" y="4470737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the SIF Pay for Success grants current at work to develop deals, there should be a strong pipeline of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investable PFS deals over the next 1-3 years 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14800" y="4470737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experience with early PFS deals to scale preventative social services that yield significant health systems savings; work towards Medicaid as a PFS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payor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1800" y="4470737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$50-75M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48600" y="44707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$250-300M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52400" y="5562600"/>
            <a:ext cx="8915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2400" y="5562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Structured funds for sector or geography 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24000" y="556260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14800" y="5562600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1800" y="55626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$XM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848600" y="55626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$XM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4831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4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/&gt;&lt;m_precDefaultQuarter/&gt;&lt;m_precDefaultMonth/&gt;&lt;m_precDefaultWeek/&gt;&lt;m_precDefaultDay/&gt;&lt;m_mruColor&gt;&lt;m_vecMRU length=&quot;7&quot;&gt;&lt;elem m_fUsage=&quot;2.78529455941390050000E+000&quot;&gt;&lt;m_msothmcolidx val=&quot;0&quot;/&gt;&lt;m_rgb r=&quot;ef&quot; g=&quot;a8&quot; b=&quot;74&quot;/&gt;&lt;m_ppcolschidx tagver0=&quot;23004&quot; tagname0=&quot;m_ppcolschidxUNRECOGNIZED&quot; val=&quot;0&quot;/&gt;&lt;m_nBrightness val=&quot;0&quot;/&gt;&lt;/elem&gt;&lt;elem m_fUsage=&quot;2.28535792454961050000E+000&quot;&gt;&lt;m_msothmcolidx val=&quot;0&quot;/&gt;&lt;m_rgb r=&quot;58&quot; g=&quot;d3&quot; b=&quot;43&quot;/&gt;&lt;m_ppcolschidx tagver0=&quot;23004&quot; tagname0=&quot;m_ppcolschidxUNRECOGNIZED&quot; val=&quot;0&quot;/&gt;&lt;m_nBrightness val=&quot;0&quot;/&gt;&lt;/elem&gt;&lt;elem m_fUsage=&quot;2.23992317767723480000E+000&quot;&gt;&lt;m_msothmcolidx val=&quot;0&quot;/&gt;&lt;m_rgb r=&quot;f2&quot; g=&quot;7a&quot; b=&quot;77&quot;/&gt;&lt;m_ppcolschidx tagver0=&quot;23004&quot; tagname0=&quot;m_ppcolschidxUNRECOGNIZED&quot; val=&quot;0&quot;/&gt;&lt;m_nBrightness val=&quot;0&quot;/&gt;&lt;/elem&gt;&lt;elem m_fUsage=&quot;8.35809222313010360000E-001&quot;&gt;&lt;m_msothmcolidx val=&quot;0&quot;/&gt;&lt;m_rgb r=&quot;59&quot; g=&quot;b0&quot; b=&quot;2f&quot;/&gt;&lt;m_ppcolschidx tagver0=&quot;23004&quot; tagname0=&quot;m_ppcolschidxUNRECOGNIZED&quot; val=&quot;0&quot;/&gt;&lt;m_nBrightness val=&quot;0&quot;/&gt;&lt;/elem&gt;&lt;elem m_fUsage=&quot;5.22505660767299320000E-001&quot;&gt;&lt;m_msothmcolidx val=&quot;0&quot;/&gt;&lt;m_rgb r=&quot;fc&quot; g=&quot;d6&quot; b=&quot;c9&quot;/&gt;&lt;m_ppcolschidx tagver0=&quot;23004&quot; tagname0=&quot;m_ppcolschidxUNRECOGNIZED&quot; val=&quot;0&quot;/&gt;&lt;m_nBrightness val=&quot;0&quot;/&gt;&lt;/elem&gt;&lt;elem m_fUsage=&quot;2.94721008016696650000E-001&quot;&gt;&lt;m_msothmcolidx val=&quot;0&quot;/&gt;&lt;m_rgb r=&quot;92&quot; g=&quot;e2&quot; b=&quot;83&quot;/&gt;&lt;m_ppcolschidx tagver0=&quot;23004&quot; tagname0=&quot;m_ppcolschidxUNRECOGNIZED&quot; val=&quot;0&quot;/&gt;&lt;m_nBrightness val=&quot;0&quot;/&gt;&lt;/elem&gt;&lt;elem m_fUsage=&quot;1.50094635296999210000E-001&quot;&gt;&lt;m_msothmcolidx val=&quot;0&quot;/&gt;&lt;m_rgb r=&quot;cb&quot; g=&quot;f1&quot; b=&quot;c5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14747</TotalTime>
  <Words>800</Words>
  <Application>Microsoft Macintosh PowerPoint</Application>
  <PresentationFormat>On-screen Show (4:3)</PresentationFormat>
  <Paragraphs>150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think-cell Slide</vt:lpstr>
      <vt:lpstr>PowerPoint Presentation</vt:lpstr>
      <vt:lpstr>Impact product landscape in detail </vt:lpstr>
      <vt:lpstr>We are seeing a lot of demand for flexible debt capital in our international sectors and geographies…</vt:lpstr>
      <vt:lpstr>…and across US community and economic development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financial case</dc:title>
  <dc:creator>Kane, Margot</dc:creator>
  <cp:lastModifiedBy>Beth</cp:lastModifiedBy>
  <cp:revision>232</cp:revision>
  <cp:lastPrinted>2015-04-02T15:28:43Z</cp:lastPrinted>
  <dcterms:created xsi:type="dcterms:W3CDTF">2015-03-22T20:22:42Z</dcterms:created>
  <dcterms:modified xsi:type="dcterms:W3CDTF">2015-04-20T13:26:22Z</dcterms:modified>
</cp:coreProperties>
</file>