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7" r:id="rId1"/>
  </p:sldMasterIdLst>
  <p:notesMasterIdLst>
    <p:notesMasterId r:id="rId12"/>
  </p:notesMasterIdLst>
  <p:sldIdLst>
    <p:sldId id="256" r:id="rId2"/>
    <p:sldId id="266" r:id="rId3"/>
    <p:sldId id="257" r:id="rId4"/>
    <p:sldId id="264" r:id="rId5"/>
    <p:sldId id="262" r:id="rId6"/>
    <p:sldId id="268" r:id="rId7"/>
    <p:sldId id="261" r:id="rId8"/>
    <p:sldId id="269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70"/>
  </p:normalViewPr>
  <p:slideViewPr>
    <p:cSldViewPr snapToGrid="0" snapToObjects="1">
      <p:cViewPr>
        <p:scale>
          <a:sx n="95" d="100"/>
          <a:sy n="95" d="100"/>
        </p:scale>
        <p:origin x="6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CC08E-46C2-0042-9364-8AD4A67CD384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FCB2C-C042-BB48-B168-78ABA414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5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quarter I’m interesting in building a predictive model for public pension asset allocations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CB2C-C042-BB48-B168-78ABA414BE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7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financial times, US public pension funds lack $3.85tn (2017)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 Allocation is m</a:t>
            </a:r>
            <a:r>
              <a:rPr lang="en-US" dirty="0"/>
              <a:t>ajor component of investment return and risk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CB2C-C042-BB48-B168-78ABA414BE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Funded ratio: ratio of assets to liabilities</a:t>
            </a:r>
          </a:p>
          <a:p>
            <a:endParaRPr lang="en-US" dirty="0"/>
          </a:p>
          <a:p>
            <a:r>
              <a:rPr lang="en-US" dirty="0"/>
              <a:t>Possible Extension: </a:t>
            </a:r>
          </a:p>
          <a:p>
            <a:r>
              <a:rPr lang="en-US" dirty="0"/>
              <a:t>New exogenous variable: State/City political leadership (anyone have a suggested data source?)</a:t>
            </a:r>
          </a:p>
          <a:p>
            <a:pPr lvl="1"/>
            <a:r>
              <a:rPr lang="en-US" dirty="0"/>
              <a:t>State: State House/Governorship split or held by one party (Dem. Vs. Rep.)</a:t>
            </a:r>
          </a:p>
          <a:p>
            <a:pPr lvl="1"/>
            <a:r>
              <a:rPr lang="en-US" dirty="0"/>
              <a:t>City: Mayor/Elected body split or held by one party (Dem. Vs. Rep.)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CB2C-C042-BB48-B168-78ABA414BE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6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Tracking error: Public pension funds’ portfolio allocation relative to a benchmark portfolio that best hedges the fund’s liability risks (payments to pensioners)</a:t>
            </a:r>
          </a:p>
          <a:p>
            <a:pPr lvl="1"/>
            <a:r>
              <a:rPr lang="en-US" dirty="0"/>
              <a:t>Funds have higher tracking error following periods of low performance</a:t>
            </a:r>
          </a:p>
          <a:p>
            <a:pPr lvl="1"/>
            <a:r>
              <a:rPr lang="en-US" dirty="0"/>
              <a:t>Rate of discounting liabilities influences portfolio risk (as one goes up, so does the other)</a:t>
            </a:r>
          </a:p>
          <a:p>
            <a:pPr lvl="1"/>
            <a:r>
              <a:rPr lang="en-US" dirty="0"/>
              <a:t>Pension plans have have riskier allocations when they have greater representation by plan participants on their Boards of Trustees (gambling behavior)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Weller and Wegner: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Looked at Federal Reserve's Flow of Funds, dating from 1952 to 2007</a:t>
            </a:r>
          </a:p>
          <a:p>
            <a:pPr lvl="1"/>
            <a:r>
              <a:rPr lang="en-US" dirty="0"/>
              <a:t>	- imprudent investment behavior: no portfolio rebalancing, employer conflicts of interest, trustee conflicts of interest, and failure to implement best investment practices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CB2C-C042-BB48-B168-78ABA414BE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this research differs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CB2C-C042-BB48-B168-78ABA414BE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0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7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5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7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8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5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10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75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51DB-FE77-4C4E-92F9-257A6B211450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504A3-B327-BC42-BC82-0C5DBDC1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54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0C59-83CB-8F4E-8152-26872DFE9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U.S. PUBLIC PENSION ASSET ALLOCATIONS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0D281-0E77-AC46-9311-B38EDCE35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8624"/>
            <a:ext cx="9144000" cy="14791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Research Question: How do fund characteristics (performance and composition) effect the asset allocations of U.S. public pension funds from 2001-2016?</a:t>
            </a:r>
          </a:p>
          <a:p>
            <a:r>
              <a:rPr lang="en-US" dirty="0"/>
              <a:t>By: Bethany Bailey</a:t>
            </a:r>
          </a:p>
        </p:txBody>
      </p:sp>
    </p:spTree>
    <p:extLst>
      <p:ext uri="{BB962C8B-B14F-4D97-AF65-F5344CB8AC3E}">
        <p14:creationId xmlns:p14="http://schemas.microsoft.com/office/powerpoint/2010/main" val="354343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CD17-3C88-884E-AA98-4A8EB78C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647B-14F0-4746-8B5C-FCD1621E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overall asset allocation (not a measure of risk or prudent behavior)</a:t>
            </a:r>
          </a:p>
          <a:p>
            <a:r>
              <a:rPr lang="en-US" dirty="0"/>
              <a:t>Different exogenous variables</a:t>
            </a:r>
          </a:p>
          <a:p>
            <a:r>
              <a:rPr lang="en-US" dirty="0"/>
              <a:t>More data years and more recent (as pensions have gotten more underfunded)</a:t>
            </a:r>
          </a:p>
          <a:p>
            <a:r>
              <a:rPr lang="en-US" dirty="0"/>
              <a:t>Different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2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74F-EEBC-1140-AFD5-238CACCF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900" dirty="0"/>
              <a:t>IMPORTANCE OF TOPIC</a:t>
            </a:r>
            <a:br>
              <a:rPr lang="en-US" dirty="0"/>
            </a:br>
            <a:r>
              <a:rPr lang="en-US" sz="2700" dirty="0"/>
              <a:t>What factors influence asset allocation of U.S. public pensions?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64C22-2D41-134F-9AE9-78B40BE6E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WHY PUBLIC PENSIONS? </a:t>
            </a:r>
          </a:p>
          <a:p>
            <a:pPr lvl="1"/>
            <a:r>
              <a:rPr lang="en-US" dirty="0"/>
              <a:t>Many U.S. public pensions are underfunded</a:t>
            </a:r>
          </a:p>
          <a:p>
            <a:pPr lvl="2"/>
            <a:r>
              <a:rPr lang="en-US" dirty="0"/>
              <a:t>In 2016, the median funding ratio (assets available for payments to retirees) was </a:t>
            </a:r>
            <a:r>
              <a:rPr lang="en-US" i="1" dirty="0"/>
              <a:t>71.1%</a:t>
            </a:r>
            <a:r>
              <a:rPr lang="en-US" dirty="0"/>
              <a:t> (Bloomberg)</a:t>
            </a:r>
          </a:p>
          <a:p>
            <a:pPr lvl="2"/>
            <a:r>
              <a:rPr lang="en-US" dirty="0"/>
              <a:t>In 2017, “US public pension funds lack $3.85tn that they need to pay the retirement benefits of current and retired workers” (Financial Times)</a:t>
            </a:r>
          </a:p>
          <a:p>
            <a:r>
              <a:rPr lang="en-US" dirty="0"/>
              <a:t>WHY ASSET ALLOCATION?</a:t>
            </a:r>
          </a:p>
          <a:p>
            <a:pPr lvl="1"/>
            <a:r>
              <a:rPr lang="en-US" dirty="0"/>
              <a:t>Modern portfolio theory - reducing portfolio risk through diversified, uncorrelated assets</a:t>
            </a:r>
          </a:p>
        </p:txBody>
      </p:sp>
    </p:spTree>
    <p:extLst>
      <p:ext uri="{BB962C8B-B14F-4D97-AF65-F5344CB8AC3E}">
        <p14:creationId xmlns:p14="http://schemas.microsoft.com/office/powerpoint/2010/main" val="150637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53FE-85AA-8541-A4EE-9792E7D5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8CCF-914B-1F4F-A534-C8D1E57CE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09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Public Plans Database</a:t>
            </a:r>
          </a:p>
          <a:p>
            <a:pPr lvl="1"/>
            <a:r>
              <a:rPr lang="en-US" dirty="0"/>
              <a:t>Plan-level data on 170 public pension plans: 114 administered at a state level and 56 administered locally</a:t>
            </a:r>
          </a:p>
          <a:p>
            <a:pPr lvl="1"/>
            <a:r>
              <a:rPr lang="en-US" dirty="0"/>
              <a:t>Covers 2001-2016 (16 years)</a:t>
            </a:r>
          </a:p>
          <a:p>
            <a:pPr lvl="1"/>
            <a:r>
              <a:rPr lang="en-US" dirty="0"/>
              <a:t>Covers 95 percent of public pension membership and assets nationwide</a:t>
            </a:r>
          </a:p>
          <a:p>
            <a:pPr lvl="1"/>
            <a:r>
              <a:rPr lang="en-US" dirty="0"/>
              <a:t>Includes information on </a:t>
            </a:r>
          </a:p>
          <a:p>
            <a:pPr lvl="2"/>
            <a:r>
              <a:rPr lang="en-US" dirty="0"/>
              <a:t>Asset Allocation</a:t>
            </a:r>
          </a:p>
          <a:p>
            <a:pPr lvl="2"/>
            <a:r>
              <a:rPr lang="en-US" dirty="0"/>
              <a:t>Membership composition (type and quantity)</a:t>
            </a:r>
          </a:p>
          <a:p>
            <a:pPr lvl="2"/>
            <a:r>
              <a:rPr lang="en-US" dirty="0"/>
              <a:t>Funding</a:t>
            </a:r>
          </a:p>
          <a:p>
            <a:pPr lvl="2"/>
            <a:r>
              <a:rPr lang="en-US" dirty="0"/>
              <a:t>Returns</a:t>
            </a:r>
          </a:p>
          <a:p>
            <a:pPr lvl="2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8395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648E-D5D6-BA4B-9376-F4919253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62DB-3CC9-1E4D-AB82-5CCA2D6D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Endogenous:</a:t>
            </a:r>
          </a:p>
          <a:p>
            <a:pPr lvl="1"/>
            <a:r>
              <a:rPr lang="en-US" dirty="0"/>
              <a:t>Asset Allocation</a:t>
            </a:r>
          </a:p>
          <a:p>
            <a:r>
              <a:rPr lang="en-US" dirty="0"/>
              <a:t>Potential exogenous variables to consider:</a:t>
            </a:r>
          </a:p>
          <a:p>
            <a:pPr lvl="1"/>
            <a:r>
              <a:rPr lang="en-US" dirty="0"/>
              <a:t>Funded Ratio</a:t>
            </a:r>
          </a:p>
          <a:p>
            <a:pPr lvl="1"/>
            <a:r>
              <a:rPr lang="en-US" dirty="0"/>
              <a:t>Number of pensioners in plan</a:t>
            </a:r>
          </a:p>
          <a:p>
            <a:pPr lvl="1"/>
            <a:r>
              <a:rPr lang="en-US" dirty="0"/>
              <a:t>Assets under management</a:t>
            </a:r>
          </a:p>
          <a:p>
            <a:pPr lvl="1"/>
            <a:r>
              <a:rPr lang="en-US" dirty="0"/>
              <a:t>Pension industry</a:t>
            </a:r>
          </a:p>
          <a:p>
            <a:pPr lvl="1"/>
            <a:r>
              <a:rPr lang="en-US" dirty="0"/>
              <a:t>Previous year’s investment 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0AB3-7836-314C-A8FF-36E8E155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90" y="175722"/>
            <a:ext cx="10515600" cy="972014"/>
          </a:xfrm>
        </p:spPr>
        <p:txBody>
          <a:bodyPr>
            <a:normAutofit/>
          </a:bodyPr>
          <a:lstStyle/>
          <a:p>
            <a:r>
              <a:rPr lang="en-US" sz="4000" dirty="0"/>
              <a:t>DEFINING ASSET ALLOCATION: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D163-3C19-F54F-A245-B50392F7C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84" y="1605429"/>
            <a:ext cx="10515600" cy="39637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% total assets invested in:</a:t>
            </a:r>
          </a:p>
          <a:p>
            <a:pPr lvl="1"/>
            <a:r>
              <a:rPr lang="en-US" dirty="0"/>
              <a:t>Equities</a:t>
            </a:r>
          </a:p>
          <a:p>
            <a:pPr lvl="1"/>
            <a:r>
              <a:rPr lang="en-US" dirty="0"/>
              <a:t>Fixed Income</a:t>
            </a:r>
          </a:p>
          <a:p>
            <a:pPr lvl="1"/>
            <a:r>
              <a:rPr lang="en-US" dirty="0"/>
              <a:t>Alternatives</a:t>
            </a:r>
          </a:p>
          <a:p>
            <a:pPr lvl="1"/>
            <a:r>
              <a:rPr lang="en-US" dirty="0"/>
              <a:t>Real Estate</a:t>
            </a:r>
          </a:p>
          <a:p>
            <a:pPr lvl="1"/>
            <a:r>
              <a:rPr lang="en-US" dirty="0"/>
              <a:t>Cash/Short-Term</a:t>
            </a:r>
          </a:p>
          <a:p>
            <a:pPr lvl="1"/>
            <a:r>
              <a:rPr lang="en-US" dirty="0"/>
              <a:t>Other</a:t>
            </a:r>
          </a:p>
          <a:p>
            <a:r>
              <a:rPr lang="en-US" dirty="0"/>
              <a:t>Vary by year and plan</a:t>
            </a:r>
          </a:p>
          <a:p>
            <a:pPr lvl="1"/>
            <a:r>
              <a:rPr lang="en-US" dirty="0"/>
              <a:t>NY has higher funded ratio</a:t>
            </a:r>
          </a:p>
          <a:p>
            <a:pPr marL="457200" lvl="1" indent="0">
              <a:buNone/>
            </a:pPr>
            <a:r>
              <a:rPr lang="en-US" dirty="0"/>
              <a:t>than 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FAD75-17A8-A44C-8619-6425FDA83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987" y="1161369"/>
            <a:ext cx="6413500" cy="439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AC2A6E-6D0F-4640-B4FE-63CDF95A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175" y="5229288"/>
            <a:ext cx="2068038" cy="15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2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0AB3-7836-314C-A8FF-36E8E155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90" y="175722"/>
            <a:ext cx="10515600" cy="985648"/>
          </a:xfrm>
        </p:spPr>
        <p:txBody>
          <a:bodyPr>
            <a:normAutofit/>
          </a:bodyPr>
          <a:lstStyle/>
          <a:p>
            <a:r>
              <a:rPr lang="en-US" sz="4000" dirty="0"/>
              <a:t>DEFINING ASSET ALLOCATION: CATEGORICAL?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D163-3C19-F54F-A245-B50392F7C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94" y="1434304"/>
            <a:ext cx="10515600" cy="4129925"/>
          </a:xfrm>
        </p:spPr>
        <p:txBody>
          <a:bodyPr>
            <a:normAutofit/>
          </a:bodyPr>
          <a:lstStyle/>
          <a:p>
            <a:r>
              <a:rPr lang="en-US" sz="2400" dirty="0"/>
              <a:t>Operationalizing asset allocation</a:t>
            </a:r>
          </a:p>
          <a:p>
            <a:pPr lvl="1"/>
            <a:r>
              <a:rPr lang="en-US" dirty="0"/>
              <a:t>Classifier</a:t>
            </a:r>
          </a:p>
          <a:p>
            <a:pPr lvl="2"/>
            <a:r>
              <a:rPr lang="en-US" dirty="0"/>
              <a:t>High (1) and low (0) equity to</a:t>
            </a:r>
          </a:p>
          <a:p>
            <a:pPr marL="914400" lvl="2" indent="0">
              <a:buNone/>
            </a:pPr>
            <a:r>
              <a:rPr lang="en-US" dirty="0"/>
              <a:t>fixed income ratio </a:t>
            </a:r>
          </a:p>
          <a:p>
            <a:pPr lvl="1"/>
            <a:r>
              <a:rPr lang="en-US" dirty="0"/>
              <a:t>Continuous</a:t>
            </a:r>
          </a:p>
          <a:p>
            <a:pPr lvl="2"/>
            <a:r>
              <a:rPr lang="en-US" dirty="0"/>
              <a:t>Finer-grained ratio</a:t>
            </a:r>
          </a:p>
          <a:p>
            <a:pPr lvl="2"/>
            <a:r>
              <a:rPr lang="en-US" dirty="0"/>
              <a:t>Scale of allocation profiles</a:t>
            </a:r>
          </a:p>
          <a:p>
            <a:pPr lvl="1"/>
            <a:r>
              <a:rPr lang="en-US" dirty="0"/>
              <a:t>Different Models?</a:t>
            </a:r>
          </a:p>
          <a:p>
            <a:pPr lvl="2"/>
            <a:r>
              <a:rPr lang="en-US" dirty="0"/>
              <a:t>Predict 6 categories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FAD75-17A8-A44C-8619-6425FDA83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987" y="1161369"/>
            <a:ext cx="6413500" cy="439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AC2A6E-6D0F-4640-B4FE-63CDF95A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175" y="5229288"/>
            <a:ext cx="2068038" cy="15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0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AABB-8FB1-0342-B3C8-D7CBD4E6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MODEL/THEORY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CDB4-B3CA-3F42-A691-FC7CF600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Let’s do a horse race!</a:t>
            </a:r>
          </a:p>
          <a:p>
            <a:pPr lvl="1"/>
            <a:r>
              <a:rPr lang="en-US" dirty="0"/>
              <a:t>Logistic Regression vs. Random Forest vs. Neural Net</a:t>
            </a:r>
          </a:p>
          <a:p>
            <a:r>
              <a:rPr lang="en-US" dirty="0"/>
              <a:t>Take model strengths/weaknesses into account</a:t>
            </a:r>
          </a:p>
          <a:p>
            <a:pPr lvl="1"/>
            <a:r>
              <a:rPr lang="en-US" dirty="0"/>
              <a:t>Classification vs. continuous model of asset allocation</a:t>
            </a:r>
          </a:p>
          <a:p>
            <a:pPr lvl="1"/>
            <a:r>
              <a:rPr lang="en-US" dirty="0"/>
              <a:t>Adding more features (Neural Net vs. Random Forest)</a:t>
            </a:r>
          </a:p>
        </p:txBody>
      </p:sp>
    </p:spTree>
    <p:extLst>
      <p:ext uri="{BB962C8B-B14F-4D97-AF65-F5344CB8AC3E}">
        <p14:creationId xmlns:p14="http://schemas.microsoft.com/office/powerpoint/2010/main" val="405571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4B38-4039-F445-9C95-0CA3CA96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 WITH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FEF7-27C6-E746-B2D6-C80A42F5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relatively small (170 </a:t>
            </a:r>
            <a:r>
              <a:rPr lang="en-US" dirty="0" err="1"/>
              <a:t>obs</a:t>
            </a:r>
            <a:r>
              <a:rPr lang="en-US" dirty="0"/>
              <a:t>/year)</a:t>
            </a:r>
          </a:p>
          <a:p>
            <a:pPr lvl="1"/>
            <a:r>
              <a:rPr lang="en-US" dirty="0"/>
              <a:t>Include resampling methods</a:t>
            </a:r>
          </a:p>
          <a:p>
            <a:r>
              <a:rPr lang="en-US" dirty="0"/>
              <a:t>Time-Series data</a:t>
            </a:r>
          </a:p>
          <a:p>
            <a:pPr lvl="1"/>
            <a:r>
              <a:rPr lang="en-US" dirty="0"/>
              <a:t>Will need to account for changes in markets and investment strategies over time</a:t>
            </a:r>
          </a:p>
          <a:p>
            <a:r>
              <a:rPr lang="en-US" dirty="0"/>
              <a:t>Omitted Variable Bias and correlations between variables</a:t>
            </a:r>
          </a:p>
          <a:p>
            <a:pPr lvl="1"/>
            <a:r>
              <a:rPr lang="en-US" dirty="0"/>
              <a:t>Need to think hard about the exogenous variables I use</a:t>
            </a:r>
          </a:p>
        </p:txBody>
      </p:sp>
    </p:spTree>
    <p:extLst>
      <p:ext uri="{BB962C8B-B14F-4D97-AF65-F5344CB8AC3E}">
        <p14:creationId xmlns:p14="http://schemas.microsoft.com/office/powerpoint/2010/main" val="374590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15F-88E4-8A48-ADE0-34D91230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IN EXISTING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2D0C-9133-D645-8AB2-F8C25898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Pennacchi</a:t>
            </a:r>
            <a:r>
              <a:rPr lang="en-US" dirty="0"/>
              <a:t> and </a:t>
            </a:r>
            <a:r>
              <a:rPr lang="en-US" dirty="0" err="1"/>
              <a:t>Rastad</a:t>
            </a:r>
            <a:r>
              <a:rPr lang="en-US" dirty="0"/>
              <a:t>, 2010</a:t>
            </a:r>
          </a:p>
          <a:p>
            <a:pPr lvl="1"/>
            <a:r>
              <a:rPr lang="en-US" dirty="0"/>
              <a:t>Analyzed factors that effect risk in 125 public pension funds, as measured by tracking error</a:t>
            </a:r>
          </a:p>
          <a:p>
            <a:pPr lvl="1"/>
            <a:endParaRPr lang="en-US" dirty="0"/>
          </a:p>
          <a:p>
            <a:r>
              <a:rPr lang="en-US" dirty="0"/>
              <a:t>Weller and Wegner, 2008:</a:t>
            </a:r>
          </a:p>
          <a:p>
            <a:pPr lvl="1"/>
            <a:r>
              <a:rPr lang="en-US" dirty="0"/>
              <a:t>Have public sector pension plan managers acted “imprudently” to chase returns after encountering underfunding?</a:t>
            </a:r>
          </a:p>
        </p:txBody>
      </p:sp>
    </p:spTree>
    <p:extLst>
      <p:ext uri="{BB962C8B-B14F-4D97-AF65-F5344CB8AC3E}">
        <p14:creationId xmlns:p14="http://schemas.microsoft.com/office/powerpoint/2010/main" val="352860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Words>645</Words>
  <Application>Microsoft Macintosh PowerPoint</Application>
  <PresentationFormat>Widescreen</PresentationFormat>
  <Paragraphs>100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U.S. PUBLIC PENSION ASSET ALLOCATIONS</vt:lpstr>
      <vt:lpstr>IMPORTANCE OF TOPIC What factors influence asset allocation of U.S. public pensions?</vt:lpstr>
      <vt:lpstr>DATA</vt:lpstr>
      <vt:lpstr>VARIABLES</vt:lpstr>
      <vt:lpstr>DEFINING ASSET ALLOCATION: BREAKDOWN</vt:lpstr>
      <vt:lpstr>DEFINING ASSET ALLOCATION: CATEGORICAL?</vt:lpstr>
      <vt:lpstr>MODEL/THEORY</vt:lpstr>
      <vt:lpstr>POTENTIAL ISSUES WITH MODEL</vt:lpstr>
      <vt:lpstr>PLACE IN EXISTING LITERATURE</vt:lpstr>
      <vt:lpstr>CONTRIBUTION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Determinants of U.S. Public Pension Asset Allocations</dc:title>
  <dc:creator>Bethany Anne Bailey</dc:creator>
  <cp:lastModifiedBy>Bethany Anne Bailey</cp:lastModifiedBy>
  <cp:revision>35</cp:revision>
  <cp:lastPrinted>2018-04-04T01:33:13Z</cp:lastPrinted>
  <dcterms:created xsi:type="dcterms:W3CDTF">2018-04-03T18:18:21Z</dcterms:created>
  <dcterms:modified xsi:type="dcterms:W3CDTF">2018-04-04T04:20:44Z</dcterms:modified>
</cp:coreProperties>
</file>