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3"/>
    <p:sldId id="257" r:id="rId4"/>
    <p:sldId id="258" r:id="rId5"/>
    <p:sldId id="259" r:id="rId6"/>
    <p:sldId id="260" r:id="rId7"/>
    <p:sldId id="261" r:id="rId8"/>
    <p:sldId id="264" r:id="rId9"/>
    <p:sldId id="262" r:id="rId10"/>
    <p:sldId id="263" r:id="rId11"/>
    <p:sldId id="265" r:id="rId12"/>
  </p:sldIdLst>
  <p:sldSz cx="7556500" cy="11163300" type="screen16x9"/>
  <p:notesSz cx="5143500" cy="9144000"/>
  <p:embeddedFontLst>
    <p:embeddedFont>
      <p:font typeface="思源宋体 CN SemiBold" panose="02020600000000000000" charset="-122"/>
      <p:bold r:id="rId18"/>
    </p:embeddedFont>
    <p:embeddedFont>
      <p:font typeface="思源黑体 CN Heavy" panose="020B0A00000000000000" charset="-122"/>
      <p:bold r:id="rId19"/>
    </p:embeddedFont>
    <p:embeddedFont>
      <p:font typeface="SourceHanSerifSC-Bold" panose="02020700000000000000" charset="-122"/>
      <p:bold r:id="rId20"/>
    </p:embeddedFont>
  </p:embeddedFont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CB2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9"/>
    <p:restoredTop sz="94613"/>
  </p:normalViewPr>
  <p:slideViewPr>
    <p:cSldViewPr snapToGrid="0" snapToObjects="1">
      <p:cViewPr varScale="1">
        <p:scale>
          <a:sx n="119" d="100"/>
          <a:sy n="119" d="100"/>
        </p:scale>
        <p:origin x="31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font" Target="fonts/font3.fntdata"/><Relationship Id="rId2" Type="http://schemas.openxmlformats.org/officeDocument/2006/relationships/theme" Target="theme/theme1.xml"/><Relationship Id="rId19" Type="http://schemas.openxmlformats.org/officeDocument/2006/relationships/font" Target="fonts/font2.fntdata"/><Relationship Id="rId18" Type="http://schemas.openxmlformats.org/officeDocument/2006/relationships/font" Target="fonts/font1.fntdata"/><Relationship Id="rId17" Type="http://schemas.openxmlformats.org/officeDocument/2006/relationships/customXml" Target="../customXml/item1.xml"/><Relationship Id="rId16" Type="http://schemas.openxmlformats.org/officeDocument/2006/relationships/customXmlProps" Target="../customXml/itemProps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0.png"/><Relationship Id="rId3" Type="http://schemas.openxmlformats.org/officeDocument/2006/relationships/image" Target="../media/image39.png"/><Relationship Id="rId2" Type="http://schemas.openxmlformats.org/officeDocument/2006/relationships/image" Target="../media/image10.png"/><Relationship Id="rId1" Type="http://schemas.openxmlformats.org/officeDocument/2006/relationships/image" Target="../media/image35.pn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3.xml.rels><?xml version="1.0" encoding="UTF-8" standalone="yes"?>
<Relationships xmlns="http://schemas.openxmlformats.org/package/2006/relationships"><Relationship Id="rId9" Type="http://schemas.openxmlformats.org/officeDocument/2006/relationships/image" Target="../media/image6.png"/><Relationship Id="rId8" Type="http://schemas.openxmlformats.org/officeDocument/2006/relationships/image" Target="../media/image18.png"/><Relationship Id="rId7" Type="http://schemas.openxmlformats.org/officeDocument/2006/relationships/image" Target="../media/image17.png"/><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0" Type="http://schemas.openxmlformats.org/officeDocument/2006/relationships/slideLayout" Target="../slideLayouts/slideLayout1.xml"/><Relationship Id="rId1" Type="http://schemas.openxmlformats.org/officeDocument/2006/relationships/image" Target="../media/image11.png"/></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25.png"/><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6.png"/><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6.png"/><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png"/></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34.png"/><Relationship Id="rId4" Type="http://schemas.openxmlformats.org/officeDocument/2006/relationships/image" Target="../media/image33.png"/><Relationship Id="rId3" Type="http://schemas.openxmlformats.org/officeDocument/2006/relationships/image" Target="../media/image32.png"/><Relationship Id="rId2" Type="http://schemas.openxmlformats.org/officeDocument/2006/relationships/image" Target="../media/image6.png"/><Relationship Id="rId1" Type="http://schemas.openxmlformats.org/officeDocument/2006/relationships/image" Target="../media/image29.png"/></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0.png"/><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35.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9.png"/><Relationship Id="rId1"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C73A6"/>
        </a:solidFill>
        <a:effectLst/>
      </p:bgPr>
    </p:bg>
    <p:spTree>
      <p:nvGrpSpPr>
        <p:cNvPr id="1" name=""/>
        <p:cNvGrpSpPr/>
        <p:nvPr/>
      </p:nvGrpSpPr>
      <p:grpSpPr>
        <a:xfrm>
          <a:off x="0" y="0"/>
          <a:ext cx="0" cy="0"/>
          <a:chOff x="0" y="0"/>
          <a:chExt cx="0" cy="0"/>
        </a:xfrm>
      </p:grpSpPr>
      <p:grpSp>
        <p:nvGrpSpPr>
          <p:cNvPr id="101" name="组合 101"/>
          <p:cNvGrpSpPr/>
          <p:nvPr/>
        </p:nvGrpSpPr>
        <p:grpSpPr>
          <a:xfrm>
            <a:off x="0" y="1228940"/>
            <a:ext cx="7556500" cy="12323879"/>
            <a:chOff x="0" y="1228940"/>
            <a:chExt cx="7556500" cy="12323879"/>
          </a:xfrm>
        </p:grpSpPr>
        <p:pic>
          <p:nvPicPr>
            <p:cNvPr id="9102" name="image 102"/>
            <p:cNvPicPr>
              <a:picLocks noChangeAspect="1"/>
            </p:cNvPicPr>
            <p:nvPr/>
          </p:nvPicPr>
          <p:blipFill>
            <a:blip r:embed="rId1"/>
            <a:srcRect/>
            <a:stretch>
              <a:fillRect/>
            </a:stretch>
          </p:blipFill>
          <p:spPr>
            <a:xfrm>
              <a:off x="203" y="1228941"/>
              <a:ext cx="7556295" cy="12323879"/>
            </a:xfrm>
            <a:prstGeom prst="rect">
              <a:avLst/>
            </a:prstGeom>
          </p:spPr>
        </p:pic>
        <p:pic>
          <p:nvPicPr>
            <p:cNvPr id="9103" name="image 103"/>
            <p:cNvPicPr>
              <a:picLocks noChangeAspect="1"/>
            </p:cNvPicPr>
            <p:nvPr/>
          </p:nvPicPr>
          <p:blipFill>
            <a:blip r:embed="rId2"/>
            <a:srcRect/>
            <a:stretch>
              <a:fillRect/>
            </a:stretch>
          </p:blipFill>
          <p:spPr>
            <a:xfrm>
              <a:off x="204" y="1228940"/>
              <a:ext cx="7556500" cy="11811000"/>
            </a:xfrm>
            <a:prstGeom prst="rect">
              <a:avLst/>
            </a:prstGeom>
          </p:spPr>
        </p:pic>
        <p:pic>
          <p:nvPicPr>
            <p:cNvPr id="9104" name="image 104"/>
            <p:cNvPicPr>
              <a:picLocks noChangeAspect="1"/>
            </p:cNvPicPr>
            <p:nvPr/>
          </p:nvPicPr>
          <p:blipFill>
            <a:blip r:embed="rId3">
              <a:alphaModFix amt="67058"/>
            </a:blip>
            <a:srcRect/>
            <a:stretch>
              <a:fillRect/>
            </a:stretch>
          </p:blipFill>
          <p:spPr>
            <a:xfrm>
              <a:off x="0" y="8171327"/>
              <a:ext cx="7556498" cy="5035353"/>
            </a:xfrm>
            <a:prstGeom prst="rect">
              <a:avLst/>
            </a:prstGeom>
          </p:spPr>
        </p:pic>
      </p:grpSp>
      <p:pic>
        <p:nvPicPr>
          <p:cNvPr id="9107" name="image 107"/>
          <p:cNvPicPr>
            <a:picLocks noChangeAspect="1"/>
          </p:cNvPicPr>
          <p:nvPr/>
        </p:nvPicPr>
        <p:blipFill>
          <a:blip r:embed="rId4"/>
          <a:srcRect/>
          <a:stretch>
            <a:fillRect/>
          </a:stretch>
        </p:blipFill>
        <p:spPr>
          <a:xfrm rot="5400000">
            <a:off x="-579303" y="2715088"/>
            <a:ext cx="8715106" cy="6890665"/>
          </a:xfrm>
          <a:prstGeom prst="rect">
            <a:avLst/>
          </a:prstGeom>
        </p:spPr>
      </p:pic>
      <p:sp>
        <p:nvSpPr>
          <p:cNvPr id="105" name="Object 105"/>
          <p:cNvSpPr txBox="1"/>
          <p:nvPr/>
        </p:nvSpPr>
        <p:spPr>
          <a:xfrm>
            <a:off x="671727" y="3463925"/>
            <a:ext cx="6311900" cy="9575800"/>
          </a:xfrm>
          <a:prstGeom prst="rect">
            <a:avLst/>
          </a:prstGeom>
        </p:spPr>
        <p:txBody>
          <a:bodyPr vert="horz" wrap="square" lIns="0" tIns="46800" rIns="0" bIns="46800" rtlCol="0" anchor="t" anchorCtr="0">
            <a:noAutofit/>
          </a:bodyPr>
          <a:lstStyle/>
          <a:p>
            <a:pPr algn="l">
              <a:lnSpc>
                <a:spcPct val="122000"/>
              </a:lnSpc>
            </a:pPr>
            <a:r>
              <a:rPr lang="zh-CN" sz="2200" b="0" i="0" kern="0" dirty="0" smtClean="0">
                <a:solidFill>
                  <a:srgbClr val="FFFFFF"/>
                </a:solidFill>
                <a:latin typeface="思源宋体 CN SemiBold" panose="02020600000000000000" charset="-122"/>
                <a:ea typeface="思源宋体 CN SemiBold" panose="02020600000000000000" charset="-122"/>
                <a:cs typeface="思源宋体 CN SemiBold" panose="02020600000000000000" charset="-122"/>
              </a:rPr>
              <a:t>1.劳动者可以在手机下载天眼查、企查查等小程序</a:t>
            </a:r>
            <a:endParaRPr lang="zh-CN" altLang="en-US" sz="2200" kern="0">
              <a:latin typeface="思源宋体 CN SemiBold" panose="02020600000000000000" charset="-122"/>
              <a:ea typeface="思源宋体 CN SemiBold" panose="02020600000000000000" charset="-122"/>
              <a:cs typeface="思源宋体 CN SemiBold" panose="02020600000000000000" charset="-122"/>
            </a:endParaRPr>
          </a:p>
          <a:p>
            <a:pPr algn="l">
              <a:lnSpc>
                <a:spcPct val="122000"/>
              </a:lnSpc>
            </a:pPr>
            <a:r>
              <a:rPr lang="zh-CN" sz="2200" b="0" i="0" kern="0" dirty="0" smtClean="0">
                <a:solidFill>
                  <a:srgbClr val="FFFFFF"/>
                </a:solidFill>
                <a:latin typeface="思源宋体 CN SemiBold" panose="02020600000000000000" charset="-122"/>
                <a:ea typeface="思源宋体 CN SemiBold" panose="02020600000000000000" charset="-122"/>
                <a:cs typeface="思源宋体 CN SemiBold" panose="02020600000000000000" charset="-122"/>
              </a:rPr>
              <a:t>（该类app有会员收费模式，我们提醒无需充值也能获得企业有用信息）</a:t>
            </a:r>
            <a:endParaRPr lang="zh-CN" altLang="en-US" sz="2200" kern="0">
              <a:latin typeface="思源宋体 CN SemiBold" panose="02020600000000000000" charset="-122"/>
              <a:ea typeface="思源宋体 CN SemiBold" panose="02020600000000000000" charset="-122"/>
              <a:cs typeface="思源宋体 CN SemiBold" panose="02020600000000000000" charset="-122"/>
            </a:endParaRPr>
          </a:p>
          <a:p>
            <a:pPr algn="l">
              <a:lnSpc>
                <a:spcPct val="122000"/>
              </a:lnSpc>
            </a:pPr>
            <a:r>
              <a:rPr lang="zh-CN" sz="2200" b="0" i="0" kern="0" dirty="0" smtClean="0">
                <a:solidFill>
                  <a:srgbClr val="FFFFFF"/>
                </a:solidFill>
                <a:latin typeface="思源宋体 CN SemiBold" panose="02020600000000000000" charset="-122"/>
                <a:ea typeface="思源宋体 CN SemiBold" panose="02020600000000000000" charset="-122"/>
                <a:cs typeface="思源宋体 CN SemiBold" panose="02020600000000000000" charset="-122"/>
              </a:rPr>
              <a:t>2.劳动者可以在国家企业信用信息公示网站搜索用人单位</a:t>
            </a:r>
            <a:r>
              <a:rPr lang="zh-CN" sz="2200" b="0" i="0" kern="0" dirty="0" smtClean="0">
                <a:solidFill>
                  <a:srgbClr val="FFFFFF"/>
                </a:solidFill>
                <a:latin typeface="思源宋体 CN SemiBold" panose="02020600000000000000" charset="-122"/>
                <a:ea typeface="思源宋体 CN SemiBold" panose="02020600000000000000" charset="-122"/>
                <a:cs typeface="思源宋体 CN SemiBold" panose="02020600000000000000" charset="-122"/>
              </a:rPr>
              <a:t>信息：https://shiming.gsxt.gov.cn/socialuser-use-rlregister.html</a:t>
            </a:r>
            <a:endParaRPr lang="zh-CN" altLang="en-US" sz="2200" kern="0">
              <a:latin typeface="思源宋体 CN SemiBold" panose="02020600000000000000" charset="-122"/>
              <a:ea typeface="思源宋体 CN SemiBold" panose="02020600000000000000" charset="-122"/>
              <a:cs typeface="思源宋体 CN SemiBold" panose="02020600000000000000" charset="-122"/>
            </a:endParaRPr>
          </a:p>
          <a:p>
            <a:pPr algn="l">
              <a:lnSpc>
                <a:spcPct val="122000"/>
              </a:lnSpc>
            </a:pPr>
            <a:r>
              <a:rPr lang="en-US" altLang="zh-CN" sz="2200" b="0" i="0" kern="0" dirty="0" smtClean="0">
                <a:solidFill>
                  <a:srgbClr val="FFFFFF"/>
                </a:solidFill>
                <a:latin typeface="思源宋体 CN SemiBold" panose="02020600000000000000" charset="-122"/>
                <a:ea typeface="思源宋体 CN SemiBold" panose="02020600000000000000" charset="-122"/>
                <a:cs typeface="思源宋体 CN SemiBold" panose="02020600000000000000" charset="-122"/>
              </a:rPr>
              <a:t>3.</a:t>
            </a:r>
            <a:r>
              <a:rPr lang="zh-CN" altLang="en-US" sz="2200" b="0" i="0" kern="0" dirty="0" smtClean="0">
                <a:solidFill>
                  <a:srgbClr val="FFFFFF"/>
                </a:solidFill>
                <a:latin typeface="思源宋体 CN SemiBold" panose="02020600000000000000" charset="-122"/>
                <a:ea typeface="思源宋体 CN SemiBold" panose="02020600000000000000" charset="-122"/>
                <a:cs typeface="思源宋体 CN SemiBold" panose="02020600000000000000" charset="-122"/>
              </a:rPr>
              <a:t>劳动者可以在中国裁判文书网站搜索用人单位</a:t>
            </a:r>
            <a:r>
              <a:rPr lang="zh-CN" altLang="en-US" sz="2200" b="0" i="0" kern="0" dirty="0" smtClean="0">
                <a:solidFill>
                  <a:srgbClr val="FFFFFF"/>
                </a:solidFill>
                <a:latin typeface="思源宋体 CN SemiBold" panose="02020600000000000000" charset="-122"/>
                <a:ea typeface="思源宋体 CN SemiBold" panose="02020600000000000000" charset="-122"/>
                <a:cs typeface="思源宋体 CN SemiBold" panose="02020600000000000000" charset="-122"/>
              </a:rPr>
              <a:t>信息：</a:t>
            </a:r>
            <a:endParaRPr lang="zh-CN" altLang="en-US" sz="2200" b="0" i="0" kern="0" dirty="0" smtClean="0">
              <a:solidFill>
                <a:srgbClr val="FFFFFF"/>
              </a:solidFill>
              <a:latin typeface="思源宋体 CN SemiBold" panose="02020600000000000000" charset="-122"/>
              <a:ea typeface="思源宋体 CN SemiBold" panose="02020600000000000000" charset="-122"/>
              <a:cs typeface="思源宋体 CN SemiBold" panose="02020600000000000000" charset="-122"/>
            </a:endParaRPr>
          </a:p>
          <a:p>
            <a:pPr algn="l">
              <a:lnSpc>
                <a:spcPct val="122000"/>
              </a:lnSpc>
            </a:pPr>
            <a:r>
              <a:rPr lang="en-US" altLang="zh-CN" sz="2200" b="0" i="0" kern="0" dirty="0" smtClean="0">
                <a:solidFill>
                  <a:srgbClr val="FFFFFF"/>
                </a:solidFill>
                <a:latin typeface="思源宋体 CN SemiBold" panose="02020600000000000000" charset="-122"/>
                <a:ea typeface="思源宋体 CN SemiBold" panose="02020600000000000000" charset="-122"/>
                <a:cs typeface="思源宋体 CN SemiBold" panose="02020600000000000000" charset="-122"/>
              </a:rPr>
              <a:t>https://wenshu.court.gov.cn/</a:t>
            </a:r>
            <a:endParaRPr lang="en-US" altLang="zh-CN" sz="2200" b="0" i="0" kern="0" dirty="0" smtClean="0">
              <a:solidFill>
                <a:srgbClr val="FFFFFF"/>
              </a:solidFill>
              <a:latin typeface="思源宋体 CN SemiBold" panose="02020600000000000000" charset="-122"/>
              <a:ea typeface="思源宋体 CN SemiBold" panose="02020600000000000000" charset="-122"/>
              <a:cs typeface="思源宋体 CN SemiBold" panose="02020600000000000000" charset="-122"/>
            </a:endParaRPr>
          </a:p>
          <a:p>
            <a:pPr algn="l">
              <a:lnSpc>
                <a:spcPct val="122000"/>
              </a:lnSpc>
            </a:pPr>
            <a:r>
              <a:rPr lang="en-US" altLang="zh-CN" sz="2200" b="0" i="0" kern="0" dirty="0" smtClean="0">
                <a:solidFill>
                  <a:srgbClr val="FFFFFF"/>
                </a:solidFill>
                <a:latin typeface="思源宋体 CN SemiBold" panose="02020600000000000000" charset="-122"/>
                <a:ea typeface="思源宋体 CN SemiBold" panose="02020600000000000000" charset="-122"/>
                <a:cs typeface="思源宋体 CN SemiBold" panose="02020600000000000000" charset="-122"/>
              </a:rPr>
              <a:t>4</a:t>
            </a:r>
            <a:r>
              <a:rPr lang="zh-CN" sz="2200" b="0" i="0" kern="0" dirty="0" smtClean="0">
                <a:solidFill>
                  <a:srgbClr val="FFFFFF"/>
                </a:solidFill>
                <a:latin typeface="思源宋体 CN SemiBold" panose="02020600000000000000" charset="-122"/>
                <a:ea typeface="思源宋体 CN SemiBold" panose="02020600000000000000" charset="-122"/>
                <a:cs typeface="思源宋体 CN SemiBold" panose="02020600000000000000" charset="-122"/>
              </a:rPr>
              <a:t>.</a:t>
            </a:r>
            <a:r>
              <a:rPr lang="zh-CN" altLang="en-US" sz="2200" kern="0" dirty="0" smtClean="0">
                <a:solidFill>
                  <a:srgbClr val="FFFFFF"/>
                </a:solidFill>
                <a:latin typeface="思源宋体 CN SemiBold" panose="02020600000000000000" charset="-122"/>
                <a:ea typeface="思源宋体 CN SemiBold" panose="02020600000000000000" charset="-122"/>
                <a:cs typeface="思源宋体 CN SemiBold" panose="02020600000000000000" charset="-122"/>
              </a:rPr>
              <a:t>劳动者可以在微信搜索公众号“信用中国”，或者在信用中国官网搜索用人单位信息：</a:t>
            </a:r>
            <a:endParaRPr lang="zh-CN" altLang="en-US" sz="2200" kern="0" dirty="0" smtClean="0">
              <a:solidFill>
                <a:srgbClr val="FFFFFF"/>
              </a:solidFill>
              <a:latin typeface="思源宋体 CN SemiBold" panose="02020600000000000000" charset="-122"/>
              <a:ea typeface="思源宋体 CN SemiBold" panose="02020600000000000000" charset="-122"/>
              <a:cs typeface="思源宋体 CN SemiBold" panose="02020600000000000000" charset="-122"/>
            </a:endParaRPr>
          </a:p>
          <a:p>
            <a:pPr algn="l">
              <a:lnSpc>
                <a:spcPct val="122000"/>
              </a:lnSpc>
              <a:buClrTx/>
              <a:buSzTx/>
              <a:buFontTx/>
            </a:pPr>
            <a:r>
              <a:rPr lang="zh-CN" altLang="en-US" sz="2200" kern="0" dirty="0" smtClean="0">
                <a:solidFill>
                  <a:srgbClr val="FFFFFF"/>
                </a:solidFill>
                <a:latin typeface="思源宋体 CN SemiBold" panose="02020600000000000000" charset="-122"/>
                <a:ea typeface="思源宋体 CN SemiBold" panose="02020600000000000000" charset="-122"/>
                <a:cs typeface="思源宋体 CN SemiBold" panose="02020600000000000000" charset="-122"/>
              </a:rPr>
              <a:t>https://www.creditchina.gov.cn/</a:t>
            </a:r>
            <a:endParaRPr lang="zh-CN" altLang="en-US" sz="2200" kern="0" dirty="0" smtClean="0">
              <a:solidFill>
                <a:srgbClr val="FFFFFF"/>
              </a:solidFill>
              <a:latin typeface="思源宋体 CN SemiBold" panose="02020600000000000000" charset="-122"/>
              <a:ea typeface="思源宋体 CN SemiBold" panose="02020600000000000000" charset="-122"/>
              <a:cs typeface="思源宋体 CN SemiBold" panose="02020600000000000000" charset="-122"/>
            </a:endParaRPr>
          </a:p>
          <a:p>
            <a:pPr algn="l">
              <a:lnSpc>
                <a:spcPct val="122000"/>
              </a:lnSpc>
            </a:pPr>
            <a:r>
              <a:rPr lang="en-US" altLang="zh-CN" sz="2200" b="0" i="0" kern="0" dirty="0" smtClean="0">
                <a:solidFill>
                  <a:srgbClr val="FFFFFF"/>
                </a:solidFill>
                <a:latin typeface="思源宋体 CN SemiBold" panose="02020600000000000000" charset="-122"/>
                <a:ea typeface="思源宋体 CN SemiBold" panose="02020600000000000000" charset="-122"/>
                <a:cs typeface="思源宋体 CN SemiBold" panose="02020600000000000000" charset="-122"/>
              </a:rPr>
              <a:t>5.</a:t>
            </a:r>
            <a:r>
              <a:rPr lang="zh-CN" sz="2200" b="0" i="0" kern="0" dirty="0" smtClean="0">
                <a:solidFill>
                  <a:srgbClr val="FFFFFF"/>
                </a:solidFill>
                <a:latin typeface="思源宋体 CN SemiBold" panose="02020600000000000000" charset="-122"/>
                <a:ea typeface="思源宋体 CN SemiBold" panose="02020600000000000000" charset="-122"/>
                <a:cs typeface="思源宋体 CN SemiBold" panose="02020600000000000000" charset="-122"/>
              </a:rPr>
              <a:t>通过微信小程序搜索“国家社会组织法人库”进行查询（劳动者在遇到</a:t>
            </a:r>
            <a:r>
              <a:rPr lang="en-US" altLang="zh-CN" sz="2200" b="0" i="0" kern="0" dirty="0" smtClean="0">
                <a:solidFill>
                  <a:srgbClr val="FFFFFF"/>
                </a:solidFill>
                <a:latin typeface="思源宋体 CN SemiBold" panose="02020600000000000000" charset="-122"/>
                <a:ea typeface="思源宋体 CN SemiBold" panose="02020600000000000000" charset="-122"/>
                <a:cs typeface="思源宋体 CN SemiBold" panose="02020600000000000000" charset="-122"/>
              </a:rPr>
              <a:t>“</a:t>
            </a:r>
            <a:r>
              <a:rPr lang="zh-CN" sz="2200" b="0" i="0" kern="0" dirty="0" smtClean="0">
                <a:solidFill>
                  <a:srgbClr val="FFFFFF"/>
                </a:solidFill>
                <a:latin typeface="思源宋体 CN SemiBold" panose="02020600000000000000" charset="-122"/>
                <a:ea typeface="思源宋体 CN SemiBold" panose="02020600000000000000" charset="-122"/>
                <a:cs typeface="思源宋体 CN SemiBold" panose="02020600000000000000" charset="-122"/>
              </a:rPr>
              <a:t>民办非企业单位</a:t>
            </a:r>
            <a:r>
              <a:rPr lang="en-US" altLang="zh-CN" sz="2200" b="0" i="0" kern="0" dirty="0" smtClean="0">
                <a:solidFill>
                  <a:srgbClr val="FFFFFF"/>
                </a:solidFill>
                <a:latin typeface="思源宋体 CN SemiBold" panose="02020600000000000000" charset="-122"/>
                <a:ea typeface="思源宋体 CN SemiBold" panose="02020600000000000000" charset="-122"/>
                <a:cs typeface="思源宋体 CN SemiBold" panose="02020600000000000000" charset="-122"/>
              </a:rPr>
              <a:t>”</a:t>
            </a:r>
            <a:r>
              <a:rPr lang="zh-CN" sz="2200" b="0" i="0" kern="0" dirty="0" smtClean="0">
                <a:solidFill>
                  <a:srgbClr val="FFFFFF"/>
                </a:solidFill>
                <a:latin typeface="思源宋体 CN SemiBold" panose="02020600000000000000" charset="-122"/>
                <a:ea typeface="思源宋体 CN SemiBold" panose="02020600000000000000" charset="-122"/>
                <a:cs typeface="思源宋体 CN SemiBold" panose="02020600000000000000" charset="-122"/>
              </a:rPr>
              <a:t>时可以通过</a:t>
            </a:r>
            <a:r>
              <a:rPr lang="zh-CN" sz="2200" b="0" i="0" kern="0" dirty="0" smtClean="0">
                <a:solidFill>
                  <a:srgbClr val="FFFFFF"/>
                </a:solidFill>
                <a:latin typeface="思源宋体 CN SemiBold" panose="02020600000000000000" charset="-122"/>
                <a:ea typeface="思源宋体 CN SemiBold" panose="02020600000000000000" charset="-122"/>
                <a:cs typeface="思源宋体 CN SemiBold" panose="02020600000000000000" charset="-122"/>
              </a:rPr>
              <a:t>该方式了解该单位是否合法注册）</a:t>
            </a:r>
            <a:endParaRPr lang="zh-CN" altLang="en-US" sz="2200" kern="0">
              <a:latin typeface="思源宋体 CN SemiBold" panose="02020600000000000000" charset="-122"/>
              <a:ea typeface="思源宋体 CN SemiBold" panose="02020600000000000000" charset="-122"/>
              <a:cs typeface="思源宋体 CN SemiBold" panose="02020600000000000000" charset="-122"/>
            </a:endParaRPr>
          </a:p>
        </p:txBody>
      </p:sp>
      <p:sp>
        <p:nvSpPr>
          <p:cNvPr id="106" name="Object 106"/>
          <p:cNvSpPr txBox="1"/>
          <p:nvPr/>
        </p:nvSpPr>
        <p:spPr>
          <a:xfrm>
            <a:off x="518795" y="427990"/>
            <a:ext cx="6400800" cy="1066800"/>
          </a:xfrm>
          <a:prstGeom prst="rect">
            <a:avLst/>
          </a:prstGeom>
        </p:spPr>
        <p:txBody>
          <a:bodyPr vert="horz" wrap="square" lIns="0" tIns="0" rIns="0" bIns="0" rtlCol="0" anchor="t" anchorCtr="0">
            <a:noAutofit/>
          </a:bodyPr>
          <a:lstStyle/>
          <a:p>
            <a:pPr algn="l">
              <a:lnSpc>
                <a:spcPct val="105000"/>
              </a:lnSpc>
            </a:pPr>
            <a:r>
              <a:rPr lang="zh-CN" sz="6000" b="0" i="0" dirty="0" smtClean="0">
                <a:solidFill>
                  <a:srgbClr val="FFFFFF"/>
                </a:solidFill>
                <a:latin typeface="思源黑体 CN Heavy" panose="020B0A00000000000000" charset="-122"/>
                <a:ea typeface="思源黑体 CN Heavy" panose="020B0A00000000000000" charset="-122"/>
              </a:rPr>
              <a:t>企业背景调查指南</a:t>
            </a:r>
            <a:endParaRPr lang="zh-CN" altLang="en-US" sz="6000">
              <a:latin typeface="思源黑体 CN Heavy" panose="020B0A00000000000000" charset="-122"/>
              <a:ea typeface="思源黑体 CN Heavy" panose="020B0A00000000000000" charset="-122"/>
            </a:endParaRPr>
          </a:p>
        </p:txBody>
      </p:sp>
      <p:pic>
        <p:nvPicPr>
          <p:cNvPr id="9108" name="image 108"/>
          <p:cNvPicPr>
            <a:picLocks noChangeAspect="1"/>
          </p:cNvPicPr>
          <p:nvPr/>
        </p:nvPicPr>
        <p:blipFill>
          <a:blip r:embed="rId5"/>
          <a:srcRect/>
          <a:stretch>
            <a:fillRect/>
          </a:stretch>
        </p:blipFill>
        <p:spPr>
          <a:xfrm>
            <a:off x="407452" y="1494790"/>
            <a:ext cx="6623484" cy="25400"/>
          </a:xfrm>
          <a:prstGeom prst="rect">
            <a:avLst/>
          </a:prstGeom>
        </p:spPr>
      </p:pic>
      <p:grpSp>
        <p:nvGrpSpPr>
          <p:cNvPr id="109" name="组合 109"/>
          <p:cNvGrpSpPr/>
          <p:nvPr/>
        </p:nvGrpSpPr>
        <p:grpSpPr>
          <a:xfrm>
            <a:off x="523875" y="2081530"/>
            <a:ext cx="6508115" cy="1315720"/>
            <a:chOff x="524129" y="2217733"/>
            <a:chExt cx="6508241" cy="1038178"/>
          </a:xfrm>
        </p:grpSpPr>
        <p:pic>
          <p:nvPicPr>
            <p:cNvPr id="91010" name="image 1010"/>
            <p:cNvPicPr>
              <a:picLocks noChangeAspect="1"/>
            </p:cNvPicPr>
            <p:nvPr/>
          </p:nvPicPr>
          <p:blipFill>
            <a:blip r:embed="rId6"/>
            <a:srcRect/>
            <a:stretch>
              <a:fillRect/>
            </a:stretch>
          </p:blipFill>
          <p:spPr>
            <a:xfrm>
              <a:off x="524129" y="2217733"/>
              <a:ext cx="6508241" cy="1038178"/>
            </a:xfrm>
            <a:prstGeom prst="rect">
              <a:avLst/>
            </a:prstGeom>
          </p:spPr>
        </p:pic>
        <p:sp>
          <p:nvSpPr>
            <p:cNvPr id="1011" name="Object 1011"/>
            <p:cNvSpPr txBox="1"/>
            <p:nvPr/>
          </p:nvSpPr>
          <p:spPr>
            <a:xfrm>
              <a:off x="672087" y="2403122"/>
              <a:ext cx="6248521" cy="667400"/>
            </a:xfrm>
            <a:prstGeom prst="rect">
              <a:avLst/>
            </a:prstGeom>
          </p:spPr>
          <p:txBody>
            <a:bodyPr vert="horz" wrap="square" lIns="0" tIns="0" rIns="0" bIns="0" rtlCol="0" anchor="t" anchorCtr="0">
              <a:spAutoFit/>
            </a:bodyPr>
            <a:lstStyle/>
            <a:p>
              <a:pPr algn="l">
                <a:lnSpc>
                  <a:spcPct val="110000"/>
                </a:lnSpc>
              </a:pPr>
              <a:r>
                <a:rPr lang="zh-CN" sz="2500" b="0" i="0" dirty="0" smtClean="0">
                  <a:solidFill>
                    <a:srgbClr val="FFFFFF"/>
                  </a:solidFill>
                  <a:latin typeface="思源黑体 CN Heavy" panose="020B0A00000000000000" charset="-122"/>
                  <a:ea typeface="思源黑体 CN Heavy" panose="020B0A00000000000000" charset="-122"/>
                </a:rPr>
                <a:t>一、公示公开用人单位信息的网站与小程序示例：</a:t>
              </a:r>
              <a:endParaRPr lang="zh-CN" altLang="en-US" sz="2500">
                <a:latin typeface="思源黑体 CN Heavy" panose="020B0A00000000000000" charset="-122"/>
                <a:ea typeface="思源黑体 CN Heavy" panose="020B0A00000000000000" charset="-122"/>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9701" name="image 701"/>
          <p:cNvPicPr>
            <a:picLocks noChangeAspect="1"/>
          </p:cNvPicPr>
          <p:nvPr/>
        </p:nvPicPr>
        <p:blipFill>
          <a:blip r:embed="rId1"/>
          <a:srcRect/>
          <a:stretch>
            <a:fillRect/>
          </a:stretch>
        </p:blipFill>
        <p:spPr>
          <a:xfrm>
            <a:off x="523875" y="829945"/>
            <a:ext cx="6508115" cy="1807845"/>
          </a:xfrm>
          <a:prstGeom prst="rect">
            <a:avLst/>
          </a:prstGeom>
        </p:spPr>
      </p:pic>
      <p:sp>
        <p:nvSpPr>
          <p:cNvPr id="702" name="Object 702"/>
          <p:cNvSpPr txBox="1"/>
          <p:nvPr/>
        </p:nvSpPr>
        <p:spPr>
          <a:xfrm>
            <a:off x="681990" y="1486535"/>
            <a:ext cx="6350000" cy="1120140"/>
          </a:xfrm>
          <a:prstGeom prst="rect">
            <a:avLst/>
          </a:prstGeom>
        </p:spPr>
        <p:txBody>
          <a:bodyPr vert="horz" wrap="square" lIns="0" tIns="46800" rIns="0" bIns="46800" rtlCol="0" anchor="t" anchorCtr="0">
            <a:noAutofit/>
          </a:bodyPr>
          <a:lstStyle/>
          <a:p>
            <a:pPr algn="l">
              <a:lnSpc>
                <a:spcPct val="105000"/>
              </a:lnSpc>
            </a:pPr>
            <a:r>
              <a:rPr lang="zh-CN" sz="2200" b="0" i="0" kern="0" dirty="0" smtClean="0">
                <a:solidFill>
                  <a:srgbClr val="231815"/>
                </a:solidFill>
                <a:uFillTx/>
                <a:latin typeface="思源宋体 CN SemiBold" panose="02020600000000000000" charset="-122"/>
                <a:ea typeface="思源宋体 CN SemiBold" panose="02020600000000000000" charset="-122"/>
                <a:cs typeface="思源宋体 CN SemiBold" panose="02020600000000000000" charset="-122"/>
              </a:rPr>
              <a:t>1.劳动者使用微信扫描登录中国裁判文书网站，输</a:t>
            </a:r>
            <a:endParaRPr lang="zh-CN" sz="2200" b="0" i="0" kern="0" dirty="0" smtClean="0">
              <a:solidFill>
                <a:srgbClr val="231815"/>
              </a:solidFill>
              <a:uFillTx/>
              <a:latin typeface="思源宋体 CN SemiBold" panose="02020600000000000000" charset="-122"/>
              <a:ea typeface="思源宋体 CN SemiBold" panose="02020600000000000000" charset="-122"/>
              <a:cs typeface="思源宋体 CN SemiBold" panose="02020600000000000000" charset="-122"/>
            </a:endParaRPr>
          </a:p>
          <a:p>
            <a:pPr algn="l">
              <a:lnSpc>
                <a:spcPct val="105000"/>
              </a:lnSpc>
            </a:pPr>
            <a:r>
              <a:rPr lang="zh-CN" sz="2200" b="0" i="0" kern="0" dirty="0" smtClean="0">
                <a:solidFill>
                  <a:srgbClr val="231815"/>
                </a:solidFill>
                <a:uFillTx/>
                <a:latin typeface="思源宋体 CN SemiBold" panose="02020600000000000000" charset="-122"/>
                <a:ea typeface="思源宋体 CN SemiBold" panose="02020600000000000000" charset="-122"/>
                <a:cs typeface="思源宋体 CN SemiBold" panose="02020600000000000000" charset="-122"/>
              </a:rPr>
              <a:t>入用人单位完整名称进行</a:t>
            </a:r>
            <a:r>
              <a:rPr lang="zh-CN" sz="2200" b="0" i="0" kern="0" dirty="0" smtClean="0">
                <a:solidFill>
                  <a:srgbClr val="231815"/>
                </a:solidFill>
                <a:uFillTx/>
                <a:latin typeface="思源宋体 CN SemiBold" panose="02020600000000000000" charset="-122"/>
                <a:ea typeface="思源宋体 CN SemiBold" panose="02020600000000000000" charset="-122"/>
                <a:cs typeface="思源宋体 CN SemiBold" panose="02020600000000000000" charset="-122"/>
              </a:rPr>
              <a:t>搜索：</a:t>
            </a:r>
            <a:endParaRPr lang="zh-CN" sz="2200" b="0" i="0" kern="0" dirty="0" smtClean="0">
              <a:solidFill>
                <a:srgbClr val="231815"/>
              </a:solidFill>
              <a:uFillTx/>
              <a:latin typeface="思源宋体 CN SemiBold" panose="02020600000000000000" charset="-122"/>
              <a:ea typeface="思源宋体 CN SemiBold" panose="02020600000000000000" charset="-122"/>
              <a:cs typeface="思源宋体 CN SemiBold" panose="02020600000000000000" charset="-122"/>
            </a:endParaRPr>
          </a:p>
          <a:p>
            <a:pPr algn="l">
              <a:lnSpc>
                <a:spcPct val="105000"/>
              </a:lnSpc>
            </a:pPr>
            <a:r>
              <a:rPr lang="en-US" altLang="zh-CN" sz="2200" b="0" i="0" kern="0" dirty="0" smtClean="0">
                <a:solidFill>
                  <a:srgbClr val="231815"/>
                </a:solidFill>
                <a:uFillTx/>
                <a:latin typeface="思源宋体 CN SemiBold" panose="02020600000000000000" charset="-122"/>
                <a:ea typeface="思源宋体 CN SemiBold" panose="02020600000000000000" charset="-122"/>
                <a:cs typeface="思源宋体 CN SemiBold" panose="02020600000000000000" charset="-122"/>
              </a:rPr>
              <a:t>https://wenshu.court.gov.cn/</a:t>
            </a:r>
            <a:endParaRPr lang="en-US" altLang="zh-CN" sz="2200" b="0" i="0" kern="0" dirty="0" smtClean="0">
              <a:solidFill>
                <a:srgbClr val="231815"/>
              </a:solidFill>
              <a:uFillTx/>
              <a:latin typeface="思源宋体 CN SemiBold" panose="02020600000000000000" charset="-122"/>
              <a:ea typeface="思源宋体 CN SemiBold" panose="02020600000000000000" charset="-122"/>
              <a:cs typeface="思源宋体 CN SemiBold" panose="02020600000000000000" charset="-122"/>
            </a:endParaRPr>
          </a:p>
          <a:p>
            <a:pPr algn="l">
              <a:lnSpc>
                <a:spcPct val="105000"/>
              </a:lnSpc>
            </a:pPr>
            <a:endParaRPr lang="zh-CN" sz="2200" b="0" i="0" kern="0" dirty="0" smtClean="0">
              <a:solidFill>
                <a:srgbClr val="231815"/>
              </a:solidFill>
              <a:uFillTx/>
              <a:latin typeface="思源宋体 CN SemiBold" panose="02020600000000000000" charset="-122"/>
              <a:ea typeface="思源宋体 CN SemiBold" panose="02020600000000000000" charset="-122"/>
              <a:cs typeface="思源宋体 CN SemiBold" panose="02020600000000000000" charset="-122"/>
            </a:endParaRPr>
          </a:p>
          <a:p>
            <a:pPr algn="l">
              <a:lnSpc>
                <a:spcPct val="105000"/>
              </a:lnSpc>
            </a:pPr>
            <a:endParaRPr lang="zh-CN" sz="2200" b="0" i="0" kern="0" dirty="0" smtClean="0">
              <a:solidFill>
                <a:srgbClr val="231815"/>
              </a:solidFill>
              <a:uFillTx/>
              <a:latin typeface="思源宋体 CN SemiBold" panose="02020600000000000000" charset="-122"/>
              <a:ea typeface="思源宋体 CN SemiBold" panose="02020600000000000000" charset="-122"/>
              <a:cs typeface="思源宋体 CN SemiBold" panose="02020600000000000000" charset="-122"/>
            </a:endParaRPr>
          </a:p>
          <a:p>
            <a:pPr algn="l">
              <a:lnSpc>
                <a:spcPct val="105000"/>
              </a:lnSpc>
            </a:pPr>
            <a:endParaRPr lang="zh-CN" sz="2200" b="0" i="0" kern="0" dirty="0" smtClean="0">
              <a:solidFill>
                <a:srgbClr val="231815"/>
              </a:solidFill>
              <a:uFillTx/>
              <a:latin typeface="思源宋体 CN SemiBold" panose="02020600000000000000" charset="-122"/>
              <a:ea typeface="思源宋体 CN SemiBold" panose="02020600000000000000" charset="-122"/>
              <a:cs typeface="思源宋体 CN SemiBold" panose="02020600000000000000" charset="-122"/>
            </a:endParaRPr>
          </a:p>
          <a:p>
            <a:pPr algn="l">
              <a:lnSpc>
                <a:spcPct val="105000"/>
              </a:lnSpc>
            </a:pPr>
            <a:endParaRPr lang="zh-CN" sz="2200" b="0" i="0" kern="0" dirty="0" smtClean="0">
              <a:solidFill>
                <a:srgbClr val="231815"/>
              </a:solidFill>
              <a:uFillTx/>
              <a:latin typeface="思源宋体 CN SemiBold" panose="02020600000000000000" charset="-122"/>
              <a:ea typeface="思源宋体 CN SemiBold" panose="02020600000000000000" charset="-122"/>
              <a:cs typeface="思源宋体 CN SemiBold" panose="02020600000000000000" charset="-122"/>
            </a:endParaRPr>
          </a:p>
          <a:p>
            <a:pPr algn="l">
              <a:lnSpc>
                <a:spcPct val="105000"/>
              </a:lnSpc>
            </a:pPr>
            <a:endParaRPr lang="zh-CN" sz="2200" b="0" i="0" kern="0" dirty="0" smtClean="0">
              <a:solidFill>
                <a:srgbClr val="231815"/>
              </a:solidFill>
              <a:uFillTx/>
              <a:latin typeface="思源宋体 CN SemiBold" panose="02020600000000000000" charset="-122"/>
              <a:ea typeface="思源宋体 CN SemiBold" panose="02020600000000000000" charset="-122"/>
              <a:cs typeface="思源宋体 CN SemiBold" panose="02020600000000000000" charset="-122"/>
            </a:endParaRPr>
          </a:p>
          <a:p>
            <a:pPr algn="l">
              <a:lnSpc>
                <a:spcPct val="105000"/>
              </a:lnSpc>
            </a:pPr>
            <a:endParaRPr lang="zh-CN" sz="2200" b="0" i="0" kern="0" dirty="0" smtClean="0">
              <a:solidFill>
                <a:srgbClr val="231815"/>
              </a:solidFill>
              <a:uFillTx/>
              <a:latin typeface="思源宋体 CN SemiBold" panose="02020600000000000000" charset="-122"/>
              <a:ea typeface="思源宋体 CN SemiBold" panose="02020600000000000000" charset="-122"/>
              <a:cs typeface="思源宋体 CN SemiBold" panose="02020600000000000000" charset="-122"/>
            </a:endParaRPr>
          </a:p>
          <a:p>
            <a:pPr algn="l">
              <a:lnSpc>
                <a:spcPct val="105000"/>
              </a:lnSpc>
            </a:pPr>
            <a:endParaRPr lang="zh-CN" sz="2200" b="0" i="0" kern="0" dirty="0" smtClean="0">
              <a:solidFill>
                <a:srgbClr val="231815"/>
              </a:solidFill>
              <a:uFillTx/>
              <a:latin typeface="思源宋体 CN SemiBold" panose="02020600000000000000" charset="-122"/>
              <a:ea typeface="思源宋体 CN SemiBold" panose="02020600000000000000" charset="-122"/>
              <a:cs typeface="思源宋体 CN SemiBold" panose="02020600000000000000" charset="-122"/>
            </a:endParaRPr>
          </a:p>
          <a:p>
            <a:pPr algn="l">
              <a:lnSpc>
                <a:spcPct val="105000"/>
              </a:lnSpc>
            </a:pPr>
            <a:endParaRPr lang="zh-CN" sz="2200" b="0" i="0" kern="0" dirty="0" smtClean="0">
              <a:solidFill>
                <a:srgbClr val="231815"/>
              </a:solidFill>
              <a:uFillTx/>
              <a:latin typeface="思源宋体 CN SemiBold" panose="02020600000000000000" charset="-122"/>
              <a:ea typeface="思源宋体 CN SemiBold" panose="02020600000000000000" charset="-122"/>
              <a:cs typeface="思源宋体 CN SemiBold" panose="02020600000000000000" charset="-122"/>
            </a:endParaRPr>
          </a:p>
          <a:p>
            <a:pPr algn="l">
              <a:lnSpc>
                <a:spcPct val="105000"/>
              </a:lnSpc>
            </a:pPr>
            <a:endParaRPr lang="zh-CN" sz="2200" b="0" i="0" kern="0" dirty="0" smtClean="0">
              <a:solidFill>
                <a:srgbClr val="231815"/>
              </a:solidFill>
              <a:uFillTx/>
              <a:latin typeface="思源宋体 CN SemiBold" panose="02020600000000000000" charset="-122"/>
              <a:ea typeface="思源宋体 CN SemiBold" panose="02020600000000000000" charset="-122"/>
              <a:cs typeface="思源宋体 CN SemiBold" panose="02020600000000000000" charset="-122"/>
            </a:endParaRPr>
          </a:p>
          <a:p>
            <a:pPr algn="l">
              <a:lnSpc>
                <a:spcPct val="105000"/>
              </a:lnSpc>
            </a:pPr>
            <a:endParaRPr lang="en-US" altLang="zh-CN" sz="2200" b="0" i="0" kern="0" dirty="0" smtClean="0">
              <a:solidFill>
                <a:srgbClr val="231815"/>
              </a:solidFill>
              <a:uFillTx/>
              <a:latin typeface="思源宋体 CN SemiBold" panose="02020600000000000000" charset="-122"/>
              <a:ea typeface="思源宋体 CN SemiBold" panose="02020600000000000000" charset="-122"/>
              <a:cs typeface="思源宋体 CN SemiBold" panose="02020600000000000000" charset="-122"/>
            </a:endParaRPr>
          </a:p>
          <a:p>
            <a:pPr algn="l">
              <a:lnSpc>
                <a:spcPct val="105000"/>
              </a:lnSpc>
            </a:pPr>
            <a:r>
              <a:rPr lang="en-US" altLang="zh-CN" sz="2200" b="0" i="0" kern="0" dirty="0" smtClean="0">
                <a:solidFill>
                  <a:srgbClr val="231815"/>
                </a:solidFill>
                <a:uFillTx/>
                <a:latin typeface="思源宋体 CN SemiBold" panose="02020600000000000000" charset="-122"/>
                <a:ea typeface="思源宋体 CN SemiBold" panose="02020600000000000000" charset="-122"/>
                <a:cs typeface="思源宋体 CN SemiBold" panose="02020600000000000000" charset="-122"/>
              </a:rPr>
              <a:t>2.</a:t>
            </a:r>
            <a:r>
              <a:rPr lang="zh-CN" altLang="en-US" sz="2200" b="0" i="0" kern="0" dirty="0" smtClean="0">
                <a:solidFill>
                  <a:srgbClr val="231815"/>
                </a:solidFill>
                <a:uFillTx/>
                <a:latin typeface="思源宋体 CN SemiBold" panose="02020600000000000000" charset="-122"/>
                <a:ea typeface="思源宋体 CN SemiBold" panose="02020600000000000000" charset="-122"/>
                <a:cs typeface="思源宋体 CN SemiBold" panose="02020600000000000000" charset="-122"/>
              </a:rPr>
              <a:t>劳动者可以通过关键词搜索</a:t>
            </a:r>
            <a:r>
              <a:rPr lang="zh-CN" altLang="en-US" sz="2200" b="0" i="0" kern="0" dirty="0" smtClean="0">
                <a:solidFill>
                  <a:srgbClr val="231815"/>
                </a:solidFill>
                <a:uFillTx/>
                <a:latin typeface="思源宋体 CN SemiBold" panose="02020600000000000000" charset="-122"/>
                <a:ea typeface="思源宋体 CN SemiBold" panose="02020600000000000000" charset="-122"/>
                <a:cs typeface="思源宋体 CN SemiBold" panose="02020600000000000000" charset="-122"/>
              </a:rPr>
              <a:t>了解该单位过往发生的劳动争议类</a:t>
            </a:r>
            <a:r>
              <a:rPr lang="zh-CN" altLang="en-US" sz="2200" b="0" i="0" kern="0" dirty="0" smtClean="0">
                <a:solidFill>
                  <a:srgbClr val="231815"/>
                </a:solidFill>
                <a:uFillTx/>
                <a:latin typeface="思源宋体 CN SemiBold" panose="02020600000000000000" charset="-122"/>
                <a:ea typeface="思源宋体 CN SemiBold" panose="02020600000000000000" charset="-122"/>
                <a:cs typeface="思源宋体 CN SemiBold" panose="02020600000000000000" charset="-122"/>
              </a:rPr>
              <a:t>案件</a:t>
            </a:r>
            <a:endParaRPr lang="zh-CN" altLang="en-US" sz="2200" b="0" i="0" kern="0" dirty="0" smtClean="0">
              <a:solidFill>
                <a:srgbClr val="231815"/>
              </a:solidFill>
              <a:uFillTx/>
              <a:latin typeface="思源宋体 CN SemiBold" panose="02020600000000000000" charset="-122"/>
              <a:ea typeface="思源宋体 CN SemiBold" panose="02020600000000000000" charset="-122"/>
              <a:cs typeface="思源宋体 CN SemiBold" panose="02020600000000000000" charset="-122"/>
            </a:endParaRPr>
          </a:p>
        </p:txBody>
      </p:sp>
      <p:grpSp>
        <p:nvGrpSpPr>
          <p:cNvPr id="705" name="组合 705"/>
          <p:cNvGrpSpPr/>
          <p:nvPr/>
        </p:nvGrpSpPr>
        <p:grpSpPr>
          <a:xfrm>
            <a:off x="524129" y="405509"/>
            <a:ext cx="6508115" cy="1080770"/>
            <a:chOff x="524129" y="405509"/>
            <a:chExt cx="6508115" cy="1080770"/>
          </a:xfrm>
        </p:grpSpPr>
        <p:pic>
          <p:nvPicPr>
            <p:cNvPr id="9706" name="image 706"/>
            <p:cNvPicPr>
              <a:picLocks noChangeAspect="1"/>
            </p:cNvPicPr>
            <p:nvPr/>
          </p:nvPicPr>
          <p:blipFill>
            <a:blip r:embed="rId2"/>
            <a:srcRect/>
            <a:stretch>
              <a:fillRect/>
            </a:stretch>
          </p:blipFill>
          <p:spPr>
            <a:xfrm>
              <a:off x="524129" y="405509"/>
              <a:ext cx="6508115" cy="1080770"/>
            </a:xfrm>
            <a:prstGeom prst="rect">
              <a:avLst/>
            </a:prstGeom>
          </p:spPr>
        </p:pic>
        <p:sp>
          <p:nvSpPr>
            <p:cNvPr id="707" name="Object 707"/>
            <p:cNvSpPr txBox="1"/>
            <p:nvPr/>
          </p:nvSpPr>
          <p:spPr>
            <a:xfrm>
              <a:off x="833691" y="550661"/>
              <a:ext cx="5905500" cy="845820"/>
            </a:xfrm>
            <a:prstGeom prst="rect">
              <a:avLst/>
            </a:prstGeom>
          </p:spPr>
          <p:txBody>
            <a:bodyPr vert="horz" wrap="square" lIns="0" tIns="0" rIns="0" bIns="0" rtlCol="0" anchor="t" anchorCtr="0">
              <a:spAutoFit/>
            </a:bodyPr>
            <a:lstStyle/>
            <a:p>
              <a:pPr algn="l">
                <a:lnSpc>
                  <a:spcPct val="110000"/>
                </a:lnSpc>
              </a:pPr>
              <a:r>
                <a:rPr lang="zh-CN" sz="2500" b="0" i="0" dirty="0" smtClean="0">
                  <a:solidFill>
                    <a:srgbClr val="FFFFFF"/>
                  </a:solidFill>
                  <a:latin typeface="思源黑体 CN Heavy" panose="020B0A00000000000000" charset="-122"/>
                  <a:ea typeface="思源黑体 CN Heavy" panose="020B0A00000000000000" charset="-122"/>
                </a:rPr>
                <a:t>八、劳动者可以检索用人单位过往诉讼案件</a:t>
              </a:r>
              <a:r>
                <a:rPr lang="zh-CN" sz="2500" b="0" i="0" dirty="0" smtClean="0">
                  <a:solidFill>
                    <a:srgbClr val="FFFFFF"/>
                  </a:solidFill>
                  <a:latin typeface="思源黑体 CN Heavy" panose="020B0A00000000000000" charset="-122"/>
                  <a:ea typeface="思源黑体 CN Heavy" panose="020B0A00000000000000" charset="-122"/>
                </a:rPr>
                <a:t>裁判文书</a:t>
              </a:r>
              <a:endParaRPr lang="zh-CN" sz="2500" b="0" i="0" dirty="0" smtClean="0">
                <a:solidFill>
                  <a:srgbClr val="FFFFFF"/>
                </a:solidFill>
                <a:latin typeface="思源黑体 CN Heavy" panose="020B0A00000000000000" charset="-122"/>
                <a:ea typeface="思源黑体 CN Heavy" panose="020B0A00000000000000" charset="-122"/>
              </a:endParaRPr>
            </a:p>
          </p:txBody>
        </p:sp>
      </p:grpSp>
      <p:sp>
        <p:nvSpPr>
          <p:cNvPr id="2" name="矩形 1"/>
          <p:cNvSpPr/>
          <p:nvPr/>
        </p:nvSpPr>
        <p:spPr>
          <a:xfrm>
            <a:off x="-635" y="0"/>
            <a:ext cx="7557135" cy="11162665"/>
          </a:xfrm>
          <a:prstGeom prst="rect">
            <a:avLst/>
          </a:prstGeom>
          <a:noFill/>
          <a:ln w="180975"/>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4" name="图片 3" descr="409fa07da37c761e11e2e0d1118f3ab6"/>
          <p:cNvPicPr>
            <a:picLocks noChangeAspect="1"/>
          </p:cNvPicPr>
          <p:nvPr/>
        </p:nvPicPr>
        <p:blipFill>
          <a:blip r:embed="rId3"/>
          <a:stretch>
            <a:fillRect/>
          </a:stretch>
        </p:blipFill>
        <p:spPr>
          <a:xfrm>
            <a:off x="523875" y="2896235"/>
            <a:ext cx="6508115" cy="2765425"/>
          </a:xfrm>
          <a:prstGeom prst="rect">
            <a:avLst/>
          </a:prstGeom>
          <a:ln w="63500" cmpd="sng">
            <a:solidFill>
              <a:srgbClr val="00B050"/>
            </a:solidFill>
            <a:prstDash val="solid"/>
          </a:ln>
        </p:spPr>
      </p:pic>
      <p:pic>
        <p:nvPicPr>
          <p:cNvPr id="5" name="image 701"/>
          <p:cNvPicPr>
            <a:picLocks noChangeAspect="1"/>
          </p:cNvPicPr>
          <p:nvPr/>
        </p:nvPicPr>
        <p:blipFill>
          <a:blip r:embed="rId1"/>
          <a:srcRect/>
          <a:stretch>
            <a:fillRect/>
          </a:stretch>
        </p:blipFill>
        <p:spPr>
          <a:xfrm>
            <a:off x="523875" y="5920105"/>
            <a:ext cx="6508115" cy="1004570"/>
          </a:xfrm>
          <a:prstGeom prst="rect">
            <a:avLst/>
          </a:prstGeom>
        </p:spPr>
      </p:pic>
      <p:pic>
        <p:nvPicPr>
          <p:cNvPr id="7" name="图片 6" descr="16720b19816894a5e23cc2a63c2e2131"/>
          <p:cNvPicPr>
            <a:picLocks noChangeAspect="1"/>
          </p:cNvPicPr>
          <p:nvPr/>
        </p:nvPicPr>
        <p:blipFill>
          <a:blip r:embed="rId4"/>
          <a:stretch>
            <a:fillRect/>
          </a:stretch>
        </p:blipFill>
        <p:spPr>
          <a:xfrm>
            <a:off x="507365" y="7183120"/>
            <a:ext cx="6524625" cy="3027045"/>
          </a:xfrm>
          <a:prstGeom prst="rect">
            <a:avLst/>
          </a:prstGeom>
          <a:ln w="63500">
            <a:solidFill>
              <a:srgbClr val="00B050"/>
            </a:solid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9201" name="image 201"/>
          <p:cNvPicPr>
            <a:picLocks noChangeAspect="1"/>
          </p:cNvPicPr>
          <p:nvPr/>
        </p:nvPicPr>
        <p:blipFill>
          <a:blip r:embed="rId1"/>
          <a:srcRect/>
          <a:stretch>
            <a:fillRect/>
          </a:stretch>
        </p:blipFill>
        <p:spPr>
          <a:xfrm>
            <a:off x="524129" y="829685"/>
            <a:ext cx="6508241" cy="2061099"/>
          </a:xfrm>
          <a:prstGeom prst="rect">
            <a:avLst/>
          </a:prstGeom>
        </p:spPr>
      </p:pic>
      <p:sp>
        <p:nvSpPr>
          <p:cNvPr id="202" name="Object 202"/>
          <p:cNvSpPr txBox="1"/>
          <p:nvPr/>
        </p:nvSpPr>
        <p:spPr>
          <a:xfrm>
            <a:off x="685799" y="1187573"/>
            <a:ext cx="6184900" cy="2006600"/>
          </a:xfrm>
          <a:prstGeom prst="rect">
            <a:avLst/>
          </a:prstGeom>
        </p:spPr>
        <p:txBody>
          <a:bodyPr vert="horz" wrap="square" lIns="0" tIns="46800" rIns="0" bIns="46800" rtlCol="0" anchor="t" anchorCtr="0">
            <a:noAutofit/>
          </a:bodyPr>
          <a:lstStyle/>
          <a:p>
            <a:pPr marL="342900" indent="-342900" algn="just">
              <a:lnSpc>
                <a:spcPct val="113000"/>
              </a:lnSpc>
              <a:buFont typeface="+mj-lt"/>
              <a:buAutoNum type="arabicPeriod"/>
            </a:pPr>
            <a:r>
              <a:rPr lang="zh-CN" sz="2200" b="0" i="0" dirty="0" smtClean="0">
                <a:solidFill>
                  <a:srgbClr val="231815"/>
                </a:solidFill>
                <a:latin typeface="思源宋体 CN SemiBold" panose="02020600000000000000" charset="-122"/>
                <a:ea typeface="思源宋体 CN SemiBold" panose="02020600000000000000" charset="-122"/>
                <a:cs typeface="思源宋体 CN SemiBold" panose="02020600000000000000" charset="-122"/>
              </a:rPr>
              <a:t>在小程序输入用人单位完整名称，进入企业主页后点击右上角“...”</a:t>
            </a:r>
            <a:endParaRPr lang="zh-CN" altLang="en-US" sz="2200">
              <a:latin typeface="思源宋体 CN SemiBold" panose="02020600000000000000" charset="-122"/>
              <a:ea typeface="思源宋体 CN SemiBold" panose="02020600000000000000" charset="-122"/>
              <a:cs typeface="思源宋体 CN SemiBold" panose="02020600000000000000" charset="-122"/>
            </a:endParaRPr>
          </a:p>
          <a:p>
            <a:pPr marL="342900" indent="-342900" algn="just">
              <a:lnSpc>
                <a:spcPct val="113000"/>
              </a:lnSpc>
              <a:buFont typeface="+mj-lt"/>
              <a:buAutoNum type="arabicPeriod"/>
            </a:pPr>
            <a:r>
              <a:rPr lang="zh-CN" sz="2200" b="0" i="0" dirty="0" smtClean="0">
                <a:solidFill>
                  <a:srgbClr val="231815"/>
                </a:solidFill>
                <a:latin typeface="思源宋体 CN SemiBold" panose="02020600000000000000" charset="-122"/>
                <a:ea typeface="思源宋体 CN SemiBold" panose="02020600000000000000" charset="-122"/>
                <a:cs typeface="思源宋体 CN SemiBold" panose="02020600000000000000" charset="-122"/>
              </a:rPr>
              <a:t>点开后在“更多功能”页面选择生成长图，将长图文件保存到手机相册</a:t>
            </a:r>
            <a:endParaRPr lang="zh-CN" altLang="en-US" sz="2200">
              <a:latin typeface="思源宋体 CN SemiBold" panose="02020600000000000000" charset="-122"/>
              <a:ea typeface="思源宋体 CN SemiBold" panose="02020600000000000000" charset="-122"/>
              <a:cs typeface="思源宋体 CN SemiBold" panose="02020600000000000000" charset="-122"/>
            </a:endParaRPr>
          </a:p>
        </p:txBody>
      </p:sp>
      <p:pic>
        <p:nvPicPr>
          <p:cNvPr id="9203" name="image 203"/>
          <p:cNvPicPr>
            <a:picLocks noChangeAspect="1"/>
          </p:cNvPicPr>
          <p:nvPr/>
        </p:nvPicPr>
        <p:blipFill>
          <a:blip r:embed="rId2"/>
          <a:srcRect/>
          <a:stretch>
            <a:fillRect/>
          </a:stretch>
        </p:blipFill>
        <p:spPr>
          <a:xfrm>
            <a:off x="320929" y="2908856"/>
            <a:ext cx="6908800" cy="4229100"/>
          </a:xfrm>
          <a:prstGeom prst="rect">
            <a:avLst/>
          </a:prstGeom>
        </p:spPr>
      </p:pic>
      <p:pic>
        <p:nvPicPr>
          <p:cNvPr id="9204" name="image 204"/>
          <p:cNvPicPr>
            <a:picLocks noChangeAspect="1"/>
          </p:cNvPicPr>
          <p:nvPr/>
        </p:nvPicPr>
        <p:blipFill>
          <a:blip r:embed="rId3"/>
          <a:srcRect/>
          <a:stretch>
            <a:fillRect/>
          </a:stretch>
        </p:blipFill>
        <p:spPr>
          <a:xfrm>
            <a:off x="320929" y="6912222"/>
            <a:ext cx="6908800" cy="4000500"/>
          </a:xfrm>
          <a:prstGeom prst="rect">
            <a:avLst/>
          </a:prstGeom>
        </p:spPr>
      </p:pic>
      <p:grpSp>
        <p:nvGrpSpPr>
          <p:cNvPr id="205" name="组合 205"/>
          <p:cNvGrpSpPr/>
          <p:nvPr/>
        </p:nvGrpSpPr>
        <p:grpSpPr>
          <a:xfrm>
            <a:off x="524129" y="405509"/>
            <a:ext cx="6508241" cy="657178"/>
            <a:chOff x="524129" y="405509"/>
            <a:chExt cx="6508241" cy="657178"/>
          </a:xfrm>
        </p:grpSpPr>
        <p:pic>
          <p:nvPicPr>
            <p:cNvPr id="9206" name="image 206"/>
            <p:cNvPicPr>
              <a:picLocks noChangeAspect="1"/>
            </p:cNvPicPr>
            <p:nvPr/>
          </p:nvPicPr>
          <p:blipFill>
            <a:blip r:embed="rId4"/>
            <a:srcRect/>
            <a:stretch>
              <a:fillRect/>
            </a:stretch>
          </p:blipFill>
          <p:spPr>
            <a:xfrm>
              <a:off x="524129" y="405509"/>
              <a:ext cx="6508241" cy="657178"/>
            </a:xfrm>
            <a:prstGeom prst="rect">
              <a:avLst/>
            </a:prstGeom>
          </p:spPr>
        </p:pic>
        <p:sp>
          <p:nvSpPr>
            <p:cNvPr id="207" name="Object 207"/>
            <p:cNvSpPr txBox="1"/>
            <p:nvPr/>
          </p:nvSpPr>
          <p:spPr>
            <a:xfrm>
              <a:off x="833691" y="550661"/>
              <a:ext cx="5905500" cy="422910"/>
            </a:xfrm>
            <a:prstGeom prst="rect">
              <a:avLst/>
            </a:prstGeom>
          </p:spPr>
          <p:txBody>
            <a:bodyPr vert="horz" wrap="square" lIns="0" tIns="0" rIns="0" bIns="0" rtlCol="0" anchor="t" anchorCtr="0">
              <a:spAutoFit/>
            </a:bodyPr>
            <a:lstStyle/>
            <a:p>
              <a:pPr algn="l">
                <a:lnSpc>
                  <a:spcPct val="110000"/>
                </a:lnSpc>
              </a:pPr>
              <a:r>
                <a:rPr lang="zh-CN" sz="2500" b="0" i="0" dirty="0" smtClean="0">
                  <a:solidFill>
                    <a:srgbClr val="FFFFFF"/>
                  </a:solidFill>
                  <a:latin typeface="思源黑体 CN Heavy" panose="020B0A00000000000000" charset="-122"/>
                  <a:ea typeface="思源黑体 CN Heavy" panose="020B0A00000000000000" charset="-122"/>
                </a:rPr>
                <a:t>二、如何从小程序保存企业</a:t>
              </a:r>
              <a:r>
                <a:rPr lang="zh-CN" sz="2500" b="0" i="0" dirty="0" smtClean="0">
                  <a:solidFill>
                    <a:srgbClr val="FFFFFF"/>
                  </a:solidFill>
                  <a:latin typeface="思源黑体 CN Heavy" panose="020B0A00000000000000" charset="-122"/>
                  <a:ea typeface="思源黑体 CN Heavy" panose="020B0A00000000000000" charset="-122"/>
                </a:rPr>
                <a:t>公开信息</a:t>
              </a:r>
              <a:endParaRPr lang="zh-CN" altLang="en-US" sz="2500">
                <a:latin typeface="思源黑体 CN Heavy" panose="020B0A00000000000000" charset="-122"/>
                <a:ea typeface="思源黑体 CN Heavy" panose="020B0A00000000000000" charset="-122"/>
              </a:endParaRPr>
            </a:p>
          </p:txBody>
        </p:sp>
      </p:grpSp>
      <p:sp>
        <p:nvSpPr>
          <p:cNvPr id="2" name="矩形 1"/>
          <p:cNvSpPr/>
          <p:nvPr/>
        </p:nvSpPr>
        <p:spPr>
          <a:xfrm>
            <a:off x="-635" y="0"/>
            <a:ext cx="7557135" cy="11162665"/>
          </a:xfrm>
          <a:prstGeom prst="rect">
            <a:avLst/>
          </a:prstGeom>
          <a:noFill/>
          <a:ln w="180975"/>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1" name="Object 301"/>
          <p:cNvSpPr txBox="1"/>
          <p:nvPr/>
        </p:nvSpPr>
        <p:spPr>
          <a:xfrm>
            <a:off x="508508" y="1558920"/>
            <a:ext cx="6362700" cy="495300"/>
          </a:xfrm>
          <a:prstGeom prst="rect">
            <a:avLst/>
          </a:prstGeom>
        </p:spPr>
        <p:txBody>
          <a:bodyPr vert="horz" wrap="square" lIns="0" tIns="46800" rIns="0" bIns="46800" rtlCol="0" anchor="t" anchorCtr="0">
            <a:noAutofit/>
          </a:bodyPr>
          <a:lstStyle/>
          <a:p>
            <a:pPr algn="l">
              <a:lnSpc>
                <a:spcPct val="100000"/>
              </a:lnSpc>
            </a:pPr>
            <a:r>
              <a:rPr lang="zh-CN" sz="2800" b="0" i="0" dirty="0" smtClean="0">
                <a:solidFill>
                  <a:srgbClr val="231815"/>
                </a:solidFill>
                <a:latin typeface="SourceHanSerifSC-Bold" panose="02020700000000000000" charset="-122"/>
                <a:ea typeface="SourceHanSerifSC-Bold" panose="02020700000000000000" charset="-122"/>
              </a:rPr>
              <a:t>示例：</a:t>
            </a:r>
            <a:endParaRPr lang="zh-CN" altLang="en-US" sz="2800"/>
          </a:p>
        </p:txBody>
      </p:sp>
      <p:pic>
        <p:nvPicPr>
          <p:cNvPr id="9302" name="image 302"/>
          <p:cNvPicPr>
            <a:picLocks noChangeAspect="1"/>
          </p:cNvPicPr>
          <p:nvPr/>
        </p:nvPicPr>
        <p:blipFill>
          <a:blip r:embed="rId1"/>
          <a:srcRect/>
          <a:stretch>
            <a:fillRect/>
          </a:stretch>
        </p:blipFill>
        <p:spPr>
          <a:xfrm>
            <a:off x="330200" y="1917700"/>
            <a:ext cx="6743700" cy="6362700"/>
          </a:xfrm>
          <a:prstGeom prst="rect">
            <a:avLst/>
          </a:prstGeom>
        </p:spPr>
      </p:pic>
      <p:grpSp>
        <p:nvGrpSpPr>
          <p:cNvPr id="303" name="组合 303"/>
          <p:cNvGrpSpPr/>
          <p:nvPr/>
        </p:nvGrpSpPr>
        <p:grpSpPr>
          <a:xfrm>
            <a:off x="537845" y="8094345"/>
            <a:ext cx="6499225" cy="3047111"/>
            <a:chOff x="537845" y="8094345"/>
            <a:chExt cx="6499225" cy="3047111"/>
          </a:xfrm>
        </p:grpSpPr>
        <p:grpSp>
          <p:nvGrpSpPr>
            <p:cNvPr id="304" name="组合 304"/>
            <p:cNvGrpSpPr/>
            <p:nvPr/>
          </p:nvGrpSpPr>
          <p:grpSpPr>
            <a:xfrm>
              <a:off x="537845" y="8094345"/>
              <a:ext cx="6499225" cy="3047111"/>
              <a:chOff x="537845" y="8094345"/>
              <a:chExt cx="6499225" cy="3047111"/>
            </a:xfrm>
          </p:grpSpPr>
          <p:grpSp>
            <p:nvGrpSpPr>
              <p:cNvPr id="305" name="组合 305"/>
              <p:cNvGrpSpPr/>
              <p:nvPr/>
            </p:nvGrpSpPr>
            <p:grpSpPr>
              <a:xfrm>
                <a:off x="698118" y="8418195"/>
                <a:ext cx="6330188" cy="2659634"/>
                <a:chOff x="698118" y="8418195"/>
                <a:chExt cx="6330188" cy="2659634"/>
              </a:xfrm>
            </p:grpSpPr>
            <p:sp>
              <p:nvSpPr>
                <p:cNvPr id="306" name="Object 306"/>
                <p:cNvSpPr txBox="1"/>
                <p:nvPr/>
              </p:nvSpPr>
              <p:spPr>
                <a:xfrm>
                  <a:off x="706882" y="8425434"/>
                  <a:ext cx="6312535" cy="2197354"/>
                </a:xfrm>
                <a:prstGeom prst="rect">
                  <a:avLst/>
                </a:prstGeom>
                <a:blipFill dpi="0" rotWithShape="1">
                  <a:blip r:embed="rId2"/>
                  <a:srcRect/>
                  <a:stretch>
                    <a:fillRect/>
                  </a:stretch>
                </a:blipFill>
              </p:spPr>
              <p:txBody>
                <a:bodyPr wrap="square" lIns="0" tIns="0" rIns="0" bIns="0" rtlCol="0" anchorCtr="0">
                  <a:noAutofit/>
                </a:bodyPr>
                <a:lstStyle/>
                <a:p/>
              </p:txBody>
            </p:sp>
            <p:sp>
              <p:nvSpPr>
                <p:cNvPr id="307" name="Object 307"/>
                <p:cNvSpPr txBox="1"/>
                <p:nvPr/>
              </p:nvSpPr>
              <p:spPr>
                <a:xfrm>
                  <a:off x="698118" y="8418195"/>
                  <a:ext cx="6330188" cy="2211959"/>
                </a:xfrm>
                <a:prstGeom prst="rect">
                  <a:avLst/>
                </a:prstGeom>
                <a:blipFill dpi="0" rotWithShape="1">
                  <a:blip r:embed="rId3"/>
                  <a:srcRect/>
                  <a:stretch>
                    <a:fillRect/>
                  </a:stretch>
                </a:blipFill>
              </p:spPr>
              <p:txBody>
                <a:bodyPr wrap="square" lIns="0" tIns="0" rIns="0" bIns="0" rtlCol="0" anchorCtr="0">
                  <a:noAutofit/>
                </a:bodyPr>
                <a:lstStyle/>
                <a:p/>
              </p:txBody>
            </p:sp>
          </p:grpSp>
          <p:grpSp>
            <p:nvGrpSpPr>
              <p:cNvPr id="308" name="组合 308"/>
              <p:cNvGrpSpPr/>
              <p:nvPr/>
            </p:nvGrpSpPr>
            <p:grpSpPr>
              <a:xfrm>
                <a:off x="636396" y="8366887"/>
                <a:ext cx="6330188" cy="2659634"/>
                <a:chOff x="636396" y="8366887"/>
                <a:chExt cx="6330188" cy="2659634"/>
              </a:xfrm>
            </p:grpSpPr>
            <p:sp>
              <p:nvSpPr>
                <p:cNvPr id="309" name="Object 309"/>
                <p:cNvSpPr txBox="1"/>
                <p:nvPr/>
              </p:nvSpPr>
              <p:spPr>
                <a:xfrm>
                  <a:off x="645286" y="8374253"/>
                  <a:ext cx="6312535" cy="2197354"/>
                </a:xfrm>
                <a:prstGeom prst="rect">
                  <a:avLst/>
                </a:prstGeom>
                <a:blipFill dpi="0" rotWithShape="1">
                  <a:blip r:embed="rId2"/>
                  <a:srcRect/>
                  <a:stretch>
                    <a:fillRect/>
                  </a:stretch>
                </a:blipFill>
              </p:spPr>
              <p:txBody>
                <a:bodyPr wrap="square" lIns="0" tIns="0" rIns="0" bIns="0" rtlCol="0" anchorCtr="0">
                  <a:noAutofit/>
                </a:bodyPr>
                <a:lstStyle/>
                <a:p/>
              </p:txBody>
            </p:sp>
            <p:sp>
              <p:nvSpPr>
                <p:cNvPr id="3010" name="Object 3010"/>
                <p:cNvSpPr txBox="1"/>
                <p:nvPr/>
              </p:nvSpPr>
              <p:spPr>
                <a:xfrm>
                  <a:off x="636396" y="8366887"/>
                  <a:ext cx="6330188" cy="2211959"/>
                </a:xfrm>
                <a:prstGeom prst="rect">
                  <a:avLst/>
                </a:prstGeom>
                <a:blipFill dpi="0" rotWithShape="1">
                  <a:blip r:embed="rId3"/>
                  <a:srcRect/>
                  <a:stretch>
                    <a:fillRect/>
                  </a:stretch>
                </a:blipFill>
              </p:spPr>
              <p:txBody>
                <a:bodyPr wrap="square" lIns="0" tIns="0" rIns="0" bIns="0" rtlCol="0" anchorCtr="0">
                  <a:noAutofit/>
                </a:bodyPr>
                <a:lstStyle/>
                <a:p/>
              </p:txBody>
            </p:sp>
          </p:grpSp>
          <p:grpSp>
            <p:nvGrpSpPr>
              <p:cNvPr id="3011" name="组合 3011"/>
              <p:cNvGrpSpPr/>
              <p:nvPr/>
            </p:nvGrpSpPr>
            <p:grpSpPr>
              <a:xfrm>
                <a:off x="537845" y="8279003"/>
                <a:ext cx="6365367" cy="2694813"/>
                <a:chOff x="537845" y="8279003"/>
                <a:chExt cx="6365367" cy="2694813"/>
              </a:xfrm>
            </p:grpSpPr>
            <p:sp>
              <p:nvSpPr>
                <p:cNvPr id="3012" name="Object 3012"/>
                <p:cNvSpPr txBox="1"/>
                <p:nvPr/>
              </p:nvSpPr>
              <p:spPr>
                <a:xfrm>
                  <a:off x="563879" y="8300974"/>
                  <a:ext cx="6292850" cy="2217674"/>
                </a:xfrm>
                <a:prstGeom prst="rect">
                  <a:avLst/>
                </a:prstGeom>
                <a:blipFill dpi="0" rotWithShape="1">
                  <a:blip r:embed="rId4"/>
                  <a:srcRect/>
                  <a:stretch>
                    <a:fillRect/>
                  </a:stretch>
                </a:blipFill>
              </p:spPr>
              <p:txBody>
                <a:bodyPr wrap="square" lIns="0" tIns="0" rIns="0" bIns="0" rtlCol="0" anchorCtr="0">
                  <a:noAutofit/>
                </a:bodyPr>
                <a:lstStyle/>
                <a:p/>
              </p:txBody>
            </p:sp>
            <p:sp>
              <p:nvSpPr>
                <p:cNvPr id="3013" name="Object 3013"/>
                <p:cNvSpPr txBox="1"/>
                <p:nvPr/>
              </p:nvSpPr>
              <p:spPr>
                <a:xfrm>
                  <a:off x="537845" y="8279003"/>
                  <a:ext cx="6365367" cy="2241296"/>
                </a:xfrm>
                <a:prstGeom prst="rect">
                  <a:avLst/>
                </a:prstGeom>
                <a:blipFill dpi="0" rotWithShape="1">
                  <a:blip r:embed="rId5"/>
                  <a:srcRect/>
                  <a:stretch>
                    <a:fillRect/>
                  </a:stretch>
                </a:blipFill>
              </p:spPr>
              <p:txBody>
                <a:bodyPr wrap="square" lIns="0" tIns="0" rIns="0" bIns="0" rtlCol="0" anchorCtr="0">
                  <a:noAutofit/>
                </a:bodyPr>
                <a:lstStyle/>
                <a:p/>
              </p:txBody>
            </p:sp>
          </p:grpSp>
          <p:grpSp>
            <p:nvGrpSpPr>
              <p:cNvPr id="3014" name="组合 3014"/>
              <p:cNvGrpSpPr/>
              <p:nvPr/>
            </p:nvGrpSpPr>
            <p:grpSpPr>
              <a:xfrm>
                <a:off x="627887" y="8094726"/>
                <a:ext cx="569849" cy="896112"/>
                <a:chOff x="627887" y="8094726"/>
                <a:chExt cx="569849" cy="896112"/>
              </a:xfrm>
            </p:grpSpPr>
            <p:sp>
              <p:nvSpPr>
                <p:cNvPr id="3015" name="Object 3015"/>
                <p:cNvSpPr txBox="1"/>
                <p:nvPr/>
              </p:nvSpPr>
              <p:spPr>
                <a:xfrm>
                  <a:off x="692784" y="8216011"/>
                  <a:ext cx="70485" cy="62992"/>
                </a:xfrm>
                <a:prstGeom prst="rect">
                  <a:avLst/>
                </a:prstGeom>
                <a:blipFill dpi="0" rotWithShape="1">
                  <a:blip r:embed="rId6"/>
                  <a:srcRect/>
                  <a:stretch>
                    <a:fillRect/>
                  </a:stretch>
                </a:blipFill>
              </p:spPr>
              <p:txBody>
                <a:bodyPr wrap="square" lIns="0" tIns="0" rIns="0" bIns="0" rtlCol="0" anchorCtr="0">
                  <a:noAutofit/>
                </a:bodyPr>
                <a:lstStyle/>
                <a:p/>
              </p:txBody>
            </p:sp>
            <p:sp>
              <p:nvSpPr>
                <p:cNvPr id="3016" name="Object 3016"/>
                <p:cNvSpPr txBox="1"/>
                <p:nvPr/>
              </p:nvSpPr>
              <p:spPr>
                <a:xfrm>
                  <a:off x="627887" y="8094726"/>
                  <a:ext cx="569849" cy="745363"/>
                </a:xfrm>
                <a:prstGeom prst="rect">
                  <a:avLst/>
                </a:prstGeom>
                <a:blipFill dpi="0" rotWithShape="1">
                  <a:blip r:embed="rId7"/>
                  <a:srcRect/>
                  <a:stretch>
                    <a:fillRect/>
                  </a:stretch>
                </a:blipFill>
              </p:spPr>
              <p:txBody>
                <a:bodyPr wrap="square" lIns="0" tIns="0" rIns="0" bIns="0" rtlCol="0" anchorCtr="0">
                  <a:noAutofit/>
                </a:bodyPr>
                <a:lstStyle/>
                <a:p/>
              </p:txBody>
            </p:sp>
          </p:grpSp>
        </p:grpSp>
        <p:sp>
          <p:nvSpPr>
            <p:cNvPr id="3017" name="Object 3017"/>
            <p:cNvSpPr txBox="1"/>
            <p:nvPr/>
          </p:nvSpPr>
          <p:spPr>
            <a:xfrm>
              <a:off x="1193990" y="8702992"/>
              <a:ext cx="5137150" cy="1392936"/>
            </a:xfrm>
            <a:prstGeom prst="rect">
              <a:avLst/>
            </a:prstGeom>
            <a:blipFill dpi="0" rotWithShape="1">
              <a:blip r:embed="rId8"/>
              <a:srcRect/>
              <a:stretch>
                <a:fillRect/>
              </a:stretch>
            </a:blipFill>
          </p:spPr>
          <p:txBody>
            <a:bodyPr vert="horz" wrap="square" lIns="0" tIns="0" rIns="0" bIns="0" rtlCol="0" anchor="t" anchorCtr="0">
              <a:noAutofit/>
            </a:bodyPr>
            <a:lstStyle/>
            <a:p>
              <a:pPr algn="l">
                <a:lnSpc>
                  <a:spcPct val="120000"/>
                </a:lnSpc>
              </a:pPr>
              <a:r>
                <a:rPr lang="zh-CN" sz="2400" b="0" i="0" dirty="0" smtClean="0">
                  <a:solidFill>
                    <a:srgbClr val="000000"/>
                  </a:solidFill>
                  <a:latin typeface="SourceHanSerifSC-Bold" panose="02020700000000000000" charset="-122"/>
                  <a:ea typeface="SourceHanSerifSC-Bold" panose="02020700000000000000" charset="-122"/>
                </a:rPr>
                <a:t>依据所了解到的用人单位信息，劳动者可以查询到该单位在法院公开信息中是否有已被起诉或已被执行的案件。</a:t>
              </a:r>
              <a:endParaRPr lang="zh-CN" altLang="en-US" sz="2400" b="0" i="0" dirty="0" smtClean="0">
                <a:solidFill>
                  <a:srgbClr val="000000"/>
                </a:solidFill>
                <a:latin typeface="SourceHanSerifSC-Bold" panose="02020700000000000000" charset="-122"/>
                <a:ea typeface="SourceHanSerifSC-Bold" panose="02020700000000000000" charset="-122"/>
              </a:endParaRPr>
            </a:p>
          </p:txBody>
        </p:sp>
      </p:grpSp>
      <p:grpSp>
        <p:nvGrpSpPr>
          <p:cNvPr id="3018" name="组合 3018"/>
          <p:cNvGrpSpPr/>
          <p:nvPr/>
        </p:nvGrpSpPr>
        <p:grpSpPr>
          <a:xfrm>
            <a:off x="524129" y="405509"/>
            <a:ext cx="6508241" cy="1038178"/>
            <a:chOff x="524129" y="405509"/>
            <a:chExt cx="6508241" cy="1038178"/>
          </a:xfrm>
        </p:grpSpPr>
        <p:pic>
          <p:nvPicPr>
            <p:cNvPr id="93019" name="image 3019"/>
            <p:cNvPicPr>
              <a:picLocks noChangeAspect="1"/>
            </p:cNvPicPr>
            <p:nvPr/>
          </p:nvPicPr>
          <p:blipFill>
            <a:blip r:embed="rId9"/>
            <a:srcRect/>
            <a:stretch>
              <a:fillRect/>
            </a:stretch>
          </p:blipFill>
          <p:spPr>
            <a:xfrm>
              <a:off x="524129" y="405509"/>
              <a:ext cx="6508241" cy="1038178"/>
            </a:xfrm>
            <a:prstGeom prst="rect">
              <a:avLst/>
            </a:prstGeom>
          </p:spPr>
        </p:pic>
        <p:sp>
          <p:nvSpPr>
            <p:cNvPr id="3020" name="Object 3020"/>
            <p:cNvSpPr txBox="1"/>
            <p:nvPr/>
          </p:nvSpPr>
          <p:spPr>
            <a:xfrm>
              <a:off x="833691" y="550661"/>
              <a:ext cx="5905500" cy="845820"/>
            </a:xfrm>
            <a:prstGeom prst="rect">
              <a:avLst/>
            </a:prstGeom>
          </p:spPr>
          <p:txBody>
            <a:bodyPr vert="horz" wrap="square" lIns="0" tIns="0" rIns="0" bIns="0" rtlCol="0" anchor="t" anchorCtr="0">
              <a:spAutoFit/>
            </a:bodyPr>
            <a:lstStyle/>
            <a:p>
              <a:pPr algn="l">
                <a:lnSpc>
                  <a:spcPct val="110000"/>
                </a:lnSpc>
              </a:pPr>
              <a:r>
                <a:rPr lang="zh-CN" sz="2500" b="0" i="0" dirty="0" smtClean="0">
                  <a:solidFill>
                    <a:srgbClr val="FFFFFF"/>
                  </a:solidFill>
                  <a:latin typeface="思源黑体 CN Heavy" panose="020B0A00000000000000" charset="-122"/>
                  <a:ea typeface="思源黑体 CN Heavy" panose="020B0A00000000000000" charset="-122"/>
                </a:rPr>
                <a:t>三、劳动者可以通过小程序查询用人单位公开信息显示其法律诉讼情况</a:t>
              </a:r>
              <a:endParaRPr lang="zh-CN" altLang="en-US" sz="2500">
                <a:latin typeface="思源黑体 CN Heavy" panose="020B0A00000000000000" charset="-122"/>
                <a:ea typeface="思源黑体 CN Heavy" panose="020B0A00000000000000" charset="-122"/>
              </a:endParaRPr>
            </a:p>
          </p:txBody>
        </p:sp>
      </p:grpSp>
      <p:sp>
        <p:nvSpPr>
          <p:cNvPr id="2" name="矩形 1"/>
          <p:cNvSpPr/>
          <p:nvPr/>
        </p:nvSpPr>
        <p:spPr>
          <a:xfrm>
            <a:off x="-635" y="0"/>
            <a:ext cx="7557135" cy="11162665"/>
          </a:xfrm>
          <a:prstGeom prst="rect">
            <a:avLst/>
          </a:prstGeom>
          <a:noFill/>
          <a:ln w="180975"/>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1" name="Object 401"/>
          <p:cNvSpPr txBox="1"/>
          <p:nvPr/>
        </p:nvSpPr>
        <p:spPr>
          <a:xfrm>
            <a:off x="366395" y="506095"/>
            <a:ext cx="6883400" cy="9994900"/>
          </a:xfrm>
          <a:prstGeom prst="rect">
            <a:avLst/>
          </a:prstGeom>
        </p:spPr>
        <p:txBody>
          <a:bodyPr vert="horz" wrap="square" lIns="0" tIns="46800" rIns="0" bIns="46800" rtlCol="0" anchor="t" anchorCtr="0">
            <a:noAutofit/>
          </a:bodyPr>
          <a:lstStyle/>
          <a:p>
            <a:pPr algn="l">
              <a:lnSpc>
                <a:spcPct val="100000"/>
              </a:lnSpc>
            </a:pPr>
            <a:r>
              <a:rPr lang="zh-CN" sz="2800" b="0" i="0" dirty="0" smtClean="0">
                <a:solidFill>
                  <a:srgbClr val="231815"/>
                </a:solidFill>
                <a:latin typeface="SourceHanSerifSC-Bold" panose="02020700000000000000" charset="-122"/>
                <a:ea typeface="SourceHanSerifSC-Bold" panose="02020700000000000000" charset="-122"/>
              </a:rPr>
              <a:t>示例：</a:t>
            </a:r>
            <a:endParaRPr lang="zh-CN" altLang="en-US" sz="2800"/>
          </a:p>
        </p:txBody>
      </p:sp>
      <p:pic>
        <p:nvPicPr>
          <p:cNvPr id="9402" name="image 402"/>
          <p:cNvPicPr>
            <a:picLocks noChangeAspect="1"/>
          </p:cNvPicPr>
          <p:nvPr/>
        </p:nvPicPr>
        <p:blipFill>
          <a:blip r:embed="rId1"/>
          <a:srcRect/>
          <a:stretch>
            <a:fillRect/>
          </a:stretch>
        </p:blipFill>
        <p:spPr>
          <a:xfrm>
            <a:off x="254000" y="927100"/>
            <a:ext cx="7061200" cy="7137400"/>
          </a:xfrm>
          <a:prstGeom prst="rect">
            <a:avLst/>
          </a:prstGeom>
        </p:spPr>
      </p:pic>
      <p:grpSp>
        <p:nvGrpSpPr>
          <p:cNvPr id="403" name="组合 403"/>
          <p:cNvGrpSpPr/>
          <p:nvPr/>
        </p:nvGrpSpPr>
        <p:grpSpPr>
          <a:xfrm>
            <a:off x="465455" y="7875270"/>
            <a:ext cx="6800215" cy="3188208"/>
            <a:chOff x="465455" y="7875270"/>
            <a:chExt cx="6800215" cy="3188208"/>
          </a:xfrm>
        </p:grpSpPr>
        <p:grpSp>
          <p:nvGrpSpPr>
            <p:cNvPr id="404" name="组合 404"/>
            <p:cNvGrpSpPr/>
            <p:nvPr/>
          </p:nvGrpSpPr>
          <p:grpSpPr>
            <a:xfrm>
              <a:off x="465455" y="7875270"/>
              <a:ext cx="6800215" cy="3188208"/>
              <a:chOff x="465455" y="7875270"/>
              <a:chExt cx="6800215" cy="3188208"/>
            </a:xfrm>
          </p:grpSpPr>
          <p:grpSp>
            <p:nvGrpSpPr>
              <p:cNvPr id="405" name="组合 405"/>
              <p:cNvGrpSpPr/>
              <p:nvPr/>
            </p:nvGrpSpPr>
            <p:grpSpPr>
              <a:xfrm>
                <a:off x="633221" y="8238363"/>
                <a:ext cx="6623304" cy="2782697"/>
                <a:chOff x="633221" y="8238363"/>
                <a:chExt cx="6623304" cy="2782697"/>
              </a:xfrm>
            </p:grpSpPr>
            <p:sp>
              <p:nvSpPr>
                <p:cNvPr id="406" name="Object 406"/>
                <p:cNvSpPr txBox="1"/>
                <p:nvPr/>
              </p:nvSpPr>
              <p:spPr>
                <a:xfrm>
                  <a:off x="642366" y="8246491"/>
                  <a:ext cx="6604889" cy="2463800"/>
                </a:xfrm>
                <a:prstGeom prst="rect">
                  <a:avLst/>
                </a:prstGeom>
                <a:blipFill dpi="0" rotWithShape="1">
                  <a:blip r:embed="rId2"/>
                  <a:srcRect/>
                  <a:stretch>
                    <a:fillRect/>
                  </a:stretch>
                </a:blipFill>
              </p:spPr>
              <p:txBody>
                <a:bodyPr wrap="square" lIns="0" tIns="0" rIns="0" bIns="0" rtlCol="0" anchorCtr="0">
                  <a:noAutofit/>
                </a:bodyPr>
                <a:lstStyle/>
                <a:p/>
              </p:txBody>
            </p:sp>
            <p:sp>
              <p:nvSpPr>
                <p:cNvPr id="407" name="Object 407"/>
                <p:cNvSpPr txBox="1"/>
                <p:nvPr/>
              </p:nvSpPr>
              <p:spPr>
                <a:xfrm>
                  <a:off x="633221" y="8238363"/>
                  <a:ext cx="6623304" cy="2480310"/>
                </a:xfrm>
                <a:prstGeom prst="rect">
                  <a:avLst/>
                </a:prstGeom>
                <a:blipFill dpi="0" rotWithShape="1">
                  <a:blip r:embed="rId3"/>
                  <a:srcRect/>
                  <a:stretch>
                    <a:fillRect/>
                  </a:stretch>
                </a:blipFill>
              </p:spPr>
              <p:txBody>
                <a:bodyPr wrap="square" lIns="0" tIns="0" rIns="0" bIns="0" rtlCol="0" anchorCtr="0">
                  <a:noAutofit/>
                </a:bodyPr>
                <a:lstStyle/>
                <a:p/>
              </p:txBody>
            </p:sp>
          </p:grpSp>
          <p:grpSp>
            <p:nvGrpSpPr>
              <p:cNvPr id="408" name="组合 408"/>
              <p:cNvGrpSpPr/>
              <p:nvPr/>
            </p:nvGrpSpPr>
            <p:grpSpPr>
              <a:xfrm>
                <a:off x="568705" y="8180832"/>
                <a:ext cx="6623304" cy="2782697"/>
                <a:chOff x="568705" y="8180832"/>
                <a:chExt cx="6623304" cy="2782697"/>
              </a:xfrm>
            </p:grpSpPr>
            <p:sp>
              <p:nvSpPr>
                <p:cNvPr id="409" name="Object 409"/>
                <p:cNvSpPr txBox="1"/>
                <p:nvPr/>
              </p:nvSpPr>
              <p:spPr>
                <a:xfrm>
                  <a:off x="577849" y="8189087"/>
                  <a:ext cx="6604889" cy="2463800"/>
                </a:xfrm>
                <a:prstGeom prst="rect">
                  <a:avLst/>
                </a:prstGeom>
                <a:blipFill dpi="0" rotWithShape="1">
                  <a:blip r:embed="rId2"/>
                  <a:srcRect/>
                  <a:stretch>
                    <a:fillRect/>
                  </a:stretch>
                </a:blipFill>
              </p:spPr>
              <p:txBody>
                <a:bodyPr wrap="square" lIns="0" tIns="0" rIns="0" bIns="0" rtlCol="0" anchorCtr="0">
                  <a:noAutofit/>
                </a:bodyPr>
                <a:lstStyle/>
                <a:p/>
              </p:txBody>
            </p:sp>
            <p:sp>
              <p:nvSpPr>
                <p:cNvPr id="4010" name="Object 4010"/>
                <p:cNvSpPr txBox="1"/>
                <p:nvPr/>
              </p:nvSpPr>
              <p:spPr>
                <a:xfrm>
                  <a:off x="568705" y="8180832"/>
                  <a:ext cx="6623304" cy="2480310"/>
                </a:xfrm>
                <a:prstGeom prst="rect">
                  <a:avLst/>
                </a:prstGeom>
                <a:blipFill dpi="0" rotWithShape="1">
                  <a:blip r:embed="rId3"/>
                  <a:srcRect/>
                  <a:stretch>
                    <a:fillRect/>
                  </a:stretch>
                </a:blipFill>
              </p:spPr>
              <p:txBody>
                <a:bodyPr wrap="square" lIns="0" tIns="0" rIns="0" bIns="0" rtlCol="0" anchorCtr="0">
                  <a:noAutofit/>
                </a:bodyPr>
                <a:lstStyle/>
                <a:p/>
              </p:txBody>
            </p:sp>
          </p:grpSp>
          <p:grpSp>
            <p:nvGrpSpPr>
              <p:cNvPr id="4011" name="组合 4011"/>
              <p:cNvGrpSpPr/>
              <p:nvPr/>
            </p:nvGrpSpPr>
            <p:grpSpPr>
              <a:xfrm>
                <a:off x="465455" y="8082280"/>
                <a:ext cx="6660133" cy="2819654"/>
                <a:chOff x="465455" y="8082280"/>
                <a:chExt cx="6660133" cy="2819654"/>
              </a:xfrm>
            </p:grpSpPr>
            <p:sp>
              <p:nvSpPr>
                <p:cNvPr id="4012" name="Object 4012"/>
                <p:cNvSpPr txBox="1"/>
                <p:nvPr/>
              </p:nvSpPr>
              <p:spPr>
                <a:xfrm>
                  <a:off x="493141" y="8106918"/>
                  <a:ext cx="6604889" cy="2463800"/>
                </a:xfrm>
                <a:prstGeom prst="rect">
                  <a:avLst/>
                </a:prstGeom>
                <a:blipFill dpi="0" rotWithShape="1">
                  <a:blip r:embed="rId2"/>
                  <a:srcRect/>
                  <a:stretch>
                    <a:fillRect/>
                  </a:stretch>
                </a:blipFill>
              </p:spPr>
              <p:txBody>
                <a:bodyPr wrap="square" lIns="0" tIns="0" rIns="0" bIns="0" rtlCol="0" anchorCtr="0">
                  <a:noAutofit/>
                </a:bodyPr>
                <a:lstStyle/>
                <a:p/>
              </p:txBody>
            </p:sp>
            <p:sp>
              <p:nvSpPr>
                <p:cNvPr id="4013" name="Object 4013"/>
                <p:cNvSpPr txBox="1"/>
                <p:nvPr/>
              </p:nvSpPr>
              <p:spPr>
                <a:xfrm>
                  <a:off x="465455" y="8082280"/>
                  <a:ext cx="6660133" cy="2513076"/>
                </a:xfrm>
                <a:prstGeom prst="rect">
                  <a:avLst/>
                </a:prstGeom>
                <a:blipFill dpi="0" rotWithShape="1">
                  <a:blip r:embed="rId4"/>
                  <a:srcRect/>
                  <a:stretch>
                    <a:fillRect/>
                  </a:stretch>
                </a:blipFill>
              </p:spPr>
              <p:txBody>
                <a:bodyPr wrap="square" lIns="0" tIns="0" rIns="0" bIns="0" rtlCol="0" anchorCtr="0">
                  <a:noAutofit/>
                </a:bodyPr>
                <a:lstStyle/>
                <a:p/>
              </p:txBody>
            </p:sp>
          </p:grpSp>
          <p:grpSp>
            <p:nvGrpSpPr>
              <p:cNvPr id="4014" name="组合 4014"/>
              <p:cNvGrpSpPr/>
              <p:nvPr/>
            </p:nvGrpSpPr>
            <p:grpSpPr>
              <a:xfrm>
                <a:off x="559688" y="7875651"/>
                <a:ext cx="596265" cy="937641"/>
                <a:chOff x="559688" y="7875651"/>
                <a:chExt cx="596265" cy="937641"/>
              </a:xfrm>
            </p:grpSpPr>
            <p:sp>
              <p:nvSpPr>
                <p:cNvPr id="4015" name="Object 4015"/>
                <p:cNvSpPr txBox="1"/>
                <p:nvPr/>
              </p:nvSpPr>
              <p:spPr>
                <a:xfrm>
                  <a:off x="627633" y="8011668"/>
                  <a:ext cx="73660" cy="70612"/>
                </a:xfrm>
                <a:prstGeom prst="rect">
                  <a:avLst/>
                </a:prstGeom>
                <a:blipFill dpi="0" rotWithShape="1">
                  <a:blip r:embed="rId5"/>
                  <a:srcRect/>
                  <a:stretch>
                    <a:fillRect/>
                  </a:stretch>
                </a:blipFill>
              </p:spPr>
              <p:txBody>
                <a:bodyPr wrap="square" lIns="0" tIns="0" rIns="0" bIns="0" rtlCol="0" anchorCtr="0">
                  <a:noAutofit/>
                </a:bodyPr>
                <a:lstStyle/>
                <a:p/>
              </p:txBody>
            </p:sp>
            <p:sp>
              <p:nvSpPr>
                <p:cNvPr id="4016" name="Object 4016"/>
                <p:cNvSpPr txBox="1"/>
                <p:nvPr/>
              </p:nvSpPr>
              <p:spPr>
                <a:xfrm>
                  <a:off x="559688" y="7875651"/>
                  <a:ext cx="596265" cy="835660"/>
                </a:xfrm>
                <a:prstGeom prst="rect">
                  <a:avLst/>
                </a:prstGeom>
                <a:blipFill dpi="0" rotWithShape="1">
                  <a:blip r:embed="rId6"/>
                  <a:srcRect/>
                  <a:stretch>
                    <a:fillRect/>
                  </a:stretch>
                </a:blipFill>
              </p:spPr>
              <p:txBody>
                <a:bodyPr wrap="square" lIns="0" tIns="0" rIns="0" bIns="0" rtlCol="0" anchorCtr="0">
                  <a:noAutofit/>
                </a:bodyPr>
                <a:lstStyle/>
                <a:p/>
              </p:txBody>
            </p:sp>
          </p:grpSp>
        </p:grpSp>
        <p:sp>
          <p:nvSpPr>
            <p:cNvPr id="4017" name="Object 4017"/>
            <p:cNvSpPr txBox="1"/>
            <p:nvPr/>
          </p:nvSpPr>
          <p:spPr>
            <a:xfrm>
              <a:off x="782383" y="8435657"/>
              <a:ext cx="6017895" cy="1393444"/>
            </a:xfrm>
            <a:prstGeom prst="rect">
              <a:avLst/>
            </a:prstGeom>
            <a:blipFill dpi="0" rotWithShape="1">
              <a:blip r:embed="rId7"/>
              <a:srcRect/>
              <a:stretch>
                <a:fillRect/>
              </a:stretch>
            </a:blipFill>
          </p:spPr>
          <p:txBody>
            <a:bodyPr vert="horz" wrap="square" lIns="0" tIns="0" rIns="0" bIns="0" rtlCol="0" anchor="t" anchorCtr="0">
              <a:noAutofit/>
            </a:bodyPr>
            <a:lstStyle/>
            <a:p>
              <a:pPr algn="l">
                <a:lnSpc>
                  <a:spcPct val="120000"/>
                </a:lnSpc>
              </a:pPr>
              <a:r>
                <a:rPr lang="zh-CN" sz="2400" b="0" i="0" dirty="0" smtClean="0">
                  <a:solidFill>
                    <a:srgbClr val="000000"/>
                  </a:solidFill>
                  <a:latin typeface="SourceHanSerifSC-Bold" panose="02020700000000000000" charset="-122"/>
                  <a:ea typeface="SourceHanSerifSC-Bold" panose="02020700000000000000" charset="-122"/>
                </a:rPr>
                <a:t>如果用人单位已被法院执行且尚有债务金额未被执行到位，此时用人单位已无任何偿债能力，劳动者也可能面临自身损失无法受偿的结果。</a:t>
              </a:r>
              <a:endParaRPr lang="zh-CN" altLang="en-US" sz="2400" b="0" i="0" dirty="0" smtClean="0">
                <a:solidFill>
                  <a:srgbClr val="000000"/>
                </a:solidFill>
                <a:latin typeface="SourceHanSerifSC-Bold" panose="02020700000000000000" charset="-122"/>
                <a:ea typeface="SourceHanSerifSC-Bold" panose="02020700000000000000" charset="-122"/>
              </a:endParaRPr>
            </a:p>
          </p:txBody>
        </p:sp>
      </p:grpSp>
      <p:sp>
        <p:nvSpPr>
          <p:cNvPr id="2" name="矩形 1"/>
          <p:cNvSpPr/>
          <p:nvPr/>
        </p:nvSpPr>
        <p:spPr>
          <a:xfrm>
            <a:off x="-635" y="0"/>
            <a:ext cx="7557135" cy="11162665"/>
          </a:xfrm>
          <a:prstGeom prst="rect">
            <a:avLst/>
          </a:prstGeom>
          <a:noFill/>
          <a:ln w="180975"/>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9501" name="image 501"/>
          <p:cNvPicPr>
            <a:picLocks noChangeAspect="1"/>
          </p:cNvPicPr>
          <p:nvPr/>
        </p:nvPicPr>
        <p:blipFill>
          <a:blip r:embed="rId1"/>
          <a:srcRect/>
          <a:stretch>
            <a:fillRect/>
          </a:stretch>
        </p:blipFill>
        <p:spPr>
          <a:xfrm>
            <a:off x="524129" y="829685"/>
            <a:ext cx="6508241" cy="2749744"/>
          </a:xfrm>
          <a:prstGeom prst="rect">
            <a:avLst/>
          </a:prstGeom>
        </p:spPr>
      </p:pic>
      <p:sp>
        <p:nvSpPr>
          <p:cNvPr id="502" name="Object 502"/>
          <p:cNvSpPr txBox="1"/>
          <p:nvPr/>
        </p:nvSpPr>
        <p:spPr>
          <a:xfrm>
            <a:off x="679419" y="1443961"/>
            <a:ext cx="6210300" cy="2959100"/>
          </a:xfrm>
          <a:prstGeom prst="rect">
            <a:avLst/>
          </a:prstGeom>
        </p:spPr>
        <p:txBody>
          <a:bodyPr vert="horz" wrap="square" lIns="0" tIns="46800" rIns="0" bIns="46800" rtlCol="0" anchor="t" anchorCtr="0">
            <a:noAutofit/>
          </a:bodyPr>
          <a:lstStyle/>
          <a:p>
            <a:pPr algn="l">
              <a:lnSpc>
                <a:spcPct val="100000"/>
              </a:lnSpc>
            </a:pPr>
            <a:r>
              <a:rPr lang="zh-CN" sz="2200" b="0" i="0" dirty="0" smtClean="0">
                <a:solidFill>
                  <a:srgbClr val="231815"/>
                </a:solidFill>
                <a:latin typeface="思源宋体 CN SemiBold" panose="02020600000000000000" charset="-122"/>
                <a:ea typeface="思源宋体 CN SemiBold" panose="02020600000000000000" charset="-122"/>
                <a:cs typeface="思源宋体 CN SemiBold" panose="02020600000000000000" charset="-122"/>
              </a:rPr>
              <a:t>1.在小程序进入企业主页后找到基本信息中的企业年报一项，点开年报也可保存长图到手机相册</a:t>
            </a:r>
            <a:endParaRPr lang="zh-CN" altLang="en-US" sz="2200">
              <a:latin typeface="思源宋体 CN SemiBold" panose="02020600000000000000" charset="-122"/>
              <a:ea typeface="思源宋体 CN SemiBold" panose="02020600000000000000" charset="-122"/>
              <a:cs typeface="思源宋体 CN SemiBold" panose="02020600000000000000" charset="-122"/>
            </a:endParaRPr>
          </a:p>
          <a:p>
            <a:pPr algn="l">
              <a:lnSpc>
                <a:spcPct val="100000"/>
              </a:lnSpc>
            </a:pPr>
            <a:r>
              <a:rPr lang="zh-CN" sz="2200" b="0" i="0" dirty="0" smtClean="0">
                <a:solidFill>
                  <a:srgbClr val="231815"/>
                </a:solidFill>
                <a:latin typeface="思源宋体 CN SemiBold" panose="02020600000000000000" charset="-122"/>
                <a:ea typeface="思源宋体 CN SemiBold" panose="02020600000000000000" charset="-122"/>
                <a:cs typeface="思源宋体 CN SemiBold" panose="02020600000000000000" charset="-122"/>
              </a:rPr>
              <a:t>2.在企业最新年报中找到社保信息查看该企业给员工缴纳社保情况</a:t>
            </a:r>
            <a:endParaRPr lang="zh-CN" altLang="en-US" sz="2200">
              <a:latin typeface="思源宋体 CN SemiBold" panose="02020600000000000000" charset="-122"/>
              <a:ea typeface="思源宋体 CN SemiBold" panose="02020600000000000000" charset="-122"/>
              <a:cs typeface="思源宋体 CN SemiBold" panose="02020600000000000000" charset="-122"/>
            </a:endParaRPr>
          </a:p>
          <a:p>
            <a:pPr algn="l">
              <a:lnSpc>
                <a:spcPct val="100000"/>
              </a:lnSpc>
            </a:pPr>
            <a:r>
              <a:rPr lang="zh-CN" sz="2200" b="0" i="0" dirty="0" smtClean="0">
                <a:solidFill>
                  <a:srgbClr val="231815"/>
                </a:solidFill>
                <a:latin typeface="思源宋体 CN SemiBold" panose="02020600000000000000" charset="-122"/>
                <a:ea typeface="思源宋体 CN SemiBold" panose="02020600000000000000" charset="-122"/>
                <a:cs typeface="思源宋体 CN SemiBold" panose="02020600000000000000" charset="-122"/>
              </a:rPr>
              <a:t>（因为企业年报并不是该企业当前缴纳社保情况，仅给求职劳动者作以参考）</a:t>
            </a:r>
            <a:endParaRPr lang="zh-CN" altLang="en-US" sz="2200">
              <a:latin typeface="思源宋体 CN SemiBold" panose="02020600000000000000" charset="-122"/>
              <a:ea typeface="思源宋体 CN SemiBold" panose="02020600000000000000" charset="-122"/>
              <a:cs typeface="思源宋体 CN SemiBold" panose="02020600000000000000" charset="-122"/>
            </a:endParaRPr>
          </a:p>
        </p:txBody>
      </p:sp>
      <p:pic>
        <p:nvPicPr>
          <p:cNvPr id="9503" name="image 503"/>
          <p:cNvPicPr>
            <a:picLocks noChangeAspect="1"/>
          </p:cNvPicPr>
          <p:nvPr/>
        </p:nvPicPr>
        <p:blipFill>
          <a:blip r:embed="rId2"/>
          <a:srcRect/>
          <a:stretch>
            <a:fillRect/>
          </a:stretch>
        </p:blipFill>
        <p:spPr>
          <a:xfrm>
            <a:off x="323850" y="3584946"/>
            <a:ext cx="6908800" cy="3771900"/>
          </a:xfrm>
          <a:prstGeom prst="rect">
            <a:avLst/>
          </a:prstGeom>
        </p:spPr>
      </p:pic>
      <p:pic>
        <p:nvPicPr>
          <p:cNvPr id="9504" name="image 504"/>
          <p:cNvPicPr>
            <a:picLocks noChangeAspect="1"/>
          </p:cNvPicPr>
          <p:nvPr/>
        </p:nvPicPr>
        <p:blipFill>
          <a:blip r:embed="rId3"/>
          <a:srcRect/>
          <a:stretch>
            <a:fillRect/>
          </a:stretch>
        </p:blipFill>
        <p:spPr>
          <a:xfrm>
            <a:off x="336550" y="7148945"/>
            <a:ext cx="6883400" cy="3810000"/>
          </a:xfrm>
          <a:prstGeom prst="rect">
            <a:avLst/>
          </a:prstGeom>
        </p:spPr>
      </p:pic>
      <p:grpSp>
        <p:nvGrpSpPr>
          <p:cNvPr id="505" name="组合 505"/>
          <p:cNvGrpSpPr/>
          <p:nvPr/>
        </p:nvGrpSpPr>
        <p:grpSpPr>
          <a:xfrm>
            <a:off x="524129" y="405509"/>
            <a:ext cx="6508241" cy="1038178"/>
            <a:chOff x="524129" y="405509"/>
            <a:chExt cx="6508241" cy="1038178"/>
          </a:xfrm>
        </p:grpSpPr>
        <p:pic>
          <p:nvPicPr>
            <p:cNvPr id="9506" name="image 506"/>
            <p:cNvPicPr>
              <a:picLocks noChangeAspect="1"/>
            </p:cNvPicPr>
            <p:nvPr/>
          </p:nvPicPr>
          <p:blipFill>
            <a:blip r:embed="rId4"/>
            <a:srcRect/>
            <a:stretch>
              <a:fillRect/>
            </a:stretch>
          </p:blipFill>
          <p:spPr>
            <a:xfrm>
              <a:off x="524129" y="405509"/>
              <a:ext cx="6508241" cy="1038178"/>
            </a:xfrm>
            <a:prstGeom prst="rect">
              <a:avLst/>
            </a:prstGeom>
          </p:spPr>
        </p:pic>
        <p:sp>
          <p:nvSpPr>
            <p:cNvPr id="507" name="Object 507"/>
            <p:cNvSpPr txBox="1"/>
            <p:nvPr/>
          </p:nvSpPr>
          <p:spPr>
            <a:xfrm>
              <a:off x="833691" y="550661"/>
              <a:ext cx="5905500" cy="845820"/>
            </a:xfrm>
            <a:prstGeom prst="rect">
              <a:avLst/>
            </a:prstGeom>
          </p:spPr>
          <p:txBody>
            <a:bodyPr vert="horz" wrap="square" lIns="0" tIns="0" rIns="0" bIns="0" rtlCol="0" anchor="t" anchorCtr="0">
              <a:spAutoFit/>
            </a:bodyPr>
            <a:lstStyle/>
            <a:p>
              <a:pPr algn="l">
                <a:lnSpc>
                  <a:spcPct val="110000"/>
                </a:lnSpc>
              </a:pPr>
              <a:r>
                <a:rPr lang="zh-CN" sz="2500" b="0" i="0" dirty="0" smtClean="0">
                  <a:solidFill>
                    <a:srgbClr val="FFFFFF"/>
                  </a:solidFill>
                  <a:latin typeface="思源黑体 CN Heavy" panose="020B0A00000000000000" charset="-122"/>
                  <a:ea typeface="思源黑体 CN Heavy" panose="020B0A00000000000000" charset="-122"/>
                </a:rPr>
                <a:t>四、劳动者可以通过小程序查询用人单位过往给员工参保情况</a:t>
              </a:r>
              <a:endParaRPr lang="zh-CN" altLang="en-US" sz="2500">
                <a:latin typeface="思源黑体 CN Heavy" panose="020B0A00000000000000" charset="-122"/>
                <a:ea typeface="思源黑体 CN Heavy" panose="020B0A00000000000000" charset="-122"/>
              </a:endParaRPr>
            </a:p>
          </p:txBody>
        </p:sp>
      </p:grpSp>
      <p:sp>
        <p:nvSpPr>
          <p:cNvPr id="2" name="矩形 1"/>
          <p:cNvSpPr/>
          <p:nvPr/>
        </p:nvSpPr>
        <p:spPr>
          <a:xfrm>
            <a:off x="-635" y="0"/>
            <a:ext cx="7557135" cy="11162665"/>
          </a:xfrm>
          <a:prstGeom prst="rect">
            <a:avLst/>
          </a:prstGeom>
          <a:noFill/>
          <a:ln w="180975"/>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9601" name="image 601"/>
          <p:cNvPicPr>
            <a:picLocks noChangeAspect="1"/>
          </p:cNvPicPr>
          <p:nvPr/>
        </p:nvPicPr>
        <p:blipFill>
          <a:blip r:embed="rId1"/>
          <a:srcRect/>
          <a:stretch>
            <a:fillRect/>
          </a:stretch>
        </p:blipFill>
        <p:spPr>
          <a:xfrm>
            <a:off x="524129" y="829685"/>
            <a:ext cx="6508241" cy="2115465"/>
          </a:xfrm>
          <a:prstGeom prst="rect">
            <a:avLst/>
          </a:prstGeom>
        </p:spPr>
      </p:pic>
      <p:sp>
        <p:nvSpPr>
          <p:cNvPr id="602" name="Object 602"/>
          <p:cNvSpPr txBox="1"/>
          <p:nvPr/>
        </p:nvSpPr>
        <p:spPr>
          <a:xfrm>
            <a:off x="683872" y="1429941"/>
            <a:ext cx="6197600" cy="2247900"/>
          </a:xfrm>
          <a:prstGeom prst="rect">
            <a:avLst/>
          </a:prstGeom>
        </p:spPr>
        <p:txBody>
          <a:bodyPr vert="horz" wrap="square" lIns="0" tIns="46800" rIns="0" bIns="46800" rtlCol="0" anchor="t" anchorCtr="0">
            <a:noAutofit/>
          </a:bodyPr>
          <a:lstStyle/>
          <a:p>
            <a:pPr algn="l">
              <a:lnSpc>
                <a:spcPct val="102000"/>
              </a:lnSpc>
            </a:pPr>
            <a:r>
              <a:rPr lang="zh-CN" sz="2200" b="0" i="0" dirty="0" smtClean="0">
                <a:solidFill>
                  <a:srgbClr val="231815"/>
                </a:solidFill>
                <a:latin typeface="思源宋体 CN SemiBold" panose="02020600000000000000" charset="-122"/>
                <a:ea typeface="思源宋体 CN SemiBold" panose="02020600000000000000" charset="-122"/>
                <a:cs typeface="思源宋体 CN SemiBold" panose="02020600000000000000" charset="-122"/>
              </a:rPr>
              <a:t>1.劳动者可以在小程序的企业经营信息中找到行政许可点开查看</a:t>
            </a:r>
            <a:endParaRPr lang="zh-CN" altLang="en-US" sz="2200">
              <a:latin typeface="思源宋体 CN SemiBold" panose="02020600000000000000" charset="-122"/>
              <a:ea typeface="思源宋体 CN SemiBold" panose="02020600000000000000" charset="-122"/>
              <a:cs typeface="思源宋体 CN SemiBold" panose="02020600000000000000" charset="-122"/>
            </a:endParaRPr>
          </a:p>
          <a:p>
            <a:pPr algn="l">
              <a:lnSpc>
                <a:spcPct val="102000"/>
              </a:lnSpc>
            </a:pPr>
            <a:r>
              <a:rPr lang="zh-CN" sz="2200" b="0" i="0" dirty="0" smtClean="0">
                <a:solidFill>
                  <a:srgbClr val="231815"/>
                </a:solidFill>
                <a:latin typeface="思源宋体 CN SemiBold" panose="02020600000000000000" charset="-122"/>
                <a:ea typeface="思源宋体 CN SemiBold" panose="02020600000000000000" charset="-122"/>
                <a:cs typeface="思源宋体 CN SemiBold" panose="02020600000000000000" charset="-122"/>
              </a:rPr>
              <a:t>2.用人单位目前是否具有劳务派遣经营许可决定了劳务派遣合同的效力</a:t>
            </a:r>
            <a:endParaRPr lang="zh-CN" altLang="en-US" sz="2200">
              <a:latin typeface="思源宋体 CN SemiBold" panose="02020600000000000000" charset="-122"/>
              <a:ea typeface="思源宋体 CN SemiBold" panose="02020600000000000000" charset="-122"/>
              <a:cs typeface="思源宋体 CN SemiBold" panose="02020600000000000000" charset="-122"/>
            </a:endParaRPr>
          </a:p>
        </p:txBody>
      </p:sp>
      <p:pic>
        <p:nvPicPr>
          <p:cNvPr id="9603" name="image 603"/>
          <p:cNvPicPr>
            <a:picLocks noChangeAspect="1"/>
          </p:cNvPicPr>
          <p:nvPr/>
        </p:nvPicPr>
        <p:blipFill>
          <a:blip r:embed="rId2"/>
          <a:srcRect/>
          <a:stretch>
            <a:fillRect/>
          </a:stretch>
        </p:blipFill>
        <p:spPr>
          <a:xfrm>
            <a:off x="368299" y="2927508"/>
            <a:ext cx="6819900" cy="3695700"/>
          </a:xfrm>
          <a:prstGeom prst="rect">
            <a:avLst/>
          </a:prstGeom>
        </p:spPr>
      </p:pic>
      <p:pic>
        <p:nvPicPr>
          <p:cNvPr id="9604" name="image 604"/>
          <p:cNvPicPr>
            <a:picLocks noChangeAspect="1"/>
          </p:cNvPicPr>
          <p:nvPr/>
        </p:nvPicPr>
        <p:blipFill>
          <a:blip r:embed="rId3"/>
          <a:srcRect/>
          <a:stretch>
            <a:fillRect/>
          </a:stretch>
        </p:blipFill>
        <p:spPr>
          <a:xfrm>
            <a:off x="368299" y="6436739"/>
            <a:ext cx="6819900" cy="4495800"/>
          </a:xfrm>
          <a:prstGeom prst="rect">
            <a:avLst/>
          </a:prstGeom>
        </p:spPr>
      </p:pic>
      <p:grpSp>
        <p:nvGrpSpPr>
          <p:cNvPr id="605" name="组合 605"/>
          <p:cNvGrpSpPr/>
          <p:nvPr/>
        </p:nvGrpSpPr>
        <p:grpSpPr>
          <a:xfrm>
            <a:off x="524129" y="405509"/>
            <a:ext cx="6508241" cy="1038178"/>
            <a:chOff x="524129" y="405509"/>
            <a:chExt cx="6508241" cy="1038178"/>
          </a:xfrm>
        </p:grpSpPr>
        <p:pic>
          <p:nvPicPr>
            <p:cNvPr id="9606" name="image 606"/>
            <p:cNvPicPr>
              <a:picLocks noChangeAspect="1"/>
            </p:cNvPicPr>
            <p:nvPr/>
          </p:nvPicPr>
          <p:blipFill>
            <a:blip r:embed="rId4"/>
            <a:srcRect/>
            <a:stretch>
              <a:fillRect/>
            </a:stretch>
          </p:blipFill>
          <p:spPr>
            <a:xfrm>
              <a:off x="524129" y="405509"/>
              <a:ext cx="6508241" cy="1038178"/>
            </a:xfrm>
            <a:prstGeom prst="rect">
              <a:avLst/>
            </a:prstGeom>
          </p:spPr>
        </p:pic>
        <p:sp>
          <p:nvSpPr>
            <p:cNvPr id="607" name="Object 607"/>
            <p:cNvSpPr txBox="1"/>
            <p:nvPr/>
          </p:nvSpPr>
          <p:spPr>
            <a:xfrm>
              <a:off x="833691" y="550661"/>
              <a:ext cx="5905500" cy="845820"/>
            </a:xfrm>
            <a:prstGeom prst="rect">
              <a:avLst/>
            </a:prstGeom>
          </p:spPr>
          <p:txBody>
            <a:bodyPr vert="horz" wrap="square" lIns="0" tIns="0" rIns="0" bIns="0" rtlCol="0" anchor="t" anchorCtr="0">
              <a:spAutoFit/>
            </a:bodyPr>
            <a:lstStyle/>
            <a:p>
              <a:pPr algn="l">
                <a:lnSpc>
                  <a:spcPct val="110000"/>
                </a:lnSpc>
              </a:pPr>
              <a:r>
                <a:rPr lang="zh-CN" sz="2500" b="0" i="0" dirty="0" smtClean="0">
                  <a:solidFill>
                    <a:srgbClr val="FFFFFF"/>
                  </a:solidFill>
                  <a:latin typeface="思源黑体 CN Heavy" panose="020B0A00000000000000" charset="-122"/>
                  <a:ea typeface="思源黑体 CN Heavy" panose="020B0A00000000000000" charset="-122"/>
                </a:rPr>
                <a:t>五、用人单位要求签订劳务派遣合同时，劳动者可以事先了解该单位资质信息</a:t>
              </a:r>
              <a:endParaRPr lang="zh-CN" altLang="en-US" sz="2500">
                <a:latin typeface="思源黑体 CN Heavy" panose="020B0A00000000000000" charset="-122"/>
                <a:ea typeface="思源黑体 CN Heavy" panose="020B0A00000000000000" charset="-122"/>
              </a:endParaRPr>
            </a:p>
          </p:txBody>
        </p:sp>
      </p:grpSp>
      <p:sp>
        <p:nvSpPr>
          <p:cNvPr id="2" name="矩形 1"/>
          <p:cNvSpPr/>
          <p:nvPr/>
        </p:nvSpPr>
        <p:spPr>
          <a:xfrm>
            <a:off x="-635" y="0"/>
            <a:ext cx="7557135" cy="11162665"/>
          </a:xfrm>
          <a:prstGeom prst="rect">
            <a:avLst/>
          </a:prstGeom>
          <a:noFill/>
          <a:ln w="180975"/>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9601" name="image 601"/>
          <p:cNvPicPr>
            <a:picLocks noChangeAspect="1"/>
          </p:cNvPicPr>
          <p:nvPr/>
        </p:nvPicPr>
        <p:blipFill>
          <a:blip r:embed="rId1"/>
          <a:srcRect/>
          <a:stretch>
            <a:fillRect/>
          </a:stretch>
        </p:blipFill>
        <p:spPr>
          <a:xfrm>
            <a:off x="523875" y="829945"/>
            <a:ext cx="6508115" cy="1757045"/>
          </a:xfrm>
          <a:prstGeom prst="rect">
            <a:avLst/>
          </a:prstGeom>
        </p:spPr>
      </p:pic>
      <p:pic>
        <p:nvPicPr>
          <p:cNvPr id="6" name="image 601"/>
          <p:cNvPicPr>
            <a:picLocks noChangeAspect="1"/>
          </p:cNvPicPr>
          <p:nvPr/>
        </p:nvPicPr>
        <p:blipFill>
          <a:blip r:embed="rId1"/>
          <a:srcRect/>
          <a:stretch>
            <a:fillRect/>
          </a:stretch>
        </p:blipFill>
        <p:spPr>
          <a:xfrm>
            <a:off x="523240" y="7771130"/>
            <a:ext cx="6546850" cy="900430"/>
          </a:xfrm>
          <a:prstGeom prst="rect">
            <a:avLst/>
          </a:prstGeom>
        </p:spPr>
      </p:pic>
      <p:sp>
        <p:nvSpPr>
          <p:cNvPr id="602" name="Object 602"/>
          <p:cNvSpPr txBox="1"/>
          <p:nvPr/>
        </p:nvSpPr>
        <p:spPr>
          <a:xfrm>
            <a:off x="683895" y="1430020"/>
            <a:ext cx="6356985" cy="1407795"/>
          </a:xfrm>
          <a:prstGeom prst="rect">
            <a:avLst/>
          </a:prstGeom>
        </p:spPr>
        <p:txBody>
          <a:bodyPr vert="horz" wrap="square" lIns="0" tIns="46800" rIns="0" bIns="46800" rtlCol="0" anchor="t" anchorCtr="0">
            <a:noAutofit/>
          </a:bodyPr>
          <a:lstStyle/>
          <a:p>
            <a:pPr algn="l">
              <a:lnSpc>
                <a:spcPct val="102000"/>
              </a:lnSpc>
            </a:pPr>
            <a:r>
              <a:rPr lang="zh-CN" sz="2200" b="0" i="0" dirty="0" smtClean="0">
                <a:solidFill>
                  <a:srgbClr val="231815"/>
                </a:solidFill>
                <a:latin typeface="思源宋体 CN SemiBold" panose="02020600000000000000" charset="-122"/>
                <a:ea typeface="思源宋体 CN SemiBold" panose="02020600000000000000" charset="-122"/>
                <a:cs typeface="思源宋体 CN SemiBold" panose="02020600000000000000" charset="-122"/>
              </a:rPr>
              <a:t>1.劳动者在官网注册登记，需要提供有效电子邮箱</a:t>
            </a:r>
            <a:endParaRPr lang="en-US" altLang="zh-CN" sz="2200">
              <a:latin typeface="思源宋体 CN SemiBold" panose="02020600000000000000" charset="-122"/>
              <a:ea typeface="思源宋体 CN SemiBold" panose="02020600000000000000" charset="-122"/>
              <a:cs typeface="思源宋体 CN SemiBold" panose="02020600000000000000" charset="-122"/>
            </a:endParaRPr>
          </a:p>
          <a:p>
            <a:pPr algn="l">
              <a:lnSpc>
                <a:spcPct val="102000"/>
              </a:lnSpc>
            </a:pPr>
            <a:r>
              <a:rPr lang="zh-CN" sz="2200" b="0" i="0" dirty="0" smtClean="0">
                <a:solidFill>
                  <a:srgbClr val="231815"/>
                </a:solidFill>
                <a:latin typeface="思源宋体 CN SemiBold" panose="02020600000000000000" charset="-122"/>
                <a:ea typeface="思源宋体 CN SemiBold" panose="02020600000000000000" charset="-122"/>
                <a:cs typeface="思源宋体 CN SemiBold" panose="02020600000000000000" charset="-122"/>
              </a:rPr>
              <a:t>2.搜索到企业主页后点击发送报告到注册的电子邮箱后，就可以在电子邮箱中收到该</a:t>
            </a:r>
            <a:r>
              <a:rPr lang="zh-CN" sz="2200" b="0" i="0" dirty="0" smtClean="0">
                <a:solidFill>
                  <a:srgbClr val="231815"/>
                </a:solidFill>
                <a:latin typeface="思源宋体 CN SemiBold" panose="02020600000000000000" charset="-122"/>
                <a:ea typeface="思源宋体 CN SemiBold" panose="02020600000000000000" charset="-122"/>
                <a:cs typeface="思源宋体 CN SemiBold" panose="02020600000000000000" charset="-122"/>
              </a:rPr>
              <a:t>报告</a:t>
            </a:r>
            <a:endParaRPr lang="zh-CN" sz="2200" b="0" i="0" dirty="0" smtClean="0">
              <a:solidFill>
                <a:srgbClr val="231815"/>
              </a:solidFill>
              <a:latin typeface="思源宋体 CN SemiBold" panose="02020600000000000000" charset="-122"/>
              <a:ea typeface="思源宋体 CN SemiBold" panose="02020600000000000000" charset="-122"/>
              <a:cs typeface="思源宋体 CN SemiBold" panose="02020600000000000000" charset="-122"/>
            </a:endParaRPr>
          </a:p>
          <a:p>
            <a:pPr algn="l">
              <a:lnSpc>
                <a:spcPct val="102000"/>
              </a:lnSpc>
            </a:pPr>
            <a:endParaRPr lang="zh-CN" altLang="en-US" sz="2200" b="0" i="0" dirty="0" smtClean="0">
              <a:solidFill>
                <a:srgbClr val="231815"/>
              </a:solidFill>
              <a:latin typeface="思源宋体 CN SemiBold" panose="02020600000000000000" charset="-122"/>
              <a:ea typeface="思源宋体 CN SemiBold" panose="02020600000000000000" charset="-122"/>
              <a:cs typeface="思源宋体 CN SemiBold" panose="02020600000000000000" charset="-122"/>
            </a:endParaRPr>
          </a:p>
        </p:txBody>
      </p:sp>
      <p:grpSp>
        <p:nvGrpSpPr>
          <p:cNvPr id="605" name="组合 605"/>
          <p:cNvGrpSpPr/>
          <p:nvPr/>
        </p:nvGrpSpPr>
        <p:grpSpPr>
          <a:xfrm>
            <a:off x="524129" y="405509"/>
            <a:ext cx="6508241" cy="1038178"/>
            <a:chOff x="524129" y="405509"/>
            <a:chExt cx="6508241" cy="1038178"/>
          </a:xfrm>
        </p:grpSpPr>
        <p:pic>
          <p:nvPicPr>
            <p:cNvPr id="9606" name="image 606"/>
            <p:cNvPicPr>
              <a:picLocks noChangeAspect="1"/>
            </p:cNvPicPr>
            <p:nvPr/>
          </p:nvPicPr>
          <p:blipFill>
            <a:blip r:embed="rId2"/>
            <a:srcRect/>
            <a:stretch>
              <a:fillRect/>
            </a:stretch>
          </p:blipFill>
          <p:spPr>
            <a:xfrm>
              <a:off x="524129" y="405509"/>
              <a:ext cx="6508241" cy="1038178"/>
            </a:xfrm>
            <a:prstGeom prst="rect">
              <a:avLst/>
            </a:prstGeom>
          </p:spPr>
        </p:pic>
        <p:sp>
          <p:nvSpPr>
            <p:cNvPr id="607" name="Object 607"/>
            <p:cNvSpPr txBox="1"/>
            <p:nvPr/>
          </p:nvSpPr>
          <p:spPr>
            <a:xfrm>
              <a:off x="833691" y="550661"/>
              <a:ext cx="5905500" cy="422910"/>
            </a:xfrm>
            <a:prstGeom prst="rect">
              <a:avLst/>
            </a:prstGeom>
          </p:spPr>
          <p:txBody>
            <a:bodyPr vert="horz" wrap="square" lIns="0" tIns="0" rIns="0" bIns="0" rtlCol="0" anchor="t" anchorCtr="0">
              <a:spAutoFit/>
            </a:bodyPr>
            <a:lstStyle/>
            <a:p>
              <a:pPr algn="l">
                <a:lnSpc>
                  <a:spcPct val="110000"/>
                </a:lnSpc>
              </a:pPr>
              <a:r>
                <a:rPr lang="zh-CN" sz="2500" b="0" i="0" dirty="0" smtClean="0">
                  <a:solidFill>
                    <a:srgbClr val="FFFFFF"/>
                  </a:solidFill>
                  <a:latin typeface="思源黑体 CN Heavy" panose="020B0A00000000000000" charset="-122"/>
                  <a:ea typeface="思源黑体 CN Heavy" panose="020B0A00000000000000" charset="-122"/>
                </a:rPr>
                <a:t>六、从</a:t>
              </a:r>
              <a:r>
                <a:rPr lang="zh-CN" altLang="en-US" sz="2500" b="0" i="0" dirty="0" smtClean="0">
                  <a:solidFill>
                    <a:srgbClr val="FFFFFF"/>
                  </a:solidFill>
                  <a:latin typeface="思源黑体 CN Heavy" panose="020B0A00000000000000" charset="-122"/>
                  <a:ea typeface="思源黑体 CN Heavy" panose="020B0A00000000000000" charset="-122"/>
                </a:rPr>
                <a:t>企业信用信息公示网站下载</a:t>
              </a:r>
              <a:r>
                <a:rPr lang="zh-CN" altLang="en-US" sz="2500" b="0" i="0" dirty="0" smtClean="0">
                  <a:solidFill>
                    <a:srgbClr val="FFFFFF"/>
                  </a:solidFill>
                  <a:latin typeface="思源黑体 CN Heavy" panose="020B0A00000000000000" charset="-122"/>
                  <a:ea typeface="思源黑体 CN Heavy" panose="020B0A00000000000000" charset="-122"/>
                </a:rPr>
                <a:t>报告</a:t>
              </a:r>
              <a:endParaRPr lang="zh-CN" altLang="en-US" sz="2500" b="0" i="0" dirty="0" smtClean="0">
                <a:solidFill>
                  <a:srgbClr val="FFFFFF"/>
                </a:solidFill>
                <a:latin typeface="思源黑体 CN Heavy" panose="020B0A00000000000000" charset="-122"/>
                <a:ea typeface="思源黑体 CN Heavy" panose="020B0A00000000000000" charset="-122"/>
              </a:endParaRPr>
            </a:p>
          </p:txBody>
        </p:sp>
      </p:grpSp>
      <p:sp>
        <p:nvSpPr>
          <p:cNvPr id="2" name="矩形 1"/>
          <p:cNvSpPr/>
          <p:nvPr/>
        </p:nvSpPr>
        <p:spPr>
          <a:xfrm>
            <a:off x="-635" y="0"/>
            <a:ext cx="7557135" cy="11162665"/>
          </a:xfrm>
          <a:prstGeom prst="rect">
            <a:avLst/>
          </a:prstGeom>
          <a:noFill/>
          <a:ln w="180975"/>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3" name="F35B0BEE-F18A-47BB-8FCB-E00DA2F2635D-1" descr="C:/Users/DELL/AppData/Local/Temp/wpp.csiAkLwpp"/>
          <p:cNvPicPr>
            <a:picLocks noChangeAspect="1"/>
          </p:cNvPicPr>
          <p:nvPr/>
        </p:nvPicPr>
        <p:blipFill>
          <a:blip r:embed="rId3"/>
          <a:stretch>
            <a:fillRect/>
          </a:stretch>
        </p:blipFill>
        <p:spPr>
          <a:xfrm>
            <a:off x="523875" y="2837498"/>
            <a:ext cx="6570980" cy="2493010"/>
          </a:xfrm>
          <a:prstGeom prst="rect">
            <a:avLst/>
          </a:prstGeom>
          <a:ln w="63500">
            <a:solidFill>
              <a:srgbClr val="6CB24E"/>
            </a:solidFill>
          </a:ln>
        </p:spPr>
      </p:pic>
      <p:pic>
        <p:nvPicPr>
          <p:cNvPr id="4" name="图片 3" descr="281466534cd43916d6c04644dd7b1e0a"/>
          <p:cNvPicPr>
            <a:picLocks noChangeAspect="1"/>
          </p:cNvPicPr>
          <p:nvPr/>
        </p:nvPicPr>
        <p:blipFill>
          <a:blip r:embed="rId4"/>
          <a:stretch>
            <a:fillRect/>
          </a:stretch>
        </p:blipFill>
        <p:spPr>
          <a:xfrm>
            <a:off x="535940" y="5581650"/>
            <a:ext cx="6558915" cy="2021205"/>
          </a:xfrm>
          <a:prstGeom prst="rect">
            <a:avLst/>
          </a:prstGeom>
          <a:ln w="63500">
            <a:solidFill>
              <a:srgbClr val="6CB24E"/>
            </a:solidFill>
          </a:ln>
        </p:spPr>
      </p:pic>
      <p:pic>
        <p:nvPicPr>
          <p:cNvPr id="5" name="图片 4" descr="94fe502b45e1d879e38875681d40b153"/>
          <p:cNvPicPr>
            <a:picLocks noChangeAspect="1"/>
          </p:cNvPicPr>
          <p:nvPr/>
        </p:nvPicPr>
        <p:blipFill>
          <a:blip r:embed="rId5"/>
          <a:stretch>
            <a:fillRect/>
          </a:stretch>
        </p:blipFill>
        <p:spPr>
          <a:xfrm>
            <a:off x="523875" y="8690610"/>
            <a:ext cx="6508115" cy="2254250"/>
          </a:xfrm>
          <a:prstGeom prst="rect">
            <a:avLst/>
          </a:prstGeom>
          <a:ln w="63500">
            <a:solidFill>
              <a:srgbClr val="6CB24E"/>
            </a:solidFill>
          </a:ln>
        </p:spPr>
      </p:pic>
      <p:sp>
        <p:nvSpPr>
          <p:cNvPr id="7" name="Object 602"/>
          <p:cNvSpPr txBox="1"/>
          <p:nvPr/>
        </p:nvSpPr>
        <p:spPr>
          <a:xfrm>
            <a:off x="561975" y="7853680"/>
            <a:ext cx="6356985" cy="1407795"/>
          </a:xfrm>
          <a:prstGeom prst="rect">
            <a:avLst/>
          </a:prstGeom>
        </p:spPr>
        <p:txBody>
          <a:bodyPr vert="horz" wrap="square" lIns="0" tIns="46800" rIns="0" bIns="46800" rtlCol="0" anchor="t" anchorCtr="0">
            <a:noAutofit/>
          </a:bodyPr>
          <a:p>
            <a:pPr algn="l">
              <a:lnSpc>
                <a:spcPct val="102000"/>
              </a:lnSpc>
            </a:pPr>
            <a:r>
              <a:rPr lang="en-US" altLang="zh-CN" sz="2200" b="0" i="0" dirty="0" smtClean="0">
                <a:solidFill>
                  <a:srgbClr val="231815"/>
                </a:solidFill>
                <a:latin typeface="思源宋体 CN SemiBold" panose="02020600000000000000" charset="-122"/>
                <a:ea typeface="思源宋体 CN SemiBold" panose="02020600000000000000" charset="-122"/>
                <a:cs typeface="思源宋体 CN SemiBold" panose="02020600000000000000" charset="-122"/>
              </a:rPr>
              <a:t>3.</a:t>
            </a:r>
            <a:r>
              <a:rPr lang="zh-CN" altLang="en-US" sz="2200" b="0" i="0" dirty="0" smtClean="0">
                <a:solidFill>
                  <a:srgbClr val="231815"/>
                </a:solidFill>
                <a:latin typeface="思源宋体 CN SemiBold" panose="02020600000000000000" charset="-122"/>
                <a:ea typeface="思源宋体 CN SemiBold" panose="02020600000000000000" charset="-122"/>
                <a:cs typeface="思源宋体 CN SemiBold" panose="02020600000000000000" charset="-122"/>
              </a:rPr>
              <a:t>企业报告的第二页</a:t>
            </a:r>
            <a:r>
              <a:rPr lang="en-US" altLang="zh-CN" sz="2200" b="0" i="0" dirty="0" smtClean="0">
                <a:solidFill>
                  <a:srgbClr val="231815"/>
                </a:solidFill>
                <a:latin typeface="思源宋体 CN SemiBold" panose="02020600000000000000" charset="-122"/>
                <a:ea typeface="思源宋体 CN SemiBold" panose="02020600000000000000" charset="-122"/>
                <a:cs typeface="思源宋体 CN SemiBold" panose="02020600000000000000" charset="-122"/>
              </a:rPr>
              <a:t>“</a:t>
            </a:r>
            <a:r>
              <a:rPr lang="zh-CN" altLang="en-US" sz="2200" b="0" i="0" dirty="0" smtClean="0">
                <a:solidFill>
                  <a:srgbClr val="231815"/>
                </a:solidFill>
                <a:latin typeface="思源宋体 CN SemiBold" panose="02020600000000000000" charset="-122"/>
                <a:ea typeface="思源宋体 CN SemiBold" panose="02020600000000000000" charset="-122"/>
                <a:cs typeface="思源宋体 CN SemiBold" panose="02020600000000000000" charset="-122"/>
              </a:rPr>
              <a:t>照面信息</a:t>
            </a:r>
            <a:r>
              <a:rPr lang="en-US" altLang="zh-CN" sz="2200" b="0" i="0" dirty="0" smtClean="0">
                <a:solidFill>
                  <a:srgbClr val="231815"/>
                </a:solidFill>
                <a:latin typeface="思源宋体 CN SemiBold" panose="02020600000000000000" charset="-122"/>
                <a:ea typeface="思源宋体 CN SemiBold" panose="02020600000000000000" charset="-122"/>
                <a:cs typeface="思源宋体 CN SemiBold" panose="02020600000000000000" charset="-122"/>
              </a:rPr>
              <a:t>”</a:t>
            </a:r>
            <a:r>
              <a:rPr lang="zh-CN" altLang="en-US" sz="2200" b="0" i="0" dirty="0" smtClean="0">
                <a:solidFill>
                  <a:srgbClr val="231815"/>
                </a:solidFill>
                <a:latin typeface="思源宋体 CN SemiBold" panose="02020600000000000000" charset="-122"/>
                <a:ea typeface="思源宋体 CN SemiBold" panose="02020600000000000000" charset="-122"/>
                <a:cs typeface="思源宋体 CN SemiBold" panose="02020600000000000000" charset="-122"/>
              </a:rPr>
              <a:t>可以作为劳动者仲裁、起诉被告的企业信息证明材料</a:t>
            </a:r>
            <a:endParaRPr lang="zh-CN" altLang="en-US" sz="2200" b="0" i="0" dirty="0" smtClean="0">
              <a:solidFill>
                <a:srgbClr val="231815"/>
              </a:solidFill>
              <a:latin typeface="思源宋体 CN SemiBold" panose="02020600000000000000" charset="-122"/>
              <a:ea typeface="思源宋体 CN SemiBold" panose="02020600000000000000" charset="-122"/>
              <a:cs typeface="思源宋体 CN SemiBold" panose="02020600000000000000"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9701" name="image 701"/>
          <p:cNvPicPr>
            <a:picLocks noChangeAspect="1"/>
          </p:cNvPicPr>
          <p:nvPr/>
        </p:nvPicPr>
        <p:blipFill>
          <a:blip r:embed="rId1"/>
          <a:srcRect/>
          <a:stretch>
            <a:fillRect/>
          </a:stretch>
        </p:blipFill>
        <p:spPr>
          <a:xfrm>
            <a:off x="523875" y="829945"/>
            <a:ext cx="6508115" cy="1496695"/>
          </a:xfrm>
          <a:prstGeom prst="rect">
            <a:avLst/>
          </a:prstGeom>
        </p:spPr>
      </p:pic>
      <p:sp>
        <p:nvSpPr>
          <p:cNvPr id="702" name="Object 702"/>
          <p:cNvSpPr txBox="1"/>
          <p:nvPr/>
        </p:nvSpPr>
        <p:spPr>
          <a:xfrm>
            <a:off x="681990" y="1306830"/>
            <a:ext cx="6350000" cy="1120140"/>
          </a:xfrm>
          <a:prstGeom prst="rect">
            <a:avLst/>
          </a:prstGeom>
        </p:spPr>
        <p:txBody>
          <a:bodyPr vert="horz" wrap="square" lIns="0" tIns="46800" rIns="0" bIns="46800" rtlCol="0" anchor="t" anchorCtr="0">
            <a:noAutofit/>
          </a:bodyPr>
          <a:lstStyle/>
          <a:p>
            <a:pPr algn="l">
              <a:lnSpc>
                <a:spcPct val="105000"/>
              </a:lnSpc>
            </a:pPr>
            <a:r>
              <a:rPr lang="zh-CN" sz="2200" b="0" i="0" kern="0" dirty="0" smtClean="0">
                <a:solidFill>
                  <a:srgbClr val="231815"/>
                </a:solidFill>
                <a:uFillTx/>
                <a:latin typeface="思源宋体 CN SemiBold" panose="02020600000000000000" charset="-122"/>
                <a:ea typeface="思源宋体 CN SemiBold" panose="02020600000000000000" charset="-122"/>
                <a:cs typeface="思源宋体 CN SemiBold" panose="02020600000000000000" charset="-122"/>
              </a:rPr>
              <a:t>1.劳动者可以在微信搜索公众号“信用中国”，点击“信用动态”查询用人单位并下载信用信息报告</a:t>
            </a:r>
            <a:endParaRPr lang="zh-CN" altLang="en-US" sz="2200" b="0" i="0" kern="0" dirty="0" smtClean="0">
              <a:solidFill>
                <a:srgbClr val="231815"/>
              </a:solidFill>
              <a:uFillTx/>
              <a:latin typeface="思源宋体 CN SemiBold" panose="02020600000000000000" charset="-122"/>
              <a:ea typeface="思源宋体 CN SemiBold" panose="02020600000000000000" charset="-122"/>
              <a:cs typeface="思源宋体 CN SemiBold" panose="02020600000000000000" charset="-122"/>
            </a:endParaRPr>
          </a:p>
        </p:txBody>
      </p:sp>
      <p:pic>
        <p:nvPicPr>
          <p:cNvPr id="9703" name="image 703"/>
          <p:cNvPicPr>
            <a:picLocks noChangeAspect="1"/>
          </p:cNvPicPr>
          <p:nvPr/>
        </p:nvPicPr>
        <p:blipFill>
          <a:blip r:embed="rId2"/>
          <a:srcRect/>
          <a:stretch>
            <a:fillRect/>
          </a:stretch>
        </p:blipFill>
        <p:spPr>
          <a:xfrm>
            <a:off x="308229" y="2284359"/>
            <a:ext cx="6934200" cy="4191000"/>
          </a:xfrm>
          <a:prstGeom prst="rect">
            <a:avLst/>
          </a:prstGeom>
        </p:spPr>
      </p:pic>
      <p:pic>
        <p:nvPicPr>
          <p:cNvPr id="9704" name="image 704"/>
          <p:cNvPicPr>
            <a:picLocks noChangeAspect="1"/>
          </p:cNvPicPr>
          <p:nvPr/>
        </p:nvPicPr>
        <p:blipFill>
          <a:blip r:embed="rId3"/>
          <a:srcRect/>
          <a:stretch>
            <a:fillRect/>
          </a:stretch>
        </p:blipFill>
        <p:spPr>
          <a:xfrm>
            <a:off x="308229" y="6241791"/>
            <a:ext cx="6934200" cy="4546600"/>
          </a:xfrm>
          <a:prstGeom prst="rect">
            <a:avLst/>
          </a:prstGeom>
        </p:spPr>
      </p:pic>
      <p:grpSp>
        <p:nvGrpSpPr>
          <p:cNvPr id="705" name="组合 705"/>
          <p:cNvGrpSpPr/>
          <p:nvPr/>
        </p:nvGrpSpPr>
        <p:grpSpPr>
          <a:xfrm>
            <a:off x="524129" y="405509"/>
            <a:ext cx="6508241" cy="657178"/>
            <a:chOff x="524129" y="405509"/>
            <a:chExt cx="6508241" cy="657178"/>
          </a:xfrm>
        </p:grpSpPr>
        <p:pic>
          <p:nvPicPr>
            <p:cNvPr id="9706" name="image 706"/>
            <p:cNvPicPr>
              <a:picLocks noChangeAspect="1"/>
            </p:cNvPicPr>
            <p:nvPr/>
          </p:nvPicPr>
          <p:blipFill>
            <a:blip r:embed="rId4"/>
            <a:srcRect/>
            <a:stretch>
              <a:fillRect/>
            </a:stretch>
          </p:blipFill>
          <p:spPr>
            <a:xfrm>
              <a:off x="524129" y="405509"/>
              <a:ext cx="6508241" cy="657178"/>
            </a:xfrm>
            <a:prstGeom prst="rect">
              <a:avLst/>
            </a:prstGeom>
          </p:spPr>
        </p:pic>
        <p:sp>
          <p:nvSpPr>
            <p:cNvPr id="707" name="Object 707"/>
            <p:cNvSpPr txBox="1"/>
            <p:nvPr/>
          </p:nvSpPr>
          <p:spPr>
            <a:xfrm>
              <a:off x="833691" y="550661"/>
              <a:ext cx="5905500" cy="422910"/>
            </a:xfrm>
            <a:prstGeom prst="rect">
              <a:avLst/>
            </a:prstGeom>
          </p:spPr>
          <p:txBody>
            <a:bodyPr vert="horz" wrap="square" lIns="0" tIns="0" rIns="0" bIns="0" rtlCol="0" anchor="t" anchorCtr="0">
              <a:spAutoFit/>
            </a:bodyPr>
            <a:lstStyle/>
            <a:p>
              <a:pPr algn="l">
                <a:lnSpc>
                  <a:spcPct val="110000"/>
                </a:lnSpc>
              </a:pPr>
              <a:r>
                <a:rPr lang="zh-CN" sz="2500" b="0" i="0" dirty="0" smtClean="0">
                  <a:solidFill>
                    <a:srgbClr val="FFFFFF"/>
                  </a:solidFill>
                  <a:latin typeface="思源黑体 CN Heavy" panose="020B0A00000000000000" charset="-122"/>
                  <a:ea typeface="思源黑体 CN Heavy" panose="020B0A00000000000000" charset="-122"/>
                </a:rPr>
                <a:t>七、企业被行政管理信息的查询方式</a:t>
              </a:r>
              <a:endParaRPr lang="zh-CN" altLang="en-US" sz="2500">
                <a:latin typeface="思源黑体 CN Heavy" panose="020B0A00000000000000" charset="-122"/>
                <a:ea typeface="思源黑体 CN Heavy" panose="020B0A00000000000000" charset="-122"/>
              </a:endParaRPr>
            </a:p>
          </p:txBody>
        </p:sp>
      </p:grpSp>
      <p:sp>
        <p:nvSpPr>
          <p:cNvPr id="2" name="矩形 1"/>
          <p:cNvSpPr/>
          <p:nvPr/>
        </p:nvSpPr>
        <p:spPr>
          <a:xfrm>
            <a:off x="-635" y="0"/>
            <a:ext cx="7557135" cy="11162665"/>
          </a:xfrm>
          <a:prstGeom prst="rect">
            <a:avLst/>
          </a:prstGeom>
          <a:noFill/>
          <a:ln w="180975"/>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1" name="Object 801"/>
          <p:cNvSpPr txBox="1"/>
          <p:nvPr/>
        </p:nvSpPr>
        <p:spPr>
          <a:xfrm>
            <a:off x="552449" y="807934"/>
            <a:ext cx="6451600" cy="3340100"/>
          </a:xfrm>
          <a:prstGeom prst="rect">
            <a:avLst/>
          </a:prstGeom>
        </p:spPr>
        <p:txBody>
          <a:bodyPr vert="horz" wrap="square" lIns="0" tIns="46800" rIns="0" bIns="46800" rtlCol="0" anchor="t" anchorCtr="0">
            <a:noAutofit/>
          </a:bodyPr>
          <a:lstStyle/>
          <a:p>
            <a:pPr algn="l">
              <a:lnSpc>
                <a:spcPct val="121000"/>
              </a:lnSpc>
            </a:pPr>
            <a:r>
              <a:rPr lang="zh-CN" sz="2200" b="0" i="0" dirty="0" smtClean="0">
                <a:solidFill>
                  <a:srgbClr val="231815"/>
                </a:solidFill>
                <a:latin typeface="思源宋体 CN SemiBold" panose="02020600000000000000" charset="-122"/>
                <a:ea typeface="思源宋体 CN SemiBold" panose="02020600000000000000" charset="-122"/>
                <a:cs typeface="思源宋体 CN SemiBold" panose="02020600000000000000" charset="-122"/>
              </a:rPr>
              <a:t>2.劳动者下载的信用信息报告中包含用人单位过往受到行政处罚的相关信息，向运输业、垃圾处理业等容易受到行政处罚的公司求职的劳动者可重点关注此类信息</a:t>
            </a:r>
            <a:endParaRPr lang="zh-CN" altLang="en-US" sz="2200">
              <a:latin typeface="思源宋体 CN SemiBold" panose="02020600000000000000" charset="-122"/>
              <a:ea typeface="思源宋体 CN SemiBold" panose="02020600000000000000" charset="-122"/>
              <a:cs typeface="思源宋体 CN SemiBold" panose="02020600000000000000" charset="-122"/>
            </a:endParaRPr>
          </a:p>
          <a:p>
            <a:pPr algn="l">
              <a:lnSpc>
                <a:spcPct val="121000"/>
              </a:lnSpc>
            </a:pPr>
            <a:r>
              <a:rPr lang="zh-CN" sz="2200" b="0" i="0" dirty="0" smtClean="0">
                <a:solidFill>
                  <a:srgbClr val="231815"/>
                </a:solidFill>
                <a:latin typeface="思源宋体 CN SemiBold" panose="02020600000000000000" charset="-122"/>
                <a:ea typeface="思源宋体 CN SemiBold" panose="02020600000000000000" charset="-122"/>
                <a:cs typeface="思源宋体 CN SemiBold" panose="02020600000000000000" charset="-122"/>
              </a:rPr>
              <a:t>3.劳动者还可以在当地市监局、城管局等行政机关官网查询用人单位过往被行政处罚公示信息</a:t>
            </a:r>
            <a:endParaRPr lang="zh-CN" altLang="en-US" sz="2200">
              <a:latin typeface="思源宋体 CN SemiBold" panose="02020600000000000000" charset="-122"/>
              <a:ea typeface="思源宋体 CN SemiBold" panose="02020600000000000000" charset="-122"/>
              <a:cs typeface="思源宋体 CN SemiBold" panose="02020600000000000000" charset="-122"/>
            </a:endParaRPr>
          </a:p>
        </p:txBody>
      </p:sp>
      <p:pic>
        <p:nvPicPr>
          <p:cNvPr id="9802" name="image 802"/>
          <p:cNvPicPr>
            <a:picLocks noChangeAspect="1"/>
          </p:cNvPicPr>
          <p:nvPr/>
        </p:nvPicPr>
        <p:blipFill>
          <a:blip r:embed="rId1"/>
          <a:srcRect/>
          <a:stretch>
            <a:fillRect/>
          </a:stretch>
        </p:blipFill>
        <p:spPr>
          <a:xfrm>
            <a:off x="335914" y="3604932"/>
            <a:ext cx="6883400" cy="5461000"/>
          </a:xfrm>
          <a:prstGeom prst="rect">
            <a:avLst/>
          </a:prstGeom>
        </p:spPr>
      </p:pic>
      <p:sp>
        <p:nvSpPr>
          <p:cNvPr id="2" name="矩形 1"/>
          <p:cNvSpPr/>
          <p:nvPr/>
        </p:nvSpPr>
        <p:spPr>
          <a:xfrm>
            <a:off x="-635" y="0"/>
            <a:ext cx="7557135" cy="11162665"/>
          </a:xfrm>
          <a:prstGeom prst="rect">
            <a:avLst/>
          </a:prstGeom>
          <a:noFill/>
          <a:ln w="180975"/>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9601" name="image 601"/>
          <p:cNvPicPr>
            <a:picLocks noChangeAspect="1"/>
          </p:cNvPicPr>
          <p:nvPr/>
        </p:nvPicPr>
        <p:blipFill>
          <a:blip r:embed="rId2"/>
          <a:srcRect/>
          <a:stretch>
            <a:fillRect/>
          </a:stretch>
        </p:blipFill>
        <p:spPr>
          <a:xfrm>
            <a:off x="523875" y="829945"/>
            <a:ext cx="6508115" cy="260286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F35B0BEE-F18A-47BB-8FCB-E00DA2F2635D-1">
      <extobjdata type="F35B0BEE-F18A-47BB-8FCB-E00DA2F2635D" data="ewoJIkRlc2lnbklkIiA6ICI1M2RlYjAyOC1jNjYzLTQ2YmUtYTMyZC1jOGE0NjM5MDY4NTQiCn0K"/>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1227</Words>
  <Application>WPS 演示</Application>
  <PresentationFormat>On-screen Show</PresentationFormat>
  <Paragraphs>71</Paragraphs>
  <Slides>10</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Arial</vt:lpstr>
      <vt:lpstr>宋体</vt:lpstr>
      <vt:lpstr>Wingdings</vt:lpstr>
      <vt:lpstr>思源宋体 CN SemiBold</vt:lpstr>
      <vt:lpstr>思源黑体 CN Heavy</vt:lpstr>
      <vt:lpstr>SourceHanSerifSC-Bold</vt:lpstr>
      <vt:lpstr>微软雅黑</vt:lpstr>
      <vt:lpstr>Arial Unicode MS</vt:lpstr>
      <vt:lpstr>Calibri</vt:lpstr>
      <vt:lpstr>等线</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稿定设计</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稿定设计 ppt</dc:title>
  <dc:creator>稿定设计</dc:creator>
  <dc:subject>www.gaoding.com</dc:subject>
  <cp:lastModifiedBy>宏谐潘帅</cp:lastModifiedBy>
  <cp:revision>16</cp:revision>
  <dcterms:created xsi:type="dcterms:W3CDTF">2025-07-18T02:35:00Z</dcterms:created>
  <dcterms:modified xsi:type="dcterms:W3CDTF">2025-07-18T06:08:28Z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FCB016A96CE74E239FD2CF2A730AE20B_12</vt:lpwstr>
  </property>
  <property fmtid="{D5CDD505-2E9C-101B-9397-08002B2CF9AE}" pid="3" name="KSOProductBuildVer">
    <vt:lpwstr>2052-12.1.0.22175</vt:lpwstr>
  </property>
</Properties>
</file>