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7"/>
  </p:notesMasterIdLst>
  <p:sldIdLst>
    <p:sldId id="257" r:id="rId2"/>
    <p:sldId id="260" r:id="rId3"/>
    <p:sldId id="269" r:id="rId4"/>
    <p:sldId id="261"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T" initials="KT"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90" autoAdjust="0"/>
    <p:restoredTop sz="94660"/>
  </p:normalViewPr>
  <p:slideViewPr>
    <p:cSldViewPr snapToGrid="0">
      <p:cViewPr>
        <p:scale>
          <a:sx n="81" d="100"/>
          <a:sy n="81" d="100"/>
        </p:scale>
        <p:origin x="121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B1A16-BCF9-4722-AFA6-33E5AD2877BD}" type="datetimeFigureOut">
              <a:rPr lang="en-GB" smtClean="0"/>
              <a:t>15/02/2019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3C61D-CD6E-4511-83F7-1623EA3839A5}" type="slidenum">
              <a:rPr lang="en-GB" smtClean="0"/>
              <a:t>‹#›</a:t>
            </a:fld>
            <a:endParaRPr lang="en-GB"/>
          </a:p>
        </p:txBody>
      </p:sp>
    </p:spTree>
    <p:extLst>
      <p:ext uri="{BB962C8B-B14F-4D97-AF65-F5344CB8AC3E}">
        <p14:creationId xmlns:p14="http://schemas.microsoft.com/office/powerpoint/2010/main" val="2807123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90338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179AD1-E670-4B8F-84E9-D372ECD0BDA5}" type="datetimeFigureOut">
              <a:rPr lang="en-GB" smtClean="0"/>
              <a:t>15/02/2019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97919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760113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21709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390322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96308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697851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1661062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66617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45116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05075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179AD1-E670-4B8F-84E9-D372ECD0BDA5}" type="datetimeFigureOut">
              <a:rPr lang="en-GB" smtClean="0"/>
              <a:t>15/02/2019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124233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179AD1-E670-4B8F-84E9-D372ECD0BDA5}" type="datetimeFigureOut">
              <a:rPr lang="en-GB" smtClean="0"/>
              <a:t>15/02/2019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42572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107614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40603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21806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179AD1-E670-4B8F-84E9-D372ECD0BDA5}" type="datetimeFigureOut">
              <a:rPr lang="en-GB" smtClean="0"/>
              <a:t>15/02/2019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34275075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179AD1-E670-4B8F-84E9-D372ECD0BDA5}" type="datetimeFigureOut">
              <a:rPr lang="en-GB" smtClean="0"/>
              <a:t>15/02/2019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3A0277-766B-495E-93CE-567292793599}" type="slidenum">
              <a:rPr lang="en-GB" smtClean="0"/>
              <a:t>‹#›</a:t>
            </a:fld>
            <a:endParaRPr lang="en-GB"/>
          </a:p>
        </p:txBody>
      </p:sp>
    </p:spTree>
    <p:extLst>
      <p:ext uri="{BB962C8B-B14F-4D97-AF65-F5344CB8AC3E}">
        <p14:creationId xmlns:p14="http://schemas.microsoft.com/office/powerpoint/2010/main" val="4013608893"/>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59B4083-1F5C-434C-9C2B-5EB24FDA0C41}"/>
              </a:ext>
            </a:extLst>
          </p:cNvPr>
          <p:cNvSpPr txBox="1"/>
          <p:nvPr/>
        </p:nvSpPr>
        <p:spPr>
          <a:xfrm>
            <a:off x="1664390" y="1086505"/>
            <a:ext cx="7381875" cy="1015663"/>
          </a:xfrm>
          <a:prstGeom prst="rect">
            <a:avLst/>
          </a:prstGeom>
          <a:noFill/>
        </p:spPr>
        <p:txBody>
          <a:bodyPr wrap="square" rtlCol="0">
            <a:spAutoFit/>
          </a:bodyPr>
          <a:lstStyle/>
          <a:p>
            <a:r>
              <a:rPr lang="en-GB" sz="6000" b="1" dirty="0" smtClean="0"/>
              <a:t>FAVOR</a:t>
            </a:r>
            <a:endParaRPr lang="en-GB" sz="6000" b="1" dirty="0"/>
          </a:p>
        </p:txBody>
      </p:sp>
      <p:sp>
        <p:nvSpPr>
          <p:cNvPr id="3" name="TextBox 2">
            <a:extLst>
              <a:ext uri="{FF2B5EF4-FFF2-40B4-BE49-F238E27FC236}">
                <a16:creationId xmlns:a16="http://schemas.microsoft.com/office/drawing/2014/main" xmlns="" id="{297BF447-A6CA-4916-8560-4A75B3309C1C}"/>
              </a:ext>
            </a:extLst>
          </p:cNvPr>
          <p:cNvSpPr txBox="1"/>
          <p:nvPr/>
        </p:nvSpPr>
        <p:spPr>
          <a:xfrm>
            <a:off x="838200" y="5017746"/>
            <a:ext cx="10515600" cy="523220"/>
          </a:xfrm>
          <a:prstGeom prst="rect">
            <a:avLst/>
          </a:prstGeom>
          <a:noFill/>
        </p:spPr>
        <p:txBody>
          <a:bodyPr wrap="square" rtlCol="0">
            <a:spAutoFit/>
          </a:bodyPr>
          <a:lstStyle/>
          <a:p>
            <a:r>
              <a:rPr lang="en-GB" sz="2800" b="1" dirty="0"/>
              <a:t>Ivan </a:t>
            </a:r>
            <a:r>
              <a:rPr lang="en-GB" sz="2800" b="1" dirty="0" err="1"/>
              <a:t>Sergeev</a:t>
            </a:r>
            <a:r>
              <a:rPr lang="en-GB" sz="2800" b="1" dirty="0"/>
              <a:t> : Semion </a:t>
            </a:r>
            <a:r>
              <a:rPr lang="en-GB" sz="2800" b="1" dirty="0" smtClean="0"/>
              <a:t>Rozov </a:t>
            </a:r>
            <a:r>
              <a:rPr lang="en-GB" sz="2800" b="1" dirty="0"/>
              <a:t>: Chris </a:t>
            </a:r>
            <a:r>
              <a:rPr lang="en-GB" sz="2800" b="1" dirty="0" err="1"/>
              <a:t>Amevor</a:t>
            </a:r>
            <a:r>
              <a:rPr lang="en-GB" sz="2800" b="1" dirty="0"/>
              <a:t> : KT Tan</a:t>
            </a:r>
            <a:endParaRPr lang="en-GB" dirty="0"/>
          </a:p>
        </p:txBody>
      </p:sp>
      <p:sp>
        <p:nvSpPr>
          <p:cNvPr id="6" name="TextBox 5">
            <a:extLst>
              <a:ext uri="{FF2B5EF4-FFF2-40B4-BE49-F238E27FC236}">
                <a16:creationId xmlns:a16="http://schemas.microsoft.com/office/drawing/2014/main" xmlns="" id="{36BE24EE-2C30-4035-9F67-70C5CB4B2675}"/>
              </a:ext>
            </a:extLst>
          </p:cNvPr>
          <p:cNvSpPr txBox="1"/>
          <p:nvPr/>
        </p:nvSpPr>
        <p:spPr>
          <a:xfrm>
            <a:off x="1686692" y="2464904"/>
            <a:ext cx="7807601" cy="1467068"/>
          </a:xfrm>
          <a:prstGeom prst="rect">
            <a:avLst/>
          </a:prstGeom>
          <a:noFill/>
        </p:spPr>
        <p:txBody>
          <a:bodyPr wrap="square" rtlCol="0">
            <a:spAutoFit/>
          </a:bodyPr>
          <a:lstStyle/>
          <a:p>
            <a:r>
              <a:rPr lang="en-GB" i="1" dirty="0" smtClean="0"/>
              <a:t>Money can buy most things.</a:t>
            </a:r>
          </a:p>
          <a:p>
            <a:r>
              <a:rPr lang="en-GB" i="1" dirty="0" smtClean="0"/>
              <a:t>For everything else there’s FAVOR </a:t>
            </a:r>
            <a:r>
              <a:rPr lang="en-GB" sz="2400" i="1" baseline="30000" dirty="0" smtClean="0"/>
              <a:t>☺</a:t>
            </a:r>
            <a:r>
              <a:rPr lang="en-GB" i="1" dirty="0" smtClean="0"/>
              <a:t> </a:t>
            </a:r>
          </a:p>
          <a:p>
            <a:endParaRPr lang="en-GB" dirty="0" smtClean="0"/>
          </a:p>
          <a:p>
            <a:r>
              <a:rPr lang="en-GB" sz="3200" b="1" dirty="0" smtClean="0"/>
              <a:t>Open </a:t>
            </a:r>
            <a:r>
              <a:rPr lang="en-GB" sz="3200" b="1" dirty="0"/>
              <a:t>Category</a:t>
            </a:r>
          </a:p>
        </p:txBody>
      </p:sp>
    </p:spTree>
    <p:extLst>
      <p:ext uri="{BB962C8B-B14F-4D97-AF65-F5344CB8AC3E}">
        <p14:creationId xmlns:p14="http://schemas.microsoft.com/office/powerpoint/2010/main" val="3963596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639824-6134-4D43-A177-19CDE6660E62}"/>
              </a:ext>
            </a:extLst>
          </p:cNvPr>
          <p:cNvSpPr>
            <a:spLocks noGrp="1"/>
          </p:cNvSpPr>
          <p:nvPr>
            <p:ph type="title"/>
          </p:nvPr>
        </p:nvSpPr>
        <p:spPr/>
        <p:txBody>
          <a:bodyPr/>
          <a:lstStyle/>
          <a:p>
            <a:r>
              <a:rPr lang="en-GB" dirty="0" smtClean="0"/>
              <a:t>The Idea</a:t>
            </a:r>
            <a:endParaRPr lang="en-GB" dirty="0"/>
          </a:p>
        </p:txBody>
      </p:sp>
      <p:sp>
        <p:nvSpPr>
          <p:cNvPr id="3" name="Content Placeholder 2">
            <a:extLst>
              <a:ext uri="{FF2B5EF4-FFF2-40B4-BE49-F238E27FC236}">
                <a16:creationId xmlns:a16="http://schemas.microsoft.com/office/drawing/2014/main" xmlns="" id="{3B629239-AEFD-4A6C-8A52-A87E3105F404}"/>
              </a:ext>
            </a:extLst>
          </p:cNvPr>
          <p:cNvSpPr>
            <a:spLocks noGrp="1"/>
          </p:cNvSpPr>
          <p:nvPr>
            <p:ph idx="1"/>
          </p:nvPr>
        </p:nvSpPr>
        <p:spPr/>
        <p:txBody>
          <a:bodyPr>
            <a:normAutofit fontScale="70000" lnSpcReduction="20000"/>
          </a:bodyPr>
          <a:lstStyle/>
          <a:p>
            <a:pPr marL="0" indent="0">
              <a:buNone/>
            </a:pPr>
            <a:r>
              <a:rPr lang="en-GB" dirty="0" smtClean="0"/>
              <a:t>We want to create a </a:t>
            </a:r>
            <a:r>
              <a:rPr lang="en-GB" dirty="0" err="1" smtClean="0"/>
              <a:t>DApp</a:t>
            </a:r>
            <a:r>
              <a:rPr lang="en-GB" dirty="0" smtClean="0"/>
              <a:t> that would allow people to exchange </a:t>
            </a:r>
            <a:r>
              <a:rPr lang="en-GB" dirty="0" err="1" smtClean="0"/>
              <a:t>favors</a:t>
            </a:r>
            <a:r>
              <a:rPr lang="en-GB" dirty="0" smtClean="0"/>
              <a:t> — small </a:t>
            </a:r>
            <a:r>
              <a:rPr lang="en-GB" dirty="0"/>
              <a:t>tasks completed by a person in close nexus to a</a:t>
            </a:r>
            <a:r>
              <a:rPr lang="en-GB" dirty="0" smtClean="0"/>
              <a:t> requestor</a:t>
            </a:r>
          </a:p>
          <a:p>
            <a:pPr marL="0" indent="0">
              <a:spcAft>
                <a:spcPts val="600"/>
              </a:spcAft>
              <a:buNone/>
            </a:pPr>
            <a:r>
              <a:rPr lang="en-GB" dirty="0" smtClean="0"/>
              <a:t>Users </a:t>
            </a:r>
            <a:r>
              <a:rPr lang="en-GB" dirty="0"/>
              <a:t>register what </a:t>
            </a:r>
            <a:r>
              <a:rPr lang="en-GB" dirty="0" err="1" smtClean="0"/>
              <a:t>favors</a:t>
            </a:r>
            <a:r>
              <a:rPr lang="en-GB" dirty="0" smtClean="0"/>
              <a:t> </a:t>
            </a:r>
            <a:r>
              <a:rPr lang="en-GB" dirty="0"/>
              <a:t>they need fulfilled and what services they can </a:t>
            </a:r>
            <a:r>
              <a:rPr lang="en-GB" dirty="0" smtClean="0"/>
              <a:t>provide in form of </a:t>
            </a:r>
            <a:r>
              <a:rPr lang="en-GB" dirty="0"/>
              <a:t>FVR smart </a:t>
            </a:r>
            <a:r>
              <a:rPr lang="en-GB" dirty="0" smtClean="0"/>
              <a:t>contracts</a:t>
            </a:r>
          </a:p>
          <a:p>
            <a:pPr marL="0" indent="0">
              <a:spcAft>
                <a:spcPts val="600"/>
              </a:spcAft>
              <a:buNone/>
            </a:pPr>
            <a:endParaRPr lang="en-GB" dirty="0" smtClean="0"/>
          </a:p>
          <a:p>
            <a:r>
              <a:rPr lang="en-GB" dirty="0" smtClean="0"/>
              <a:t>Focus on sustainable social interaction</a:t>
            </a:r>
          </a:p>
          <a:p>
            <a:r>
              <a:rPr lang="en-GB" dirty="0" smtClean="0"/>
              <a:t>Free from commercial incentives</a:t>
            </a:r>
          </a:p>
          <a:p>
            <a:r>
              <a:rPr lang="en-GB" dirty="0" smtClean="0"/>
              <a:t>Allows for gifts </a:t>
            </a:r>
            <a:r>
              <a:rPr lang="en-GB" dirty="0"/>
              <a:t>and philanthropic donations for </a:t>
            </a:r>
            <a:r>
              <a:rPr lang="en-GB" dirty="0" smtClean="0"/>
              <a:t>users</a:t>
            </a:r>
          </a:p>
          <a:p>
            <a:r>
              <a:rPr lang="en-GB" dirty="0" smtClean="0"/>
              <a:t>Intuitively simple</a:t>
            </a:r>
          </a:p>
          <a:p>
            <a:r>
              <a:rPr lang="en-GB" dirty="0" smtClean="0"/>
              <a:t>Can serve as a basis for other social projects on the Blockchain</a:t>
            </a:r>
          </a:p>
          <a:p>
            <a:endParaRPr lang="en-GB" dirty="0" smtClean="0"/>
          </a:p>
          <a:p>
            <a:r>
              <a:rPr lang="en-GB" dirty="0" smtClean="0"/>
              <a:t>Why do we need Blockchain for this?</a:t>
            </a:r>
          </a:p>
          <a:p>
            <a:pPr marL="742950" lvl="2" indent="-342900"/>
            <a:r>
              <a:rPr lang="en-GB" dirty="0" smtClean="0"/>
              <a:t>A </a:t>
            </a:r>
            <a:r>
              <a:rPr lang="en-GB" dirty="0"/>
              <a:t>trust-based platform benefitting both parties to the </a:t>
            </a:r>
            <a:r>
              <a:rPr lang="en-GB" dirty="0" smtClean="0"/>
              <a:t>transaction</a:t>
            </a:r>
          </a:p>
          <a:p>
            <a:pPr marL="742950" lvl="2" indent="-342900"/>
            <a:r>
              <a:rPr lang="en-GB" dirty="0"/>
              <a:t>Decentralized Exchange, cuts the middle-man</a:t>
            </a:r>
          </a:p>
          <a:p>
            <a:pPr marL="742950" lvl="2" indent="-342900"/>
            <a:endParaRPr lang="en-GB" sz="1600" dirty="0" smtClean="0"/>
          </a:p>
          <a:p>
            <a:pPr lvl="1"/>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766" y="3358471"/>
            <a:ext cx="4699000" cy="2541774"/>
          </a:xfrm>
          <a:prstGeom prst="rect">
            <a:avLst/>
          </a:prstGeom>
        </p:spPr>
      </p:pic>
    </p:spTree>
    <p:extLst>
      <p:ext uri="{BB962C8B-B14F-4D97-AF65-F5344CB8AC3E}">
        <p14:creationId xmlns:p14="http://schemas.microsoft.com/office/powerpoint/2010/main" val="1336484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E6B772-9B0E-48C8-AAE2-16A6128B6C80}"/>
              </a:ext>
            </a:extLst>
          </p:cNvPr>
          <p:cNvSpPr>
            <a:spLocks noGrp="1"/>
          </p:cNvSpPr>
          <p:nvPr>
            <p:ph type="title"/>
          </p:nvPr>
        </p:nvSpPr>
        <p:spPr/>
        <p:txBody>
          <a:bodyPr/>
          <a:lstStyle/>
          <a:p>
            <a:r>
              <a:rPr lang="en-GB" dirty="0"/>
              <a:t>The Disruption Potential</a:t>
            </a:r>
            <a:br>
              <a:rPr lang="en-GB" dirty="0"/>
            </a:br>
            <a:r>
              <a:rPr lang="en-GB" sz="2000" dirty="0"/>
              <a:t>What is the outcome for society?</a:t>
            </a:r>
            <a:r>
              <a:rPr lang="en-GB" dirty="0"/>
              <a:t/>
            </a:r>
            <a:br>
              <a:rPr lang="en-GB" dirty="0"/>
            </a:br>
            <a:endParaRPr lang="en-GB" dirty="0"/>
          </a:p>
        </p:txBody>
      </p:sp>
      <p:sp>
        <p:nvSpPr>
          <p:cNvPr id="3" name="Content Placeholder 2">
            <a:extLst>
              <a:ext uri="{FF2B5EF4-FFF2-40B4-BE49-F238E27FC236}">
                <a16:creationId xmlns:a16="http://schemas.microsoft.com/office/drawing/2014/main" xmlns="" id="{A658EFCA-5D11-49FB-A1AE-F2F9BD61EAEF}"/>
              </a:ext>
            </a:extLst>
          </p:cNvPr>
          <p:cNvSpPr>
            <a:spLocks noGrp="1"/>
          </p:cNvSpPr>
          <p:nvPr>
            <p:ph idx="1"/>
          </p:nvPr>
        </p:nvSpPr>
        <p:spPr/>
        <p:txBody>
          <a:bodyPr>
            <a:normAutofit fontScale="92500" lnSpcReduction="20000"/>
          </a:bodyPr>
          <a:lstStyle/>
          <a:p>
            <a:pPr marL="0" indent="0">
              <a:spcAft>
                <a:spcPts val="600"/>
              </a:spcAft>
              <a:buNone/>
            </a:pPr>
            <a:r>
              <a:rPr lang="en-GB" dirty="0" smtClean="0"/>
              <a:t>This is about social sustainability:</a:t>
            </a:r>
          </a:p>
          <a:p>
            <a:pPr marL="0" indent="0">
              <a:buNone/>
            </a:pPr>
            <a:r>
              <a:rPr lang="en-GB" sz="2600" i="1" dirty="0" smtClean="0"/>
              <a:t>“We want to decouple small </a:t>
            </a:r>
            <a:r>
              <a:rPr lang="en-GB" sz="2600" i="1" dirty="0" err="1" smtClean="0"/>
              <a:t>favors</a:t>
            </a:r>
            <a:r>
              <a:rPr lang="en-GB" sz="2600" i="1" dirty="0" smtClean="0"/>
              <a:t> like walking someone’s dog or helping out with shopping from a monetary value, as it is often difficult to estimate a fair fiat equivalent”</a:t>
            </a:r>
            <a:endParaRPr lang="en-GB" sz="2600" i="1" dirty="0"/>
          </a:p>
          <a:p>
            <a:pPr marL="0" indent="0">
              <a:buNone/>
            </a:pPr>
            <a:endParaRPr lang="en-GB" i="1" dirty="0"/>
          </a:p>
          <a:p>
            <a:pPr marL="0" indent="0">
              <a:buNone/>
            </a:pPr>
            <a:r>
              <a:rPr lang="en-GB" dirty="0" smtClean="0"/>
              <a:t>Asking  for a </a:t>
            </a:r>
            <a:r>
              <a:rPr lang="en-GB" dirty="0" err="1" smtClean="0"/>
              <a:t>favor</a:t>
            </a:r>
            <a:r>
              <a:rPr lang="en-GB" dirty="0" smtClean="0"/>
              <a:t> directly can </a:t>
            </a:r>
            <a:r>
              <a:rPr lang="en-GB" dirty="0"/>
              <a:t>be </a:t>
            </a:r>
            <a:r>
              <a:rPr lang="en-GB" dirty="0" smtClean="0"/>
              <a:t>problematic</a:t>
            </a:r>
            <a:r>
              <a:rPr lang="mr-IN" dirty="0" smtClean="0"/>
              <a:t>…</a:t>
            </a:r>
            <a:endParaRPr lang="en-GB" dirty="0"/>
          </a:p>
          <a:p>
            <a:pPr lvl="1"/>
            <a:r>
              <a:rPr lang="en-GB" dirty="0" smtClean="0"/>
              <a:t>One might have difficulties to ask for something in person</a:t>
            </a:r>
            <a:endParaRPr lang="en-GB" dirty="0"/>
          </a:p>
          <a:p>
            <a:pPr lvl="1"/>
            <a:r>
              <a:rPr lang="en-GB" dirty="0" smtClean="0"/>
              <a:t>It can be sometimes awkward to give money for simple tasks</a:t>
            </a:r>
          </a:p>
          <a:p>
            <a:endParaRPr lang="en-GB" dirty="0"/>
          </a:p>
          <a:p>
            <a:r>
              <a:rPr lang="en-GB" dirty="0" smtClean="0"/>
              <a:t>FVR incentivises people to help each other out because it guarantees them an equivalent “good” in return. In an ideal world, we would not need the Blockchain for that</a:t>
            </a:r>
            <a:r>
              <a:rPr lang="mr-IN" dirty="0" smtClean="0"/>
              <a:t>…</a:t>
            </a:r>
            <a:endParaRPr lang="en-GB" dirty="0" smtClean="0"/>
          </a:p>
        </p:txBody>
      </p:sp>
    </p:spTree>
    <p:extLst>
      <p:ext uri="{BB962C8B-B14F-4D97-AF65-F5344CB8AC3E}">
        <p14:creationId xmlns:p14="http://schemas.microsoft.com/office/powerpoint/2010/main" val="482812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9A884-6D84-47F4-BF00-B0A05449660B}"/>
              </a:ext>
            </a:extLst>
          </p:cNvPr>
          <p:cNvSpPr>
            <a:spLocks noGrp="1"/>
          </p:cNvSpPr>
          <p:nvPr>
            <p:ph type="title"/>
          </p:nvPr>
        </p:nvSpPr>
        <p:spPr/>
        <p:txBody>
          <a:bodyPr/>
          <a:lstStyle/>
          <a:p>
            <a:r>
              <a:rPr lang="en-GB" dirty="0"/>
              <a:t>The Solution</a:t>
            </a:r>
          </a:p>
        </p:txBody>
      </p:sp>
      <p:sp>
        <p:nvSpPr>
          <p:cNvPr id="3" name="Content Placeholder 2">
            <a:extLst>
              <a:ext uri="{FF2B5EF4-FFF2-40B4-BE49-F238E27FC236}">
                <a16:creationId xmlns:a16="http://schemas.microsoft.com/office/drawing/2014/main" xmlns="" id="{6077C5AE-CDD3-414E-82B3-9F5D008BB5DA}"/>
              </a:ext>
            </a:extLst>
          </p:cNvPr>
          <p:cNvSpPr>
            <a:spLocks noGrp="1"/>
          </p:cNvSpPr>
          <p:nvPr>
            <p:ph idx="1"/>
          </p:nvPr>
        </p:nvSpPr>
        <p:spPr>
          <a:xfrm>
            <a:off x="1103312" y="1524000"/>
            <a:ext cx="8946541" cy="4724400"/>
          </a:xfrm>
        </p:spPr>
        <p:txBody>
          <a:bodyPr>
            <a:normAutofit/>
          </a:bodyPr>
          <a:lstStyle/>
          <a:p>
            <a:r>
              <a:rPr lang="en-GB" dirty="0" smtClean="0"/>
              <a:t>Strictly </a:t>
            </a:r>
            <a:r>
              <a:rPr lang="en-GB" dirty="0"/>
              <a:t>symbolic &amp; inflation-free </a:t>
            </a:r>
            <a:r>
              <a:rPr lang="en-GB" dirty="0" smtClean="0"/>
              <a:t>value</a:t>
            </a:r>
          </a:p>
          <a:p>
            <a:r>
              <a:rPr lang="en-GB" dirty="0" smtClean="0"/>
              <a:t>Designed </a:t>
            </a:r>
            <a:r>
              <a:rPr lang="en-GB" dirty="0"/>
              <a:t>to be free from bots and cheating: members are incentivised to act fairly through special token </a:t>
            </a:r>
            <a:r>
              <a:rPr lang="en-GB" dirty="0" smtClean="0"/>
              <a:t>economics:</a:t>
            </a:r>
            <a:endParaRPr lang="en-GB" dirty="0"/>
          </a:p>
          <a:p>
            <a:pPr lvl="0"/>
            <a:endParaRPr lang="en-GB" dirty="0"/>
          </a:p>
          <a:p>
            <a:endParaRPr lang="en-GB" dirty="0"/>
          </a:p>
        </p:txBody>
      </p:sp>
      <p:sp>
        <p:nvSpPr>
          <p:cNvPr id="4" name="Rounded Rectangle 3"/>
          <p:cNvSpPr/>
          <p:nvPr/>
        </p:nvSpPr>
        <p:spPr>
          <a:xfrm>
            <a:off x="6329751" y="609600"/>
            <a:ext cx="3817549" cy="124364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marL="0" lvl="1" indent="0" algn="ctr">
              <a:buNone/>
            </a:pPr>
            <a:r>
              <a:rPr lang="en-GB" b="1" i="1" dirty="0"/>
              <a:t>Do a </a:t>
            </a:r>
            <a:r>
              <a:rPr lang="en-GB" b="1" i="1" dirty="0" err="1" smtClean="0"/>
              <a:t>favor</a:t>
            </a:r>
            <a:r>
              <a:rPr lang="en-GB" b="1" i="1" dirty="0" smtClean="0"/>
              <a:t> </a:t>
            </a:r>
            <a:r>
              <a:rPr lang="en-GB" b="1" i="1" dirty="0"/>
              <a:t>= get a </a:t>
            </a:r>
            <a:r>
              <a:rPr lang="en-GB" b="1" i="1" dirty="0" smtClean="0"/>
              <a:t>FVR</a:t>
            </a:r>
          </a:p>
          <a:p>
            <a:pPr marL="0" lvl="1" indent="0" algn="ctr">
              <a:buNone/>
            </a:pPr>
            <a:endParaRPr lang="en-GB" b="1" i="1" dirty="0"/>
          </a:p>
          <a:p>
            <a:pPr marL="0" lvl="1" indent="0" algn="ctr">
              <a:buNone/>
            </a:pPr>
            <a:r>
              <a:rPr lang="en-GB" b="1" i="1" dirty="0"/>
              <a:t>Ask for a </a:t>
            </a:r>
            <a:r>
              <a:rPr lang="en-GB" b="1" i="1" dirty="0" err="1" smtClean="0"/>
              <a:t>favor</a:t>
            </a:r>
            <a:r>
              <a:rPr lang="en-GB" b="1" i="1" dirty="0" smtClean="0"/>
              <a:t> </a:t>
            </a:r>
            <a:r>
              <a:rPr lang="en-GB" b="1" i="1" dirty="0"/>
              <a:t>= spend a </a:t>
            </a:r>
            <a:r>
              <a:rPr lang="en-GB" b="1" i="1" dirty="0" smtClean="0"/>
              <a:t>FVR</a:t>
            </a:r>
            <a:endParaRPr lang="en-GB" b="1" i="1" dirty="0"/>
          </a:p>
        </p:txBody>
      </p:sp>
      <p:sp>
        <p:nvSpPr>
          <p:cNvPr id="16" name="Content Placeholder 2">
            <a:extLst>
              <a:ext uri="{FF2B5EF4-FFF2-40B4-BE49-F238E27FC236}">
                <a16:creationId xmlns:a16="http://schemas.microsoft.com/office/drawing/2014/main" xmlns="" id="{6077C5AE-CDD3-414E-82B3-9F5D008BB5DA}"/>
              </a:ext>
            </a:extLst>
          </p:cNvPr>
          <p:cNvSpPr txBox="1">
            <a:spLocks/>
          </p:cNvSpPr>
          <p:nvPr/>
        </p:nvSpPr>
        <p:spPr>
          <a:xfrm>
            <a:off x="1204607" y="2710973"/>
            <a:ext cx="4675493" cy="38803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smtClean="0"/>
              <a:t>In </a:t>
            </a:r>
            <a:r>
              <a:rPr lang="en-US" sz="1400" dirty="0"/>
              <a:t>order to engage in a contract, users need to spend commitment tokens which they get back after successful fulfillment of the contract</a:t>
            </a:r>
          </a:p>
          <a:p>
            <a:r>
              <a:rPr lang="en-US" sz="1400" dirty="0"/>
              <a:t>It’s in the user’s interest to </a:t>
            </a:r>
            <a:r>
              <a:rPr lang="en-US" sz="1400" dirty="0" smtClean="0"/>
              <a:t>cooperate</a:t>
            </a:r>
          </a:p>
          <a:p>
            <a:r>
              <a:rPr lang="en-US" sz="1400" dirty="0" smtClean="0"/>
              <a:t>New users have to earn their first FVR token by completing a task from a random list of 1-10 (for stricter rules, a task that requires physical verification). Their commitment token is granted by the smart contract, but only released after a number of successful interactions.</a:t>
            </a:r>
          </a:p>
          <a:p>
            <a:r>
              <a:rPr lang="en-US" sz="1400" dirty="0" smtClean="0"/>
              <a:t>The system can’t be misused by bots, because the net balance in the botnet would remain constant for the same number of bots (tokens can’t leave) and the creation of new tokens would require new bots, and thus more work.</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100" y="3387964"/>
            <a:ext cx="3722013" cy="2860436"/>
          </a:xfrm>
          <a:prstGeom prst="rect">
            <a:avLst/>
          </a:prstGeom>
        </p:spPr>
      </p:pic>
    </p:spTree>
    <p:extLst>
      <p:ext uri="{BB962C8B-B14F-4D97-AF65-F5344CB8AC3E}">
        <p14:creationId xmlns:p14="http://schemas.microsoft.com/office/powerpoint/2010/main" val="286715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99EFB4-7FF2-4442-8B74-4D97339693FC}"/>
              </a:ext>
            </a:extLst>
          </p:cNvPr>
          <p:cNvSpPr>
            <a:spLocks noGrp="1"/>
          </p:cNvSpPr>
          <p:nvPr>
            <p:ph type="title"/>
          </p:nvPr>
        </p:nvSpPr>
        <p:spPr/>
        <p:txBody>
          <a:bodyPr/>
          <a:lstStyle/>
          <a:p>
            <a:r>
              <a:rPr lang="en-GB" dirty="0" smtClean="0"/>
              <a:t>FAVOR </a:t>
            </a:r>
            <a:r>
              <a:rPr lang="en-GB" dirty="0" err="1" smtClean="0"/>
              <a:t>dAPP</a:t>
            </a:r>
            <a:endParaRPr lang="en-GB" dirty="0"/>
          </a:p>
        </p:txBody>
      </p:sp>
      <p:sp>
        <p:nvSpPr>
          <p:cNvPr id="3" name="Content Placeholder 2">
            <a:extLst>
              <a:ext uri="{FF2B5EF4-FFF2-40B4-BE49-F238E27FC236}">
                <a16:creationId xmlns:a16="http://schemas.microsoft.com/office/drawing/2014/main" xmlns="" id="{7433CC35-9B49-47BB-9064-8B041F7B2334}"/>
              </a:ext>
            </a:extLst>
          </p:cNvPr>
          <p:cNvSpPr>
            <a:spLocks noGrp="1"/>
          </p:cNvSpPr>
          <p:nvPr>
            <p:ph idx="1"/>
          </p:nvPr>
        </p:nvSpPr>
        <p:spPr>
          <a:xfrm>
            <a:off x="1088527" y="1245477"/>
            <a:ext cx="4204307" cy="2978538"/>
          </a:xfrm>
        </p:spPr>
        <p:txBody>
          <a:bodyPr>
            <a:normAutofit fontScale="92500" lnSpcReduction="10000"/>
          </a:bodyPr>
          <a:lstStyle/>
          <a:p>
            <a:r>
              <a:rPr lang="en-GB" dirty="0" smtClean="0"/>
              <a:t>Solidity for Smart Contracts on ETH (working)</a:t>
            </a:r>
            <a:endParaRPr lang="en-GB" dirty="0"/>
          </a:p>
          <a:p>
            <a:r>
              <a:rPr lang="en-GB" dirty="0" err="1" smtClean="0"/>
              <a:t>WebAPP</a:t>
            </a:r>
            <a:r>
              <a:rPr lang="en-GB" dirty="0" smtClean="0"/>
              <a:t> for UI</a:t>
            </a:r>
          </a:p>
          <a:p>
            <a:pPr marL="0" indent="0">
              <a:buNone/>
            </a:pPr>
            <a:r>
              <a:rPr lang="en-GB" dirty="0"/>
              <a:t>	</a:t>
            </a:r>
            <a:r>
              <a:rPr lang="en-GB" dirty="0" smtClean="0"/>
              <a:t>(JS 💩</a:t>
            </a:r>
            <a:r>
              <a:rPr lang="en-GB" dirty="0"/>
              <a:t> HTML 💩 </a:t>
            </a:r>
            <a:r>
              <a:rPr lang="en-GB" dirty="0" smtClean="0"/>
              <a:t>CSS</a:t>
            </a:r>
            <a:r>
              <a:rPr lang="mr-IN" dirty="0" smtClean="0"/>
              <a:t>…</a:t>
            </a:r>
            <a:r>
              <a:rPr lang="de-CH" dirty="0" smtClean="0"/>
              <a:t>) (</a:t>
            </a:r>
            <a:r>
              <a:rPr lang="de-CH" dirty="0" err="1" smtClean="0"/>
              <a:t>w.i.p</a:t>
            </a:r>
            <a:r>
              <a:rPr lang="de-CH" dirty="0" smtClean="0"/>
              <a:t>.)</a:t>
            </a:r>
          </a:p>
          <a:p>
            <a:r>
              <a:rPr lang="de-CH" dirty="0" smtClean="0"/>
              <a:t>View FVR </a:t>
            </a:r>
            <a:r>
              <a:rPr lang="de-CH" dirty="0" err="1" smtClean="0"/>
              <a:t>balance</a:t>
            </a:r>
            <a:endParaRPr lang="de-CH" dirty="0" smtClean="0"/>
          </a:p>
          <a:p>
            <a:r>
              <a:rPr lang="de-CH" dirty="0" smtClean="0"/>
              <a:t>View </a:t>
            </a:r>
            <a:r>
              <a:rPr lang="de-CH" dirty="0" err="1"/>
              <a:t>a</a:t>
            </a:r>
            <a:r>
              <a:rPr lang="de-CH" dirty="0" err="1" smtClean="0"/>
              <a:t>vailable</a:t>
            </a:r>
            <a:r>
              <a:rPr lang="de-CH" dirty="0" smtClean="0"/>
              <a:t> </a:t>
            </a:r>
            <a:r>
              <a:rPr lang="de-CH" dirty="0" err="1"/>
              <a:t>l</a:t>
            </a:r>
            <a:r>
              <a:rPr lang="de-CH" dirty="0" err="1" smtClean="0"/>
              <a:t>istings</a:t>
            </a:r>
            <a:endParaRPr lang="de-CH" dirty="0" smtClean="0"/>
          </a:p>
          <a:p>
            <a:r>
              <a:rPr lang="de-CH" dirty="0" smtClean="0"/>
              <a:t>View </a:t>
            </a:r>
            <a:r>
              <a:rPr lang="de-CH" dirty="0" err="1"/>
              <a:t>a</a:t>
            </a:r>
            <a:r>
              <a:rPr lang="de-CH" dirty="0" err="1" smtClean="0"/>
              <a:t>ctive</a:t>
            </a:r>
            <a:r>
              <a:rPr lang="de-CH" dirty="0" smtClean="0"/>
              <a:t> </a:t>
            </a:r>
            <a:r>
              <a:rPr lang="de-CH" dirty="0" err="1" smtClean="0"/>
              <a:t>listings</a:t>
            </a:r>
            <a:endParaRPr lang="de-CH" dirty="0" smtClean="0"/>
          </a:p>
          <a:p>
            <a:r>
              <a:rPr lang="de-CH" dirty="0" smtClean="0"/>
              <a:t>Create </a:t>
            </a:r>
            <a:r>
              <a:rPr lang="de-CH" dirty="0" err="1" smtClean="0"/>
              <a:t>new</a:t>
            </a:r>
            <a:r>
              <a:rPr lang="de-CH" dirty="0" smtClean="0"/>
              <a:t> </a:t>
            </a:r>
            <a:r>
              <a:rPr lang="de-CH" dirty="0" err="1" smtClean="0"/>
              <a:t>listing</a:t>
            </a:r>
            <a:endParaRPr lang="de-CH" dirty="0" smtClean="0"/>
          </a:p>
          <a:p>
            <a:endParaRPr lang="de-CH" dirty="0" smtClean="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309" y="1470926"/>
            <a:ext cx="3842691" cy="5061372"/>
          </a:xfrm>
          <a:prstGeom prst="rect">
            <a:avLst/>
          </a:prstGeom>
          <a:effectLst>
            <a:softEdge rad="12700"/>
          </a:effectLst>
        </p:spPr>
      </p:pic>
      <p:sp>
        <p:nvSpPr>
          <p:cNvPr id="6" name="TextBox 5"/>
          <p:cNvSpPr txBox="1"/>
          <p:nvPr/>
        </p:nvSpPr>
        <p:spPr>
          <a:xfrm>
            <a:off x="9774621" y="1622848"/>
            <a:ext cx="1497724" cy="923330"/>
          </a:xfrm>
          <a:prstGeom prst="rect">
            <a:avLst/>
          </a:prstGeom>
          <a:noFill/>
        </p:spPr>
        <p:txBody>
          <a:bodyPr wrap="square" rtlCol="0">
            <a:spAutoFit/>
          </a:bodyPr>
          <a:lstStyle/>
          <a:p>
            <a:r>
              <a:rPr lang="en-US" dirty="0" smtClean="0"/>
              <a:t>(Play Slide Show for Animation)</a:t>
            </a:r>
            <a:endParaRPr lang="en-US" dirty="0"/>
          </a:p>
        </p:txBody>
      </p:sp>
      <p:sp>
        <p:nvSpPr>
          <p:cNvPr id="7" name="Title 1">
            <a:extLst>
              <a:ext uri="{FF2B5EF4-FFF2-40B4-BE49-F238E27FC236}">
                <a16:creationId xmlns:a16="http://schemas.microsoft.com/office/drawing/2014/main" xmlns="" id="{D1607562-F653-4392-9E02-F798E8B3A6E8}"/>
              </a:ext>
            </a:extLst>
          </p:cNvPr>
          <p:cNvSpPr txBox="1">
            <a:spLocks/>
          </p:cNvSpPr>
          <p:nvPr/>
        </p:nvSpPr>
        <p:spPr>
          <a:xfrm>
            <a:off x="1841481" y="4343400"/>
            <a:ext cx="1692179" cy="31574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smtClean="0"/>
              <a:t>Protocols</a:t>
            </a:r>
            <a:endParaRPr lang="en-US" sz="2400" dirty="0"/>
          </a:p>
        </p:txBody>
      </p:sp>
      <p:grpSp>
        <p:nvGrpSpPr>
          <p:cNvPr id="8" name="Group 7">
            <a:extLst>
              <a:ext uri="{FF2B5EF4-FFF2-40B4-BE49-F238E27FC236}">
                <a16:creationId xmlns:a16="http://schemas.microsoft.com/office/drawing/2014/main" xmlns="" id="{BF1A5F80-693A-4229-817B-F3DC7FBE4CAF}"/>
              </a:ext>
            </a:extLst>
          </p:cNvPr>
          <p:cNvGrpSpPr/>
          <p:nvPr/>
        </p:nvGrpSpPr>
        <p:grpSpPr>
          <a:xfrm>
            <a:off x="678621" y="4810062"/>
            <a:ext cx="3855238" cy="1690704"/>
            <a:chOff x="3977052" y="1734105"/>
            <a:chExt cx="4785948" cy="1694895"/>
          </a:xfrm>
        </p:grpSpPr>
        <p:grpSp>
          <p:nvGrpSpPr>
            <p:cNvPr id="9" name="Group 8">
              <a:extLst>
                <a:ext uri="{FF2B5EF4-FFF2-40B4-BE49-F238E27FC236}">
                  <a16:creationId xmlns:a16="http://schemas.microsoft.com/office/drawing/2014/main" xmlns="" id="{5CF54A72-AE4E-4E09-B61B-99902B44B5E1}"/>
                </a:ext>
              </a:extLst>
            </p:cNvPr>
            <p:cNvGrpSpPr/>
            <p:nvPr/>
          </p:nvGrpSpPr>
          <p:grpSpPr>
            <a:xfrm>
              <a:off x="3977052" y="1734105"/>
              <a:ext cx="2118948" cy="1694895"/>
              <a:chOff x="5125912" y="1690688"/>
              <a:chExt cx="1837596" cy="1694895"/>
            </a:xfrm>
          </p:grpSpPr>
          <p:sp>
            <p:nvSpPr>
              <p:cNvPr id="14" name="TextBox 13">
                <a:extLst>
                  <a:ext uri="{FF2B5EF4-FFF2-40B4-BE49-F238E27FC236}">
                    <a16:creationId xmlns:a16="http://schemas.microsoft.com/office/drawing/2014/main" xmlns="" id="{C979FC53-C3DF-426A-A12C-D6FEC77CA711}"/>
                  </a:ext>
                </a:extLst>
              </p:cNvPr>
              <p:cNvSpPr txBox="1"/>
              <p:nvPr/>
            </p:nvSpPr>
            <p:spPr>
              <a:xfrm>
                <a:off x="5125915" y="1690688"/>
                <a:ext cx="1837593" cy="3702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Searching</a:t>
                </a:r>
                <a:endParaRPr lang="en-US" b="1" dirty="0"/>
              </a:p>
            </p:txBody>
          </p:sp>
          <p:sp>
            <p:nvSpPr>
              <p:cNvPr id="15" name="TextBox 14">
                <a:extLst>
                  <a:ext uri="{FF2B5EF4-FFF2-40B4-BE49-F238E27FC236}">
                    <a16:creationId xmlns:a16="http://schemas.microsoft.com/office/drawing/2014/main" xmlns="" id="{D8A9003D-D02D-48CB-9D2D-BAFCEF89FD02}"/>
                  </a:ext>
                </a:extLst>
              </p:cNvPr>
              <p:cNvSpPr txBox="1"/>
              <p:nvPr/>
            </p:nvSpPr>
            <p:spPr>
              <a:xfrm>
                <a:off x="5125912" y="2353469"/>
                <a:ext cx="1837593" cy="3702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Negotiation</a:t>
                </a:r>
                <a:endParaRPr lang="en-US" b="1" dirty="0"/>
              </a:p>
            </p:txBody>
          </p:sp>
          <p:sp>
            <p:nvSpPr>
              <p:cNvPr id="16" name="TextBox 15">
                <a:extLst>
                  <a:ext uri="{FF2B5EF4-FFF2-40B4-BE49-F238E27FC236}">
                    <a16:creationId xmlns:a16="http://schemas.microsoft.com/office/drawing/2014/main" xmlns="" id="{4E66D3BB-6169-468D-8737-F6101CDFD609}"/>
                  </a:ext>
                </a:extLst>
              </p:cNvPr>
              <p:cNvSpPr txBox="1"/>
              <p:nvPr/>
            </p:nvSpPr>
            <p:spPr>
              <a:xfrm>
                <a:off x="5125914" y="3016251"/>
                <a:ext cx="18375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Acting</a:t>
                </a:r>
                <a:endParaRPr lang="en-US" b="1" dirty="0"/>
              </a:p>
            </p:txBody>
          </p:sp>
          <p:cxnSp>
            <p:nvCxnSpPr>
              <p:cNvPr id="17" name="Straight Arrow Connector 16">
                <a:extLst>
                  <a:ext uri="{FF2B5EF4-FFF2-40B4-BE49-F238E27FC236}">
                    <a16:creationId xmlns:a16="http://schemas.microsoft.com/office/drawing/2014/main" xmlns="" id="{5DCBA817-E33C-41B9-B793-A2DF6699656B}"/>
                  </a:ext>
                </a:extLst>
              </p:cNvPr>
              <p:cNvCxnSpPr>
                <a:cxnSpLocks/>
              </p:cNvCxnSpPr>
              <p:nvPr/>
            </p:nvCxnSpPr>
            <p:spPr>
              <a:xfrm flipH="1">
                <a:off x="6044710" y="2060020"/>
                <a:ext cx="2" cy="2934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xmlns="" id="{ADF5DCD2-8A3E-4D3A-8261-0D0A96CA967C}"/>
                  </a:ext>
                </a:extLst>
              </p:cNvPr>
              <p:cNvCxnSpPr>
                <a:cxnSpLocks/>
              </p:cNvCxnSpPr>
              <p:nvPr/>
            </p:nvCxnSpPr>
            <p:spPr>
              <a:xfrm>
                <a:off x="6044710" y="2722802"/>
                <a:ext cx="1" cy="2934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Curved 12">
                <a:extLst>
                  <a:ext uri="{FF2B5EF4-FFF2-40B4-BE49-F238E27FC236}">
                    <a16:creationId xmlns:a16="http://schemas.microsoft.com/office/drawing/2014/main" xmlns="" id="{650811E0-E6EC-42C3-B9DD-478D68FD3937}"/>
                  </a:ext>
                </a:extLst>
              </p:cNvPr>
              <p:cNvCxnSpPr/>
              <p:nvPr/>
            </p:nvCxnSpPr>
            <p:spPr>
              <a:xfrm rot="10800000" flipV="1">
                <a:off x="5125915" y="1875353"/>
                <a:ext cx="1" cy="1325563"/>
              </a:xfrm>
              <a:prstGeom prst="curvedConnector3">
                <a:avLst>
                  <a:gd name="adj1" fmla="val 22860100000"/>
                </a:avLst>
              </a:prstGeom>
              <a:ln w="12700">
                <a:prstDash val="lgDash"/>
                <a:tailEnd type="triangle"/>
              </a:ln>
            </p:spPr>
            <p:style>
              <a:lnRef idx="1">
                <a:schemeClr val="dk1"/>
              </a:lnRef>
              <a:fillRef idx="0">
                <a:schemeClr val="dk1"/>
              </a:fillRef>
              <a:effectRef idx="0">
                <a:schemeClr val="dk1"/>
              </a:effectRef>
              <a:fontRef idx="minor">
                <a:schemeClr val="tx1"/>
              </a:fontRef>
            </p:style>
          </p:cxnSp>
          <p:cxnSp>
            <p:nvCxnSpPr>
              <p:cNvPr id="20" name="Connector: Curved 16">
                <a:extLst>
                  <a:ext uri="{FF2B5EF4-FFF2-40B4-BE49-F238E27FC236}">
                    <a16:creationId xmlns:a16="http://schemas.microsoft.com/office/drawing/2014/main" xmlns="" id="{C82A195A-165A-4322-BBD1-F1EBE381CA47}"/>
                  </a:ext>
                </a:extLst>
              </p:cNvPr>
              <p:cNvCxnSpPr>
                <a:cxnSpLocks/>
              </p:cNvCxnSpPr>
              <p:nvPr/>
            </p:nvCxnSpPr>
            <p:spPr>
              <a:xfrm flipV="1">
                <a:off x="6963506" y="1875354"/>
                <a:ext cx="2" cy="662782"/>
              </a:xfrm>
              <a:prstGeom prst="curvedConnector3">
                <a:avLst>
                  <a:gd name="adj1" fmla="val 11430100000"/>
                </a:avLst>
              </a:prstGeom>
              <a:ln>
                <a:prstDash val="lgDash"/>
                <a:tailEnd type="triangle"/>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xmlns="" id="{F940917D-5A28-43AC-A3F7-6F61A7BC9AF3}"/>
                </a:ext>
              </a:extLst>
            </p:cNvPr>
            <p:cNvGrpSpPr/>
            <p:nvPr/>
          </p:nvGrpSpPr>
          <p:grpSpPr>
            <a:xfrm>
              <a:off x="6644055" y="1734105"/>
              <a:ext cx="2118945" cy="1694895"/>
              <a:chOff x="6644055" y="1734105"/>
              <a:chExt cx="2118945" cy="1694895"/>
            </a:xfrm>
          </p:grpSpPr>
          <p:sp>
            <p:nvSpPr>
              <p:cNvPr id="11" name="TextBox 10">
                <a:extLst>
                  <a:ext uri="{FF2B5EF4-FFF2-40B4-BE49-F238E27FC236}">
                    <a16:creationId xmlns:a16="http://schemas.microsoft.com/office/drawing/2014/main" xmlns="" id="{4485265E-557F-43D4-82B7-8C41B1895E66}"/>
                  </a:ext>
                </a:extLst>
              </p:cNvPr>
              <p:cNvSpPr txBox="1"/>
              <p:nvPr/>
            </p:nvSpPr>
            <p:spPr>
              <a:xfrm>
                <a:off x="6644055" y="1734105"/>
                <a:ext cx="211894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Privacy</a:t>
                </a:r>
              </a:p>
              <a:p>
                <a:pPr algn="ctr"/>
                <a:r>
                  <a:rPr lang="en-US" b="1" dirty="0"/>
                  <a:t>Security</a:t>
                </a:r>
              </a:p>
            </p:txBody>
          </p:sp>
          <p:sp>
            <p:nvSpPr>
              <p:cNvPr id="12" name="TextBox 11">
                <a:extLst>
                  <a:ext uri="{FF2B5EF4-FFF2-40B4-BE49-F238E27FC236}">
                    <a16:creationId xmlns:a16="http://schemas.microsoft.com/office/drawing/2014/main" xmlns="" id="{8D02232A-09E0-4FF6-9F4C-FE54B2BE81C2}"/>
                  </a:ext>
                </a:extLst>
              </p:cNvPr>
              <p:cNvSpPr txBox="1"/>
              <p:nvPr/>
            </p:nvSpPr>
            <p:spPr>
              <a:xfrm>
                <a:off x="6644055" y="2782669"/>
                <a:ext cx="211894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Transparency</a:t>
                </a:r>
              </a:p>
              <a:p>
                <a:pPr algn="ctr"/>
                <a:r>
                  <a:rPr lang="en-US" b="1" dirty="0"/>
                  <a:t>Trust</a:t>
                </a:r>
              </a:p>
            </p:txBody>
          </p:sp>
          <p:cxnSp>
            <p:nvCxnSpPr>
              <p:cNvPr id="13" name="Straight Arrow Connector 12">
                <a:extLst>
                  <a:ext uri="{FF2B5EF4-FFF2-40B4-BE49-F238E27FC236}">
                    <a16:creationId xmlns:a16="http://schemas.microsoft.com/office/drawing/2014/main" xmlns="" id="{CBF00112-F90C-4D58-9BF6-B7B550CF6546}"/>
                  </a:ext>
                </a:extLst>
              </p:cNvPr>
              <p:cNvCxnSpPr/>
              <p:nvPr/>
            </p:nvCxnSpPr>
            <p:spPr>
              <a:xfrm>
                <a:off x="7703528" y="2380436"/>
                <a:ext cx="0" cy="402233"/>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3241242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892</TotalTime>
  <Words>431</Words>
  <Application>Microsoft Macintosh PowerPoint</Application>
  <PresentationFormat>Widescreen</PresentationFormat>
  <Paragraphs>96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Century Gothic</vt:lpstr>
      <vt:lpstr>Mangal</vt:lpstr>
      <vt:lpstr>Wingdings 3</vt:lpstr>
      <vt:lpstr>Arial</vt:lpstr>
      <vt:lpstr>Ion</vt:lpstr>
      <vt:lpstr>PowerPoint Presentation</vt:lpstr>
      <vt:lpstr>The Idea</vt:lpstr>
      <vt:lpstr>The Disruption Potential What is the outcome for society? </vt:lpstr>
      <vt:lpstr>The Solution</vt:lpstr>
      <vt:lpstr>FAVOR dAPP</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T</dc:creator>
  <cp:lastModifiedBy>Semion Rozov</cp:lastModifiedBy>
  <cp:revision>58</cp:revision>
  <dcterms:created xsi:type="dcterms:W3CDTF">2019-02-13T12:30:44Z</dcterms:created>
  <dcterms:modified xsi:type="dcterms:W3CDTF">2019-02-15T08:30:16Z</dcterms:modified>
</cp:coreProperties>
</file>