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15"/>
  </p:notesMasterIdLst>
  <p:handoutMasterIdLst>
    <p:handoutMasterId r:id="rId16"/>
  </p:handoutMasterIdLst>
  <p:sldIdLst>
    <p:sldId id="288" r:id="rId10"/>
    <p:sldId id="278" r:id="rId11"/>
    <p:sldId id="279" r:id="rId12"/>
    <p:sldId id="282" r:id="rId13"/>
    <p:sldId id="283" r:id="rId14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ilipp Jett" initials="PJ" lastIdx="2" clrIdx="0">
    <p:extLst>
      <p:ext uri="{19B8F6BF-5375-455C-9EA6-DF929625EA0E}">
        <p15:presenceInfo xmlns:p15="http://schemas.microsoft.com/office/powerpoint/2012/main" userId="fec7059d9b4a6fe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B32BDC-739B-425A-85A3-9ED09C9E77E3}" v="6" dt="2019-02-15T07:07:26.8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78" autoAdjust="0"/>
    <p:restoredTop sz="94660"/>
  </p:normalViewPr>
  <p:slideViewPr>
    <p:cSldViewPr snapToObjects="1">
      <p:cViewPr>
        <p:scale>
          <a:sx n="75" d="100"/>
          <a:sy n="75" d="100"/>
        </p:scale>
        <p:origin x="516" y="-54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pos="91"/>
        <p:guide pos="7585"/>
        <p:guide pos="3839"/>
        <p:guide pos="204"/>
        <p:guide pos="7472"/>
        <p:guide orient="horz" pos="4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15.02.2019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‹#›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15.02.2019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microsoft.com/office/2007/relationships/hdphoto" Target="../media/hdphoto2.wdp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en-GB" dirty="0"/>
              <a:t>Our Purpose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269A437-0AE0-46C8-B125-3249179580B5}"/>
              </a:ext>
            </a:extLst>
          </p:cNvPr>
          <p:cNvSpPr/>
          <p:nvPr/>
        </p:nvSpPr>
        <p:spPr>
          <a:xfrm>
            <a:off x="7749803" y="3065689"/>
            <a:ext cx="1440160" cy="14401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WHY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D95FBC-6670-4C1D-9F25-FBE0ABFEB2D6}"/>
              </a:ext>
            </a:extLst>
          </p:cNvPr>
          <p:cNvSpPr/>
          <p:nvPr/>
        </p:nvSpPr>
        <p:spPr>
          <a:xfrm>
            <a:off x="7101731" y="2447787"/>
            <a:ext cx="2736304" cy="2736304"/>
          </a:xfrm>
          <a:prstGeom prst="ellipse">
            <a:avLst/>
          </a:prstGeom>
          <a:noFill/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05F2BAD-5CF7-413E-B5A7-0944E8A80349}"/>
              </a:ext>
            </a:extLst>
          </p:cNvPr>
          <p:cNvSpPr/>
          <p:nvPr/>
        </p:nvSpPr>
        <p:spPr>
          <a:xfrm>
            <a:off x="6381651" y="1697537"/>
            <a:ext cx="4176464" cy="4176464"/>
          </a:xfrm>
          <a:prstGeom prst="ellipse">
            <a:avLst/>
          </a:prstGeom>
          <a:noFill/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D30101-7639-4CE2-84F1-53BBE04155B6}"/>
              </a:ext>
            </a:extLst>
          </p:cNvPr>
          <p:cNvSpPr txBox="1"/>
          <p:nvPr/>
        </p:nvSpPr>
        <p:spPr>
          <a:xfrm>
            <a:off x="7879599" y="2537869"/>
            <a:ext cx="106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BC2F19-1202-43F6-993A-033A790A6E47}"/>
              </a:ext>
            </a:extLst>
          </p:cNvPr>
          <p:cNvSpPr txBox="1"/>
          <p:nvPr/>
        </p:nvSpPr>
        <p:spPr>
          <a:xfrm>
            <a:off x="7849114" y="1811052"/>
            <a:ext cx="1235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WHAT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10D1CF-B05B-44C8-B7F5-296ACC2CF050}"/>
              </a:ext>
            </a:extLst>
          </p:cNvPr>
          <p:cNvSpPr/>
          <p:nvPr/>
        </p:nvSpPr>
        <p:spPr>
          <a:xfrm>
            <a:off x="837035" y="1696545"/>
            <a:ext cx="5688632" cy="1083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WHY</a:t>
            </a:r>
          </a:p>
          <a:p>
            <a:pPr algn="just"/>
            <a:r>
              <a:rPr lang="en-GB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Encourage the purchase of organic soybeans. Make the world a </a:t>
            </a:r>
            <a:r>
              <a:rPr lang="en-GB" sz="20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BETHer</a:t>
            </a:r>
            <a:r>
              <a:rPr lang="en-GB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place.</a:t>
            </a:r>
          </a:p>
          <a:p>
            <a:endParaRPr lang="en-GB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2ECE63-66AC-42B7-867D-41552EC1366E}"/>
              </a:ext>
            </a:extLst>
          </p:cNvPr>
          <p:cNvSpPr/>
          <p:nvPr/>
        </p:nvSpPr>
        <p:spPr>
          <a:xfrm>
            <a:off x="837035" y="3068960"/>
            <a:ext cx="5400600" cy="13714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HOW</a:t>
            </a:r>
          </a:p>
          <a:p>
            <a:pPr algn="just"/>
            <a:r>
              <a:rPr lang="en-GB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By leveraging IoT and blockchain we are able to trace assets (soybeans/trucks), thereby minimizing the risk of selling inorganic as organic.</a:t>
            </a:r>
          </a:p>
          <a:p>
            <a:endParaRPr lang="en-GB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5229CE-0045-4444-8558-C178E21CC049}"/>
              </a:ext>
            </a:extLst>
          </p:cNvPr>
          <p:cNvSpPr/>
          <p:nvPr/>
        </p:nvSpPr>
        <p:spPr>
          <a:xfrm>
            <a:off x="827906" y="4790609"/>
            <a:ext cx="4752528" cy="1083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WHAT</a:t>
            </a:r>
          </a:p>
          <a:p>
            <a:pPr algn="just"/>
            <a:r>
              <a:rPr lang="en-GB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We want to help companies secure their supply chain by tracking goods, minimizing organic fraud. </a:t>
            </a:r>
          </a:p>
          <a:p>
            <a:endParaRPr lang="en-GB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61243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Supply Chain and Vulnerabilities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DEBD33-425B-4A95-A5DD-04CB95B75482}"/>
              </a:ext>
            </a:extLst>
          </p:cNvPr>
          <p:cNvGrpSpPr/>
          <p:nvPr/>
        </p:nvGrpSpPr>
        <p:grpSpPr>
          <a:xfrm>
            <a:off x="1197075" y="2140609"/>
            <a:ext cx="2909582" cy="2784590"/>
            <a:chOff x="3976125" y="1087679"/>
            <a:chExt cx="5654612" cy="54116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240350B-C63A-4B60-9926-143B41787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9403" y="1315593"/>
              <a:ext cx="5183783" cy="518378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39130D5-FA11-45C4-A2EF-BE51C7E02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16883">
              <a:off x="3976125" y="1315592"/>
              <a:ext cx="5183783" cy="518378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6E8EF5F-2292-4984-881D-4645FA74F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939808">
              <a:off x="4446954" y="1087679"/>
              <a:ext cx="5183783" cy="5183783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8A337D6D-6B1E-4788-8C1F-8340C64B89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022" y="2553781"/>
            <a:ext cx="1828501" cy="153370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A79553-60E0-4A66-844E-DAC616BFC84A}"/>
              </a:ext>
            </a:extLst>
          </p:cNvPr>
          <p:cNvCxnSpPr>
            <a:cxnSpLocks/>
          </p:cNvCxnSpPr>
          <p:nvPr/>
        </p:nvCxnSpPr>
        <p:spPr>
          <a:xfrm>
            <a:off x="7029723" y="3445712"/>
            <a:ext cx="1267843" cy="0"/>
          </a:xfrm>
          <a:prstGeom prst="straightConnector1">
            <a:avLst/>
          </a:prstGeom>
          <a:ln w="88900" cap="sq">
            <a:solidFill>
              <a:schemeClr val="tx2">
                <a:lumMod val="75000"/>
                <a:lumOff val="2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472F77-B2AC-404B-8EF4-1A6B268A0F54}"/>
              </a:ext>
            </a:extLst>
          </p:cNvPr>
          <p:cNvCxnSpPr>
            <a:cxnSpLocks/>
          </p:cNvCxnSpPr>
          <p:nvPr/>
        </p:nvCxnSpPr>
        <p:spPr>
          <a:xfrm>
            <a:off x="3385616" y="3445712"/>
            <a:ext cx="1267843" cy="0"/>
          </a:xfrm>
          <a:prstGeom prst="straightConnector1">
            <a:avLst/>
          </a:prstGeom>
          <a:ln w="88900" cap="sq">
            <a:solidFill>
              <a:schemeClr val="tx2">
                <a:lumMod val="75000"/>
                <a:lumOff val="2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B6F7900-9F56-4FAB-BFA0-18EB1A933964}"/>
              </a:ext>
            </a:extLst>
          </p:cNvPr>
          <p:cNvSpPr txBox="1"/>
          <p:nvPr/>
        </p:nvSpPr>
        <p:spPr>
          <a:xfrm>
            <a:off x="4886568" y="1500753"/>
            <a:ext cx="185512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000" b="1" dirty="0" err="1">
                <a:solidFill>
                  <a:srgbClr val="C00000"/>
                </a:solidFill>
              </a:rPr>
              <a:t>Vulnerabilites</a:t>
            </a:r>
            <a:endParaRPr lang="en-GB" sz="2000" b="1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A71822C-6CA1-4612-9D42-1F48B9A2DDC1}"/>
              </a:ext>
            </a:extLst>
          </p:cNvPr>
          <p:cNvCxnSpPr>
            <a:cxnSpLocks/>
          </p:cNvCxnSpPr>
          <p:nvPr/>
        </p:nvCxnSpPr>
        <p:spPr>
          <a:xfrm>
            <a:off x="6695278" y="1900863"/>
            <a:ext cx="1602288" cy="1312302"/>
          </a:xfrm>
          <a:prstGeom prst="straightConnector1">
            <a:avLst/>
          </a:prstGeom>
          <a:ln w="38100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CD0FEC7-50BA-4BE4-BF92-68E145B1C0D8}"/>
              </a:ext>
            </a:extLst>
          </p:cNvPr>
          <p:cNvCxnSpPr>
            <a:cxnSpLocks/>
          </p:cNvCxnSpPr>
          <p:nvPr/>
        </p:nvCxnSpPr>
        <p:spPr>
          <a:xfrm>
            <a:off x="6202357" y="1924696"/>
            <a:ext cx="827366" cy="1279755"/>
          </a:xfrm>
          <a:prstGeom prst="straightConnector1">
            <a:avLst/>
          </a:prstGeom>
          <a:ln w="38100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0C563D1-69ED-410E-9007-8E639E9BFDA0}"/>
              </a:ext>
            </a:extLst>
          </p:cNvPr>
          <p:cNvCxnSpPr>
            <a:cxnSpLocks/>
          </p:cNvCxnSpPr>
          <p:nvPr/>
        </p:nvCxnSpPr>
        <p:spPr>
          <a:xfrm flipH="1">
            <a:off x="4746160" y="1948900"/>
            <a:ext cx="473680" cy="1279755"/>
          </a:xfrm>
          <a:prstGeom prst="straightConnector1">
            <a:avLst/>
          </a:prstGeom>
          <a:ln w="38100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BC224D5-DDB1-4F11-850B-62ED7912A320}"/>
              </a:ext>
            </a:extLst>
          </p:cNvPr>
          <p:cNvCxnSpPr>
            <a:cxnSpLocks/>
          </p:cNvCxnSpPr>
          <p:nvPr/>
        </p:nvCxnSpPr>
        <p:spPr>
          <a:xfrm flipH="1">
            <a:off x="3306126" y="1900863"/>
            <a:ext cx="1580442" cy="1303588"/>
          </a:xfrm>
          <a:prstGeom prst="straightConnector1">
            <a:avLst/>
          </a:prstGeom>
          <a:ln w="38100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26FF874-AEFE-4AFF-B6F2-A584E56F9878}"/>
              </a:ext>
            </a:extLst>
          </p:cNvPr>
          <p:cNvSpPr txBox="1"/>
          <p:nvPr/>
        </p:nvSpPr>
        <p:spPr>
          <a:xfrm>
            <a:off x="1706822" y="4165049"/>
            <a:ext cx="1826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Soybean Field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B6A769-9D2C-4ACD-BB8D-DB33466194B5}"/>
              </a:ext>
            </a:extLst>
          </p:cNvPr>
          <p:cNvSpPr txBox="1"/>
          <p:nvPr/>
        </p:nvSpPr>
        <p:spPr>
          <a:xfrm>
            <a:off x="4683094" y="4165049"/>
            <a:ext cx="2382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Farmer Warehouse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8D2465C-E9AA-407F-A46D-F8B75284D77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83" r="28488"/>
          <a:stretch/>
        </p:blipFill>
        <p:spPr>
          <a:xfrm>
            <a:off x="4886568" y="2339321"/>
            <a:ext cx="1980217" cy="199418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49A8E827-E398-422C-9B5F-312B97D9B2C1}"/>
              </a:ext>
            </a:extLst>
          </p:cNvPr>
          <p:cNvSpPr txBox="1"/>
          <p:nvPr/>
        </p:nvSpPr>
        <p:spPr>
          <a:xfrm>
            <a:off x="8111027" y="4165049"/>
            <a:ext cx="23024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Trader Warehouse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D9CD1E-69B5-4FF6-B04D-E1F1693C148C}"/>
              </a:ext>
            </a:extLst>
          </p:cNvPr>
          <p:cNvSpPr/>
          <p:nvPr/>
        </p:nvSpPr>
        <p:spPr>
          <a:xfrm>
            <a:off x="438270" y="4653136"/>
            <a:ext cx="11542096" cy="1747177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The supply chain encompasses two types of actors: farmers and traders (supermarkets and consumers are out of scope).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Farmers harvest soybeans, optionally store them in their own warehouse, and transport them via truck to a traders warehouse (possibly using a subcontractor.)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The goal is to prevent the sale of soybeans labelled “organic” that have been illegally mixed with inorganic.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Mixing can take place at points where beans are transferred from one storage container to another.</a:t>
            </a:r>
          </a:p>
        </p:txBody>
      </p:sp>
    </p:spTree>
    <p:extLst>
      <p:ext uri="{BB962C8B-B14F-4D97-AF65-F5344CB8AC3E}">
        <p14:creationId xmlns:p14="http://schemas.microsoft.com/office/powerpoint/2010/main" val="314384312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Preventing Fraud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42161F-D142-4270-8F98-C9F03B6232E6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11" y="2496136"/>
            <a:ext cx="1944216" cy="174883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786C1355-438D-4759-AEA8-2721FE0D30BE}"/>
              </a:ext>
            </a:extLst>
          </p:cNvPr>
          <p:cNvPicPr preferRelativeResize="0">
            <a:picLocks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28372" y="2688264"/>
            <a:ext cx="3061591" cy="1531705"/>
          </a:xfrm>
          <a:prstGeom prst="rect">
            <a:avLst/>
          </a:pr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425F384C-1D26-40A0-B970-A4D1702BAA4F}"/>
              </a:ext>
            </a:extLst>
          </p:cNvPr>
          <p:cNvGrpSpPr/>
          <p:nvPr/>
        </p:nvGrpSpPr>
        <p:grpSpPr>
          <a:xfrm>
            <a:off x="3024084" y="3308613"/>
            <a:ext cx="1246984" cy="867880"/>
            <a:chOff x="3960188" y="3993232"/>
            <a:chExt cx="1246984" cy="86788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3EBD8E0-C98B-4346-8929-DF17ECDFF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0571" y="4029236"/>
              <a:ext cx="626218" cy="831876"/>
            </a:xfrm>
            <a:prstGeom prst="rect">
              <a:avLst/>
            </a:prstGeom>
          </p:spPr>
        </p:pic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B7F5EA7-C9CC-45DB-B6C5-25A0EBA9411A}"/>
                </a:ext>
              </a:extLst>
            </p:cNvPr>
            <p:cNvSpPr/>
            <p:nvPr/>
          </p:nvSpPr>
          <p:spPr>
            <a:xfrm>
              <a:off x="3960188" y="3993232"/>
              <a:ext cx="1246984" cy="72008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6CC945A-00B0-499D-9BA5-CF705C8E683B}"/>
              </a:ext>
            </a:extLst>
          </p:cNvPr>
          <p:cNvGrpSpPr/>
          <p:nvPr/>
        </p:nvGrpSpPr>
        <p:grpSpPr>
          <a:xfrm rot="5024502">
            <a:off x="1972985" y="2053751"/>
            <a:ext cx="1155783" cy="1106132"/>
            <a:chOff x="3976125" y="1087679"/>
            <a:chExt cx="5654612" cy="5411697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68A8E888-64D8-48C3-8F02-1878313B0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9403" y="1315593"/>
              <a:ext cx="5183783" cy="5183783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79202B65-A471-45BF-993C-6C29F19EC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16883">
              <a:off x="3976125" y="1315592"/>
              <a:ext cx="5183783" cy="5183783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3514402-29D3-4FAD-869F-0B140BA1F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939808">
              <a:off x="4446954" y="1087679"/>
              <a:ext cx="5183783" cy="5183783"/>
            </a:xfrm>
            <a:prstGeom prst="rect">
              <a:avLst/>
            </a:prstGeom>
          </p:spPr>
        </p:pic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0FDF2399-A894-4860-BD72-06B548FAE5C3}"/>
              </a:ext>
            </a:extLst>
          </p:cNvPr>
          <p:cNvGrpSpPr/>
          <p:nvPr/>
        </p:nvGrpSpPr>
        <p:grpSpPr>
          <a:xfrm rot="7769705">
            <a:off x="2424701" y="1831758"/>
            <a:ext cx="1155783" cy="1106132"/>
            <a:chOff x="3976125" y="1087679"/>
            <a:chExt cx="5654612" cy="5411697"/>
          </a:xfrm>
        </p:grpSpPr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5FE8C2D3-23CF-4645-8F7F-0A9DD1E70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9403" y="1315593"/>
              <a:ext cx="5183783" cy="5183783"/>
            </a:xfrm>
            <a:prstGeom prst="rect">
              <a:avLst/>
            </a:prstGeom>
          </p:spPr>
        </p:pic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93AF1466-2068-4C86-92A1-B9AAE46BA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16883">
              <a:off x="3976125" y="1315592"/>
              <a:ext cx="5183783" cy="5183783"/>
            </a:xfrm>
            <a:prstGeom prst="rect">
              <a:avLst/>
            </a:prstGeom>
          </p:spPr>
        </p:pic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5EF58B41-9806-4B18-8DE2-89B642AAD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939808">
              <a:off x="4446954" y="1087679"/>
              <a:ext cx="5183783" cy="5183783"/>
            </a:xfrm>
            <a:prstGeom prst="rect">
              <a:avLst/>
            </a:prstGeom>
          </p:spPr>
        </p:pic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D09BF1E-F784-430B-B6CE-EACA4B0545F3}"/>
              </a:ext>
            </a:extLst>
          </p:cNvPr>
          <p:cNvGrpSpPr/>
          <p:nvPr/>
        </p:nvGrpSpPr>
        <p:grpSpPr>
          <a:xfrm rot="8552370">
            <a:off x="2552851" y="2131052"/>
            <a:ext cx="1155783" cy="1106132"/>
            <a:chOff x="3976125" y="1087679"/>
            <a:chExt cx="5654612" cy="5411697"/>
          </a:xfrm>
        </p:grpSpPr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CBC0E1CA-7D27-4947-ADC6-4556E153A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9403" y="1315593"/>
              <a:ext cx="5183783" cy="5183783"/>
            </a:xfrm>
            <a:prstGeom prst="rect">
              <a:avLst/>
            </a:prstGeom>
          </p:spPr>
        </p:pic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21CB1E07-B781-427B-AAC0-B56B97740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16883">
              <a:off x="3976125" y="1315592"/>
              <a:ext cx="5183783" cy="5183783"/>
            </a:xfrm>
            <a:prstGeom prst="rect">
              <a:avLst/>
            </a:prstGeom>
          </p:spPr>
        </p:pic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231A29A0-3478-4351-9364-636ED143B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939808">
              <a:off x="4446954" y="1087679"/>
              <a:ext cx="5183783" cy="5183783"/>
            </a:xfrm>
            <a:prstGeom prst="rect">
              <a:avLst/>
            </a:prstGeom>
          </p:spPr>
        </p:pic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618B1FC-2050-4CA0-B04D-80EF67653D24}"/>
              </a:ext>
            </a:extLst>
          </p:cNvPr>
          <p:cNvGrpSpPr/>
          <p:nvPr/>
        </p:nvGrpSpPr>
        <p:grpSpPr>
          <a:xfrm rot="9391718">
            <a:off x="2952007" y="1924352"/>
            <a:ext cx="1155783" cy="1106132"/>
            <a:chOff x="3976125" y="1087679"/>
            <a:chExt cx="5654612" cy="5411697"/>
          </a:xfrm>
        </p:grpSpPr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832010BF-E459-4BCF-B9D4-9A3E031B7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9403" y="1315593"/>
              <a:ext cx="5183783" cy="5183783"/>
            </a:xfrm>
            <a:prstGeom prst="rect">
              <a:avLst/>
            </a:prstGeom>
          </p:spPr>
        </p:pic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EB1BB084-6652-4429-B8DE-6C7B32837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16883">
              <a:off x="3976125" y="1315592"/>
              <a:ext cx="5183783" cy="5183783"/>
            </a:xfrm>
            <a:prstGeom prst="rect">
              <a:avLst/>
            </a:prstGeom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3E9DBDAB-A277-4F7F-A7DF-3301416B7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939808">
              <a:off x="4446954" y="1087679"/>
              <a:ext cx="5183783" cy="5183783"/>
            </a:xfrm>
            <a:prstGeom prst="rect">
              <a:avLst/>
            </a:prstGeom>
          </p:spPr>
        </p:pic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D3F6C680-ADBE-4277-AB55-63433B98BC90}"/>
              </a:ext>
            </a:extLst>
          </p:cNvPr>
          <p:cNvGrpSpPr/>
          <p:nvPr/>
        </p:nvGrpSpPr>
        <p:grpSpPr>
          <a:xfrm rot="10383585">
            <a:off x="2806701" y="2450737"/>
            <a:ext cx="1155783" cy="1106132"/>
            <a:chOff x="3976125" y="1087679"/>
            <a:chExt cx="5654612" cy="5411697"/>
          </a:xfrm>
        </p:grpSpPr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34102E76-7848-490F-BB50-EC325320D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9403" y="1315593"/>
              <a:ext cx="5183783" cy="5183783"/>
            </a:xfrm>
            <a:prstGeom prst="rect">
              <a:avLst/>
            </a:prstGeom>
          </p:spPr>
        </p:pic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A57451D5-8874-4DFA-935D-0E1092DD5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16883">
              <a:off x="3976125" y="1315592"/>
              <a:ext cx="5183783" cy="5183783"/>
            </a:xfrm>
            <a:prstGeom prst="rect">
              <a:avLst/>
            </a:prstGeom>
          </p:spPr>
        </p:pic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3BB97C25-D77B-4C44-B963-C42C62866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939808">
              <a:off x="4446954" y="1087679"/>
              <a:ext cx="5183783" cy="5183783"/>
            </a:xfrm>
            <a:prstGeom prst="rect">
              <a:avLst/>
            </a:prstGeom>
          </p:spPr>
        </p:pic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33D18A1-020C-4B8B-8FFA-845088C4A81A}"/>
              </a:ext>
            </a:extLst>
          </p:cNvPr>
          <p:cNvGrpSpPr/>
          <p:nvPr/>
        </p:nvGrpSpPr>
        <p:grpSpPr>
          <a:xfrm rot="10800000">
            <a:off x="3033649" y="2330186"/>
            <a:ext cx="1155783" cy="1106132"/>
            <a:chOff x="3976125" y="1087679"/>
            <a:chExt cx="5654612" cy="5411697"/>
          </a:xfrm>
        </p:grpSpPr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80BEB7D6-62B8-40BD-AFCE-3E8292A46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9403" y="1315593"/>
              <a:ext cx="5183783" cy="5183783"/>
            </a:xfrm>
            <a:prstGeom prst="rect">
              <a:avLst/>
            </a:prstGeom>
          </p:spPr>
        </p:pic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33EDABC7-8DE1-476D-B19F-F7A401A89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16883">
              <a:off x="3976125" y="1315592"/>
              <a:ext cx="5183783" cy="5183783"/>
            </a:xfrm>
            <a:prstGeom prst="rect">
              <a:avLst/>
            </a:prstGeom>
          </p:spPr>
        </p:pic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447AFA84-F187-423A-9C63-F7F15F7B0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939808">
              <a:off x="4446954" y="1087679"/>
              <a:ext cx="5183783" cy="5183783"/>
            </a:xfrm>
            <a:prstGeom prst="rect">
              <a:avLst/>
            </a:prstGeom>
          </p:spPr>
        </p:pic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DDD83248-5D6A-43D3-9F65-2F78F4338DC3}"/>
              </a:ext>
            </a:extLst>
          </p:cNvPr>
          <p:cNvGrpSpPr/>
          <p:nvPr/>
        </p:nvGrpSpPr>
        <p:grpSpPr>
          <a:xfrm rot="11043151">
            <a:off x="3370822" y="2331857"/>
            <a:ext cx="1155783" cy="1106132"/>
            <a:chOff x="3976125" y="1087679"/>
            <a:chExt cx="5654612" cy="5411697"/>
          </a:xfrm>
        </p:grpSpPr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2E1BA4A4-4475-4F0E-AA29-F684A3358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9403" y="1315593"/>
              <a:ext cx="5183783" cy="5183783"/>
            </a:xfrm>
            <a:prstGeom prst="rect">
              <a:avLst/>
            </a:prstGeom>
          </p:spPr>
        </p:pic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20E054B3-1893-49A0-BD8E-38DCE64C0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16883">
              <a:off x="3976125" y="1315592"/>
              <a:ext cx="5183783" cy="5183783"/>
            </a:xfrm>
            <a:prstGeom prst="rect">
              <a:avLst/>
            </a:prstGeom>
          </p:spPr>
        </p:pic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58282238-C60F-4B80-B0F3-0E836C9F8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939808">
              <a:off x="4446954" y="1087679"/>
              <a:ext cx="5183783" cy="5183783"/>
            </a:xfrm>
            <a:prstGeom prst="rect">
              <a:avLst/>
            </a:prstGeom>
          </p:spPr>
        </p:pic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F8D0B0A3-3894-4B6F-840A-A40CB3AFE560}"/>
              </a:ext>
            </a:extLst>
          </p:cNvPr>
          <p:cNvSpPr txBox="1"/>
          <p:nvPr/>
        </p:nvSpPr>
        <p:spPr>
          <a:xfrm>
            <a:off x="2807736" y="1795186"/>
            <a:ext cx="85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organic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2454ED7-8180-41F5-867C-3ADC0C8DF854}"/>
              </a:ext>
            </a:extLst>
          </p:cNvPr>
          <p:cNvSpPr txBox="1"/>
          <p:nvPr/>
        </p:nvSpPr>
        <p:spPr>
          <a:xfrm>
            <a:off x="8339877" y="1169770"/>
            <a:ext cx="1015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inorganic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E5524536-E881-4AC0-AD75-C96E5DD4635A}"/>
              </a:ext>
            </a:extLst>
          </p:cNvPr>
          <p:cNvGrpSpPr/>
          <p:nvPr/>
        </p:nvGrpSpPr>
        <p:grpSpPr>
          <a:xfrm>
            <a:off x="7967369" y="1421995"/>
            <a:ext cx="1672733" cy="1348060"/>
            <a:chOff x="7245526" y="1950577"/>
            <a:chExt cx="1672733" cy="1348060"/>
          </a:xfrm>
        </p:grpSpPr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41B03503-8773-445C-919E-C21FF5817F8F}"/>
                </a:ext>
              </a:extLst>
            </p:cNvPr>
            <p:cNvGrpSpPr/>
            <p:nvPr/>
          </p:nvGrpSpPr>
          <p:grpSpPr>
            <a:xfrm rot="19778759">
              <a:off x="7468679" y="1950577"/>
              <a:ext cx="1155783" cy="1106132"/>
              <a:chOff x="3976125" y="1087679"/>
              <a:chExt cx="5654612" cy="5411697"/>
            </a:xfrm>
          </p:grpSpPr>
          <p:pic>
            <p:nvPicPr>
              <p:cNvPr id="158" name="Picture 157">
                <a:extLst>
                  <a:ext uri="{FF2B5EF4-FFF2-40B4-BE49-F238E27FC236}">
                    <a16:creationId xmlns:a16="http://schemas.microsoft.com/office/drawing/2014/main" id="{B6EEE864-2BF2-4657-AD9C-B4066DB813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49403" y="1315593"/>
                <a:ext cx="5183783" cy="5183783"/>
              </a:xfrm>
              <a:prstGeom prst="rect">
                <a:avLst/>
              </a:prstGeom>
            </p:spPr>
          </p:pic>
          <p:pic>
            <p:nvPicPr>
              <p:cNvPr id="159" name="Picture 158">
                <a:extLst>
                  <a:ext uri="{FF2B5EF4-FFF2-40B4-BE49-F238E27FC236}">
                    <a16:creationId xmlns:a16="http://schemas.microsoft.com/office/drawing/2014/main" id="{4DF736AE-015F-4BA9-9CDA-0E0B0A5663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316883">
                <a:off x="3976125" y="1315592"/>
                <a:ext cx="5183783" cy="5183783"/>
              </a:xfrm>
              <a:prstGeom prst="rect">
                <a:avLst/>
              </a:prstGeom>
            </p:spPr>
          </p:pic>
          <p:pic>
            <p:nvPicPr>
              <p:cNvPr id="160" name="Picture 159">
                <a:extLst>
                  <a:ext uri="{FF2B5EF4-FFF2-40B4-BE49-F238E27FC236}">
                    <a16:creationId xmlns:a16="http://schemas.microsoft.com/office/drawing/2014/main" id="{D9F9B61A-B033-41D4-A258-37428082AC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939808">
                <a:off x="4446954" y="1087679"/>
                <a:ext cx="5183783" cy="5183783"/>
              </a:xfrm>
              <a:prstGeom prst="rect">
                <a:avLst/>
              </a:prstGeom>
            </p:spPr>
          </p:pic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4D728715-3015-497B-87C9-BE532D3766F2}"/>
                </a:ext>
              </a:extLst>
            </p:cNvPr>
            <p:cNvGrpSpPr/>
            <p:nvPr/>
          </p:nvGrpSpPr>
          <p:grpSpPr>
            <a:xfrm rot="3754018">
              <a:off x="7787301" y="2167680"/>
              <a:ext cx="1155783" cy="1106132"/>
              <a:chOff x="3976125" y="1087679"/>
              <a:chExt cx="5654612" cy="5411697"/>
            </a:xfrm>
          </p:grpSpPr>
          <p:pic>
            <p:nvPicPr>
              <p:cNvPr id="162" name="Picture 161">
                <a:extLst>
                  <a:ext uri="{FF2B5EF4-FFF2-40B4-BE49-F238E27FC236}">
                    <a16:creationId xmlns:a16="http://schemas.microsoft.com/office/drawing/2014/main" id="{5660E206-DE0D-4B18-AE9F-0C05470BD6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49403" y="1315593"/>
                <a:ext cx="5183783" cy="5183783"/>
              </a:xfrm>
              <a:prstGeom prst="rect">
                <a:avLst/>
              </a:prstGeom>
            </p:spPr>
          </p:pic>
          <p:pic>
            <p:nvPicPr>
              <p:cNvPr id="163" name="Picture 162">
                <a:extLst>
                  <a:ext uri="{FF2B5EF4-FFF2-40B4-BE49-F238E27FC236}">
                    <a16:creationId xmlns:a16="http://schemas.microsoft.com/office/drawing/2014/main" id="{2C7346A9-58D3-45B3-9E56-795A11BD7F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316883">
                <a:off x="3976125" y="1315592"/>
                <a:ext cx="5183783" cy="5183783"/>
              </a:xfrm>
              <a:prstGeom prst="rect">
                <a:avLst/>
              </a:prstGeom>
            </p:spPr>
          </p:pic>
          <p:pic>
            <p:nvPicPr>
              <p:cNvPr id="164" name="Picture 163">
                <a:extLst>
                  <a:ext uri="{FF2B5EF4-FFF2-40B4-BE49-F238E27FC236}">
                    <a16:creationId xmlns:a16="http://schemas.microsoft.com/office/drawing/2014/main" id="{087F6896-C09B-46F0-BC0B-C34E5AD7B2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939808">
                <a:off x="4446954" y="1087679"/>
                <a:ext cx="5183783" cy="5183783"/>
              </a:xfrm>
              <a:prstGeom prst="rect">
                <a:avLst/>
              </a:prstGeom>
            </p:spPr>
          </p:pic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801D13C0-3261-4174-90FF-9667514D3C07}"/>
                </a:ext>
              </a:extLst>
            </p:cNvPr>
            <p:cNvGrpSpPr/>
            <p:nvPr/>
          </p:nvGrpSpPr>
          <p:grpSpPr>
            <a:xfrm rot="17562382">
              <a:off x="7220700" y="2158780"/>
              <a:ext cx="1155783" cy="1106132"/>
              <a:chOff x="3976125" y="1087679"/>
              <a:chExt cx="5654612" cy="5411697"/>
            </a:xfrm>
          </p:grpSpPr>
          <p:pic>
            <p:nvPicPr>
              <p:cNvPr id="166" name="Picture 165">
                <a:extLst>
                  <a:ext uri="{FF2B5EF4-FFF2-40B4-BE49-F238E27FC236}">
                    <a16:creationId xmlns:a16="http://schemas.microsoft.com/office/drawing/2014/main" id="{254D6036-8068-4CD6-8CAF-C853422C61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49403" y="1315593"/>
                <a:ext cx="5183783" cy="5183783"/>
              </a:xfrm>
              <a:prstGeom prst="rect">
                <a:avLst/>
              </a:prstGeom>
            </p:spPr>
          </p:pic>
          <p:pic>
            <p:nvPicPr>
              <p:cNvPr id="167" name="Picture 166">
                <a:extLst>
                  <a:ext uri="{FF2B5EF4-FFF2-40B4-BE49-F238E27FC236}">
                    <a16:creationId xmlns:a16="http://schemas.microsoft.com/office/drawing/2014/main" id="{760E73AE-7098-4850-931C-3903F1454A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316883">
                <a:off x="3976125" y="1315592"/>
                <a:ext cx="5183783" cy="5183783"/>
              </a:xfrm>
              <a:prstGeom prst="rect">
                <a:avLst/>
              </a:prstGeom>
            </p:spPr>
          </p:pic>
          <p:pic>
            <p:nvPicPr>
              <p:cNvPr id="168" name="Picture 167">
                <a:extLst>
                  <a:ext uri="{FF2B5EF4-FFF2-40B4-BE49-F238E27FC236}">
                    <a16:creationId xmlns:a16="http://schemas.microsoft.com/office/drawing/2014/main" id="{064386F9-EEB2-46A8-9FBA-9534AD4655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939808">
                <a:off x="4446954" y="1087679"/>
                <a:ext cx="5183783" cy="5183783"/>
              </a:xfrm>
              <a:prstGeom prst="rect">
                <a:avLst/>
              </a:prstGeom>
            </p:spPr>
          </p:pic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AE2CAF46-FD16-4216-8C6E-792F7E979A18}"/>
              </a:ext>
            </a:extLst>
          </p:cNvPr>
          <p:cNvCxnSpPr>
            <a:cxnSpLocks/>
          </p:cNvCxnSpPr>
          <p:nvPr/>
        </p:nvCxnSpPr>
        <p:spPr>
          <a:xfrm>
            <a:off x="4653459" y="3331537"/>
            <a:ext cx="1267843" cy="0"/>
          </a:xfrm>
          <a:prstGeom prst="straightConnector1">
            <a:avLst/>
          </a:prstGeom>
          <a:ln w="88900" cap="sq">
            <a:solidFill>
              <a:schemeClr val="tx2">
                <a:lumMod val="75000"/>
                <a:lumOff val="2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650C4495-8AAF-4571-9D0A-710445679F30}"/>
              </a:ext>
            </a:extLst>
          </p:cNvPr>
          <p:cNvGrpSpPr/>
          <p:nvPr/>
        </p:nvGrpSpPr>
        <p:grpSpPr>
          <a:xfrm>
            <a:off x="1140499" y="5109062"/>
            <a:ext cx="1883585" cy="521377"/>
            <a:chOff x="3679850" y="5661248"/>
            <a:chExt cx="1883585" cy="521377"/>
          </a:xfrm>
        </p:grpSpPr>
        <p:sp>
          <p:nvSpPr>
            <p:cNvPr id="179" name="Cube 178">
              <a:extLst>
                <a:ext uri="{FF2B5EF4-FFF2-40B4-BE49-F238E27FC236}">
                  <a16:creationId xmlns:a16="http://schemas.microsoft.com/office/drawing/2014/main" id="{EF11398E-84BE-497E-9E21-C899501548D0}"/>
                </a:ext>
              </a:extLst>
            </p:cNvPr>
            <p:cNvSpPr/>
            <p:nvPr/>
          </p:nvSpPr>
          <p:spPr>
            <a:xfrm>
              <a:off x="3679850" y="5661661"/>
              <a:ext cx="520964" cy="520964"/>
            </a:xfrm>
            <a:prstGeom prst="cub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Cube 181">
              <a:extLst>
                <a:ext uri="{FF2B5EF4-FFF2-40B4-BE49-F238E27FC236}">
                  <a16:creationId xmlns:a16="http://schemas.microsoft.com/office/drawing/2014/main" id="{9E7EA576-EEC5-49C3-ABF1-0E51517DAFB1}"/>
                </a:ext>
              </a:extLst>
            </p:cNvPr>
            <p:cNvSpPr/>
            <p:nvPr/>
          </p:nvSpPr>
          <p:spPr>
            <a:xfrm>
              <a:off x="4127004" y="5661248"/>
              <a:ext cx="520964" cy="520964"/>
            </a:xfrm>
            <a:prstGeom prst="cub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3" name="Cube 182">
              <a:extLst>
                <a:ext uri="{FF2B5EF4-FFF2-40B4-BE49-F238E27FC236}">
                  <a16:creationId xmlns:a16="http://schemas.microsoft.com/office/drawing/2014/main" id="{A596996C-13A2-4D09-8063-4D47C6BC9EC8}"/>
                </a:ext>
              </a:extLst>
            </p:cNvPr>
            <p:cNvSpPr/>
            <p:nvPr/>
          </p:nvSpPr>
          <p:spPr>
            <a:xfrm>
              <a:off x="4595317" y="5661661"/>
              <a:ext cx="520964" cy="520964"/>
            </a:xfrm>
            <a:prstGeom prst="cub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4" name="Cube 183">
              <a:extLst>
                <a:ext uri="{FF2B5EF4-FFF2-40B4-BE49-F238E27FC236}">
                  <a16:creationId xmlns:a16="http://schemas.microsoft.com/office/drawing/2014/main" id="{44EA20C6-0548-4E88-8CFB-C29C689A405D}"/>
                </a:ext>
              </a:extLst>
            </p:cNvPr>
            <p:cNvSpPr/>
            <p:nvPr/>
          </p:nvSpPr>
          <p:spPr>
            <a:xfrm>
              <a:off x="5042471" y="5661248"/>
              <a:ext cx="520964" cy="520964"/>
            </a:xfrm>
            <a:prstGeom prst="cub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792CEC67-B00F-42C7-9FCE-838F3C8F4F40}"/>
              </a:ext>
            </a:extLst>
          </p:cNvPr>
          <p:cNvSpPr txBox="1"/>
          <p:nvPr/>
        </p:nvSpPr>
        <p:spPr>
          <a:xfrm>
            <a:off x="987023" y="4171343"/>
            <a:ext cx="1212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Combine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9AB79FD-170D-49A4-815F-5D07494FE382}"/>
              </a:ext>
            </a:extLst>
          </p:cNvPr>
          <p:cNvSpPr txBox="1"/>
          <p:nvPr/>
        </p:nvSpPr>
        <p:spPr>
          <a:xfrm>
            <a:off x="7027431" y="4169511"/>
            <a:ext cx="816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Truck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2955DB8-C667-4C60-94D4-758D0A2A4C33}"/>
              </a:ext>
            </a:extLst>
          </p:cNvPr>
          <p:cNvSpPr txBox="1"/>
          <p:nvPr/>
        </p:nvSpPr>
        <p:spPr>
          <a:xfrm>
            <a:off x="1338597" y="5685100"/>
            <a:ext cx="1426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Blockchain</a:t>
            </a:r>
          </a:p>
        </p:txBody>
      </p: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35D0024F-4651-4C68-9815-2B420D546166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82396" y="2031510"/>
            <a:ext cx="845228" cy="530015"/>
          </a:xfrm>
          <a:prstGeom prst="bentConnector3">
            <a:avLst>
              <a:gd name="adj1" fmla="val 99584"/>
            </a:avLst>
          </a:prstGeom>
          <a:ln w="88900" cap="sq">
            <a:solidFill>
              <a:schemeClr val="tx2">
                <a:lumMod val="75000"/>
                <a:lumOff val="2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Multiplication Sign 171">
            <a:extLst>
              <a:ext uri="{FF2B5EF4-FFF2-40B4-BE49-F238E27FC236}">
                <a16:creationId xmlns:a16="http://schemas.microsoft.com/office/drawing/2014/main" id="{5B918590-18B6-4FF5-8024-ACA60C67A6DD}"/>
              </a:ext>
            </a:extLst>
          </p:cNvPr>
          <p:cNvSpPr/>
          <p:nvPr/>
        </p:nvSpPr>
        <p:spPr>
          <a:xfrm>
            <a:off x="6929059" y="1551829"/>
            <a:ext cx="971999" cy="971999"/>
          </a:xfrm>
          <a:prstGeom prst="mathMultiply">
            <a:avLst>
              <a:gd name="adj1" fmla="val 880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7627D29E-D767-4D89-A966-408AE4C42AD4}"/>
              </a:ext>
            </a:extLst>
          </p:cNvPr>
          <p:cNvSpPr/>
          <p:nvPr/>
        </p:nvSpPr>
        <p:spPr>
          <a:xfrm>
            <a:off x="4067467" y="4653136"/>
            <a:ext cx="7794333" cy="1747177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Our solution: record the weight of organic beans as they are harvested, save data to blockchain.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Again record the weight of organic beans as they enter the trader’s warehouse, save data to blockchain.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If actor (e. g. farmer) tries to inflate weight of organic beans with inorganic beans, the change in weight is detected in trader’s warehouse.</a:t>
            </a:r>
          </a:p>
        </p:txBody>
      </p:sp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CF238373-6D0B-47BD-8C08-F408000A5158}"/>
              </a:ext>
            </a:extLst>
          </p:cNvPr>
          <p:cNvCxnSpPr>
            <a:cxnSpLocks/>
          </p:cNvCxnSpPr>
          <p:nvPr/>
        </p:nvCxnSpPr>
        <p:spPr>
          <a:xfrm rot="5400000">
            <a:off x="2972282" y="4684729"/>
            <a:ext cx="929154" cy="440476"/>
          </a:xfrm>
          <a:prstGeom prst="bentConnector3">
            <a:avLst>
              <a:gd name="adj1" fmla="val 97839"/>
            </a:avLst>
          </a:prstGeom>
          <a:ln w="889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>
            <a:extLst>
              <a:ext uri="{FF2B5EF4-FFF2-40B4-BE49-F238E27FC236}">
                <a16:creationId xmlns:a16="http://schemas.microsoft.com/office/drawing/2014/main" id="{0DC3CA96-88FC-4315-82C5-A6FA34355E27}"/>
              </a:ext>
            </a:extLst>
          </p:cNvPr>
          <p:cNvSpPr/>
          <p:nvPr/>
        </p:nvSpPr>
        <p:spPr>
          <a:xfrm>
            <a:off x="6223747" y="2723519"/>
            <a:ext cx="1946271" cy="9335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7348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927422E-270E-43C3-9497-0F68F400E7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322" y="2608898"/>
            <a:ext cx="836712" cy="836712"/>
          </a:xfrm>
          <a:prstGeom prst="rect">
            <a:avLst/>
          </a:prstGeom>
        </p:spPr>
      </p:pic>
      <p:sp>
        <p:nvSpPr>
          <p:cNvPr id="21" name="Rectangle: Single Corner Snipped 20">
            <a:extLst>
              <a:ext uri="{FF2B5EF4-FFF2-40B4-BE49-F238E27FC236}">
                <a16:creationId xmlns:a16="http://schemas.microsoft.com/office/drawing/2014/main" id="{3F9EBB43-945D-40EF-9C93-9777F10558B6}"/>
              </a:ext>
            </a:extLst>
          </p:cNvPr>
          <p:cNvSpPr/>
          <p:nvPr/>
        </p:nvSpPr>
        <p:spPr>
          <a:xfrm>
            <a:off x="8025074" y="3068276"/>
            <a:ext cx="576064" cy="720080"/>
          </a:xfrm>
          <a:prstGeom prst="snip1Rect">
            <a:avLst>
              <a:gd name="adj" fmla="val 403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dirty="0" err="1"/>
              <a:t>sobeit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en-GB" dirty="0"/>
              <a:t>Our Setup</a:t>
            </a:r>
          </a:p>
        </p:txBody>
      </p:sp>
      <p:pic>
        <p:nvPicPr>
          <p:cNvPr id="6" name="Bild.jpeg" descr="Bild.jpeg">
            <a:extLst>
              <a:ext uri="{FF2B5EF4-FFF2-40B4-BE49-F238E27FC236}">
                <a16:creationId xmlns:a16="http://schemas.microsoft.com/office/drawing/2014/main" id="{4B8C94A8-9414-4DE0-B9BD-0977FDE83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847"/>
                    </a14:imgEffect>
                    <a14:imgEffect>
                      <a14:brightnessContrast bright="25000" contrast="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747674" y="2310012"/>
            <a:ext cx="1601335" cy="2135114"/>
          </a:xfrm>
          <a:prstGeom prst="rect">
            <a:avLst/>
          </a:prstGeom>
          <a:ln w="25400">
            <a:noFill/>
            <a:miter lim="400000"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E683FF7-CD10-4264-B925-9E69333244E1}"/>
              </a:ext>
            </a:extLst>
          </p:cNvPr>
          <p:cNvGrpSpPr/>
          <p:nvPr/>
        </p:nvGrpSpPr>
        <p:grpSpPr>
          <a:xfrm>
            <a:off x="4121903" y="4715258"/>
            <a:ext cx="1883585" cy="521377"/>
            <a:chOff x="3679850" y="5661248"/>
            <a:chExt cx="1883585" cy="521377"/>
          </a:xfrm>
        </p:grpSpPr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ED3D8D7D-A493-43E4-B0F6-73664B17F369}"/>
                </a:ext>
              </a:extLst>
            </p:cNvPr>
            <p:cNvSpPr/>
            <p:nvPr/>
          </p:nvSpPr>
          <p:spPr>
            <a:xfrm>
              <a:off x="3679850" y="5661661"/>
              <a:ext cx="520964" cy="520964"/>
            </a:xfrm>
            <a:prstGeom prst="cub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Cube 9">
              <a:extLst>
                <a:ext uri="{FF2B5EF4-FFF2-40B4-BE49-F238E27FC236}">
                  <a16:creationId xmlns:a16="http://schemas.microsoft.com/office/drawing/2014/main" id="{58FA6E48-769E-4093-8799-D4F4E84D036E}"/>
                </a:ext>
              </a:extLst>
            </p:cNvPr>
            <p:cNvSpPr/>
            <p:nvPr/>
          </p:nvSpPr>
          <p:spPr>
            <a:xfrm>
              <a:off x="4127004" y="5661248"/>
              <a:ext cx="520964" cy="520964"/>
            </a:xfrm>
            <a:prstGeom prst="cub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F9C80D7B-98F9-4AAD-8ADF-51FF1F5CE91B}"/>
                </a:ext>
              </a:extLst>
            </p:cNvPr>
            <p:cNvSpPr/>
            <p:nvPr/>
          </p:nvSpPr>
          <p:spPr>
            <a:xfrm>
              <a:off x="4595317" y="5661661"/>
              <a:ext cx="520964" cy="520964"/>
            </a:xfrm>
            <a:prstGeom prst="cub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3A963F51-441A-4839-BF4C-7A552071EF6A}"/>
                </a:ext>
              </a:extLst>
            </p:cNvPr>
            <p:cNvSpPr/>
            <p:nvPr/>
          </p:nvSpPr>
          <p:spPr>
            <a:xfrm>
              <a:off x="5042471" y="5661248"/>
              <a:ext cx="520964" cy="520964"/>
            </a:xfrm>
            <a:prstGeom prst="cub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F7D0E9-D097-44E8-81DA-7454962D7781}"/>
              </a:ext>
            </a:extLst>
          </p:cNvPr>
          <p:cNvCxnSpPr>
            <a:cxnSpLocks/>
          </p:cNvCxnSpPr>
          <p:nvPr/>
        </p:nvCxnSpPr>
        <p:spPr>
          <a:xfrm>
            <a:off x="2713033" y="3377362"/>
            <a:ext cx="737291" cy="0"/>
          </a:xfrm>
          <a:prstGeom prst="straightConnector1">
            <a:avLst/>
          </a:prstGeom>
          <a:ln w="88900" cap="sq">
            <a:solidFill>
              <a:schemeClr val="tx2">
                <a:lumMod val="75000"/>
                <a:lumOff val="2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E0F0B0-8D77-43D2-A13A-0F994D1CD921}"/>
              </a:ext>
            </a:extLst>
          </p:cNvPr>
          <p:cNvCxnSpPr>
            <a:cxnSpLocks/>
          </p:cNvCxnSpPr>
          <p:nvPr/>
        </p:nvCxnSpPr>
        <p:spPr>
          <a:xfrm>
            <a:off x="6762692" y="3377126"/>
            <a:ext cx="771087" cy="0"/>
          </a:xfrm>
          <a:prstGeom prst="straightConnector1">
            <a:avLst/>
          </a:prstGeom>
          <a:ln w="88900" cap="sq">
            <a:solidFill>
              <a:schemeClr val="tx2">
                <a:lumMod val="75000"/>
                <a:lumOff val="2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53F47F86-0D50-462D-BAC7-A355A97059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065" y="3377362"/>
            <a:ext cx="836712" cy="8367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4ED6110-8943-4245-9431-531048558F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271" y="2959006"/>
            <a:ext cx="904960" cy="90496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CC9CE31-B514-482D-9DF8-BE4A6D7FF4D5}"/>
              </a:ext>
            </a:extLst>
          </p:cNvPr>
          <p:cNvSpPr txBox="1"/>
          <p:nvPr/>
        </p:nvSpPr>
        <p:spPr>
          <a:xfrm>
            <a:off x="7424939" y="4178001"/>
            <a:ext cx="1906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Smart Contract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EE4B8E3-F429-42EA-AB42-64C2006F1A0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897" y="1796251"/>
            <a:ext cx="1306252" cy="130625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36A1F37-1F10-4401-AA67-0CE0853921B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92" t="69297" r="42319" b="17344"/>
          <a:stretch/>
        </p:blipFill>
        <p:spPr>
          <a:xfrm>
            <a:off x="3861389" y="3456882"/>
            <a:ext cx="2448272" cy="648072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FD6BDB-D8F4-475C-AF03-683136019829}"/>
              </a:ext>
            </a:extLst>
          </p:cNvPr>
          <p:cNvCxnSpPr>
            <a:cxnSpLocks/>
          </p:cNvCxnSpPr>
          <p:nvPr/>
        </p:nvCxnSpPr>
        <p:spPr>
          <a:xfrm>
            <a:off x="5042023" y="3058449"/>
            <a:ext cx="0" cy="398433"/>
          </a:xfrm>
          <a:prstGeom prst="straightConnector1">
            <a:avLst/>
          </a:prstGeom>
          <a:ln w="38100" cap="sq">
            <a:solidFill>
              <a:schemeClr val="tx2">
                <a:lumMod val="75000"/>
                <a:lumOff val="2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C310A22-CBC0-474D-B87C-8D6E6E19B1B0}"/>
              </a:ext>
            </a:extLst>
          </p:cNvPr>
          <p:cNvCxnSpPr>
            <a:cxnSpLocks/>
          </p:cNvCxnSpPr>
          <p:nvPr/>
        </p:nvCxnSpPr>
        <p:spPr>
          <a:xfrm>
            <a:off x="5042023" y="4149080"/>
            <a:ext cx="0" cy="398433"/>
          </a:xfrm>
          <a:prstGeom prst="straightConnector1">
            <a:avLst/>
          </a:prstGeom>
          <a:ln w="38100" cap="sq">
            <a:solidFill>
              <a:schemeClr val="tx2">
                <a:lumMod val="75000"/>
                <a:lumOff val="2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E76D9055-BA4F-40D4-BA6A-72BE6146F900}"/>
              </a:ext>
            </a:extLst>
          </p:cNvPr>
          <p:cNvSpPr/>
          <p:nvPr/>
        </p:nvSpPr>
        <p:spPr>
          <a:xfrm>
            <a:off x="3691386" y="1507975"/>
            <a:ext cx="2734773" cy="4160708"/>
          </a:xfrm>
          <a:prstGeom prst="rect">
            <a:avLst/>
          </a:prstGeom>
          <a:noFill/>
          <a:ln w="38100"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73D663-04DF-4C36-9B6C-E11DA1AF452E}"/>
              </a:ext>
            </a:extLst>
          </p:cNvPr>
          <p:cNvSpPr txBox="1"/>
          <p:nvPr/>
        </p:nvSpPr>
        <p:spPr>
          <a:xfrm>
            <a:off x="4239684" y="1532722"/>
            <a:ext cx="1691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REST Server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A0520C-B99F-4C3A-95A5-4A9D1E2D97AF}"/>
              </a:ext>
            </a:extLst>
          </p:cNvPr>
          <p:cNvSpPr txBox="1"/>
          <p:nvPr/>
        </p:nvSpPr>
        <p:spPr>
          <a:xfrm>
            <a:off x="4356129" y="5236222"/>
            <a:ext cx="1426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Blockchain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56A2A9F-C11E-423C-A79C-BE0461E1859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841" y="4715671"/>
            <a:ext cx="1023164" cy="696604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B43C89F-F8B7-44AF-95B8-403280EE8D99}"/>
              </a:ext>
            </a:extLst>
          </p:cNvPr>
          <p:cNvCxnSpPr>
            <a:cxnSpLocks/>
          </p:cNvCxnSpPr>
          <p:nvPr/>
        </p:nvCxnSpPr>
        <p:spPr>
          <a:xfrm flipV="1">
            <a:off x="1775423" y="4214074"/>
            <a:ext cx="0" cy="382046"/>
          </a:xfrm>
          <a:prstGeom prst="straightConnector1">
            <a:avLst/>
          </a:prstGeom>
          <a:ln w="38100" cap="sq">
            <a:solidFill>
              <a:schemeClr val="tx2">
                <a:lumMod val="75000"/>
                <a:lumOff val="2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BF9336C-73ED-4078-8314-641B58E28B33}"/>
              </a:ext>
            </a:extLst>
          </p:cNvPr>
          <p:cNvSpPr txBox="1"/>
          <p:nvPr/>
        </p:nvSpPr>
        <p:spPr>
          <a:xfrm>
            <a:off x="467218" y="3831057"/>
            <a:ext cx="1269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ESP8266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5F4FD78-24F6-4C38-99A2-9E656AE14670}"/>
              </a:ext>
            </a:extLst>
          </p:cNvPr>
          <p:cNvSpPr txBox="1"/>
          <p:nvPr/>
        </p:nvSpPr>
        <p:spPr>
          <a:xfrm>
            <a:off x="480784" y="2161777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Forcer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432907B0-A895-405C-AA02-3556851F945F}"/>
              </a:ext>
            </a:extLst>
          </p:cNvPr>
          <p:cNvSpPr/>
          <p:nvPr/>
        </p:nvSpPr>
        <p:spPr>
          <a:xfrm rot="5400000">
            <a:off x="9012986" y="3141194"/>
            <a:ext cx="1422251" cy="515878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4104A6F5-82E8-4A80-AA05-3CBB19082DA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992899" y="1769173"/>
            <a:ext cx="1119917" cy="471544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F3C22AC-8BB5-4EE3-9377-EABC8505435A}"/>
              </a:ext>
            </a:extLst>
          </p:cNvPr>
          <p:cNvSpPr txBox="1"/>
          <p:nvPr/>
        </p:nvSpPr>
        <p:spPr>
          <a:xfrm rot="5400000">
            <a:off x="9002247" y="3089263"/>
            <a:ext cx="45801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spc="-3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Secure Supply Chain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4403DCC-05D5-4B69-933B-C1F2C392B042}"/>
              </a:ext>
            </a:extLst>
          </p:cNvPr>
          <p:cNvSpPr/>
          <p:nvPr/>
        </p:nvSpPr>
        <p:spPr>
          <a:xfrm>
            <a:off x="323849" y="1221668"/>
            <a:ext cx="8988317" cy="4774424"/>
          </a:xfrm>
          <a:prstGeom prst="rect">
            <a:avLst/>
          </a:prstGeom>
          <a:noFill/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F12ED70B-8FCF-4715-A575-56C16CCFDBC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992899" y="3209333"/>
            <a:ext cx="1119917" cy="47154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B42FEF6-CBB2-484E-B16B-26D50DB6C88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992899" y="4617283"/>
            <a:ext cx="1119917" cy="471544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8A82CAD6-02D4-456B-A4B3-8A44B15CFF88}"/>
              </a:ext>
            </a:extLst>
          </p:cNvPr>
          <p:cNvSpPr txBox="1"/>
          <p:nvPr/>
        </p:nvSpPr>
        <p:spPr>
          <a:xfrm>
            <a:off x="1834662" y="4077622"/>
            <a:ext cx="11626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Programme ESP8266 </a:t>
            </a:r>
          </a:p>
          <a:p>
            <a:r>
              <a:rPr lang="en-GB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with Arduino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DF691DC-0028-4A5E-9D8A-583EEABC3291}"/>
              </a:ext>
            </a:extLst>
          </p:cNvPr>
          <p:cNvSpPr txBox="1"/>
          <p:nvPr/>
        </p:nvSpPr>
        <p:spPr>
          <a:xfrm>
            <a:off x="2356434" y="2523869"/>
            <a:ext cx="12887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Store  weight data on Blockchain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DF0B26F1-AE2D-48A5-83DB-5329196152E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76868" y="2547611"/>
            <a:ext cx="968522" cy="707681"/>
          </a:xfrm>
          <a:prstGeom prst="bentConnector3">
            <a:avLst>
              <a:gd name="adj1" fmla="val 99829"/>
            </a:avLst>
          </a:prstGeom>
          <a:ln w="38100" cap="sq">
            <a:solidFill>
              <a:schemeClr val="tx2">
                <a:lumMod val="75000"/>
                <a:lumOff val="25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19254A7-C557-4FC8-8030-F10637B8BAD4}"/>
              </a:ext>
            </a:extLst>
          </p:cNvPr>
          <p:cNvSpPr txBox="1"/>
          <p:nvPr/>
        </p:nvSpPr>
        <p:spPr>
          <a:xfrm>
            <a:off x="6503087" y="2308426"/>
            <a:ext cx="14822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Execute Smart Contract contingent on weight data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2C01BD-EFC2-4298-AA08-459439C5B364}"/>
              </a:ext>
            </a:extLst>
          </p:cNvPr>
          <p:cNvCxnSpPr>
            <a:cxnSpLocks/>
          </p:cNvCxnSpPr>
          <p:nvPr/>
        </p:nvCxnSpPr>
        <p:spPr>
          <a:xfrm>
            <a:off x="3838968" y="3398059"/>
            <a:ext cx="69797" cy="236"/>
          </a:xfrm>
          <a:prstGeom prst="line">
            <a:avLst/>
          </a:prstGeom>
          <a:ln w="38100" cap="sq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8809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14.02.2019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sobeit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en-GB" dirty="0"/>
              <a:t>Our Vision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ABD706-824A-41E0-9B37-BC23632FB5E1}"/>
              </a:ext>
            </a:extLst>
          </p:cNvPr>
          <p:cNvSpPr/>
          <p:nvPr/>
        </p:nvSpPr>
        <p:spPr>
          <a:xfrm>
            <a:off x="323849" y="1221668"/>
            <a:ext cx="3681537" cy="4774424"/>
          </a:xfrm>
          <a:prstGeom prst="rect">
            <a:avLst/>
          </a:prstGeom>
          <a:noFill/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PREVENT FRAUD</a:t>
            </a:r>
          </a:p>
          <a:p>
            <a:endParaRPr lang="en-GB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GB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Leverage IoT to secure the supply chain</a:t>
            </a:r>
          </a:p>
          <a:p>
            <a:endParaRPr lang="en-GB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GB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Fully automate the supply chain data acquisition</a:t>
            </a:r>
          </a:p>
          <a:p>
            <a:endParaRPr lang="en-GB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9F7AC1-ABE0-4863-978B-CD99A621871A}"/>
              </a:ext>
            </a:extLst>
          </p:cNvPr>
          <p:cNvSpPr/>
          <p:nvPr/>
        </p:nvSpPr>
        <p:spPr>
          <a:xfrm>
            <a:off x="8116809" y="1221668"/>
            <a:ext cx="3681537" cy="4774424"/>
          </a:xfrm>
          <a:prstGeom prst="rect">
            <a:avLst/>
          </a:prstGeom>
          <a:noFill/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CUSTOMER CENTRIC</a:t>
            </a:r>
          </a:p>
          <a:p>
            <a:endParaRPr lang="en-GB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GB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Review the criteria important to you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organic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carbon footprint</a:t>
            </a:r>
          </a:p>
          <a:p>
            <a:endParaRPr lang="en-GB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GB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Not just a certificate but evidence</a:t>
            </a:r>
          </a:p>
          <a:p>
            <a:endParaRPr lang="en-GB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5555E3-7B67-48D0-A9D1-5DB8F4C4ED9A}"/>
              </a:ext>
            </a:extLst>
          </p:cNvPr>
          <p:cNvSpPr/>
          <p:nvPr/>
        </p:nvSpPr>
        <p:spPr>
          <a:xfrm>
            <a:off x="4220329" y="1221668"/>
            <a:ext cx="3681537" cy="4774424"/>
          </a:xfrm>
          <a:prstGeom prst="rect">
            <a:avLst/>
          </a:prstGeom>
          <a:noFill/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TRACK SOYBEANS </a:t>
            </a:r>
          </a:p>
          <a:p>
            <a:endParaRPr lang="en-GB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GB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Follow the soybeans from seeding to the supermarket</a:t>
            </a:r>
          </a:p>
          <a:p>
            <a:endParaRPr lang="en-GB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GB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Know where your beans grow and be sure of their route</a:t>
            </a:r>
          </a:p>
          <a:p>
            <a:endParaRPr lang="en-GB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&quot;Not Allowed&quot; Symbol 13">
            <a:extLst>
              <a:ext uri="{FF2B5EF4-FFF2-40B4-BE49-F238E27FC236}">
                <a16:creationId xmlns:a16="http://schemas.microsoft.com/office/drawing/2014/main" id="{A9B1D176-8B17-4561-9273-CA9CD2140F9E}"/>
              </a:ext>
            </a:extLst>
          </p:cNvPr>
          <p:cNvSpPr/>
          <p:nvPr/>
        </p:nvSpPr>
        <p:spPr>
          <a:xfrm>
            <a:off x="1125067" y="1840167"/>
            <a:ext cx="1745856" cy="1745856"/>
          </a:xfrm>
          <a:prstGeom prst="noSmoking">
            <a:avLst>
              <a:gd name="adj" fmla="val 11738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B959ED4-E0CC-4A79-8F98-C7E0C72F12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491" y="1840166"/>
            <a:ext cx="1745857" cy="17458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F161EDA-40DE-4696-8848-D3D68195B7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301" y="2164164"/>
            <a:ext cx="1097859" cy="1097859"/>
          </a:xfrm>
          <a:prstGeom prst="rect">
            <a:avLst/>
          </a:prstGeom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5553B9DE-6D03-4996-9D0E-1F376D5A1D4F}"/>
              </a:ext>
            </a:extLst>
          </p:cNvPr>
          <p:cNvSpPr/>
          <p:nvPr/>
        </p:nvSpPr>
        <p:spPr>
          <a:xfrm rot="18900000">
            <a:off x="10228290" y="3118352"/>
            <a:ext cx="466340" cy="418048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4FF91C66-AE6E-4A20-80B5-096E6F18BEEA}"/>
              </a:ext>
            </a:extLst>
          </p:cNvPr>
          <p:cNvSpPr/>
          <p:nvPr/>
        </p:nvSpPr>
        <p:spPr>
          <a:xfrm rot="2700000">
            <a:off x="8909432" y="3123321"/>
            <a:ext cx="466340" cy="418048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D3AE06E3-D865-4BB9-9FEC-A7715355C9BC}"/>
              </a:ext>
            </a:extLst>
          </p:cNvPr>
          <p:cNvSpPr/>
          <p:nvPr/>
        </p:nvSpPr>
        <p:spPr>
          <a:xfrm rot="10800000">
            <a:off x="9604916" y="1768160"/>
            <a:ext cx="466340" cy="418048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03496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16zu9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Presentation_v1</Template>
  <TotalTime>417</TotalTime>
  <Words>336</Words>
  <Application>Microsoft Office PowerPoint</Application>
  <PresentationFormat>Custom</PresentationFormat>
  <Paragraphs>91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Arial</vt:lpstr>
      <vt:lpstr>Wingdings</vt:lpstr>
      <vt:lpstr>eth_praesentation_16zu9_ETH1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Our Purpose</vt:lpstr>
      <vt:lpstr>Supply Chain and Vulnerabilities</vt:lpstr>
      <vt:lpstr>Preventing Fraud</vt:lpstr>
      <vt:lpstr>Our Setup</vt:lpstr>
      <vt:lpstr>Our Vision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Traceability in Supply Change Management guaranteed by Blockchain and IoT</dc:title>
  <dc:creator>Philipp Jett</dc:creator>
  <cp:lastModifiedBy>David Van Story</cp:lastModifiedBy>
  <cp:revision>12</cp:revision>
  <cp:lastPrinted>2013-06-08T11:22:51Z</cp:lastPrinted>
  <dcterms:created xsi:type="dcterms:W3CDTF">2019-02-14T21:38:43Z</dcterms:created>
  <dcterms:modified xsi:type="dcterms:W3CDTF">2019-02-15T07:12:04Z</dcterms:modified>
</cp:coreProperties>
</file>