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31A"/>
    <a:srgbClr val="FF7C8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89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07FB-C430-46E1-B94A-7C8AA4F5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50B57-A13E-49A3-B3DF-CB2EFB6E0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9848-178C-433D-9B96-8218458F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0D3E-B54B-4BFC-AEAE-81B1BD5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CAB2-431F-4D82-9B2B-6C5A61DB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28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E85C-8319-4503-BBF0-27196DD8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222F3-6F10-4E8D-A106-C7861807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D52D-8664-460D-88A6-19071CBA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93F5-090F-4839-ABA6-4491351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8C48-CC55-4745-B670-25F8C0ED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364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D6A52-8539-410B-8EF5-8E9856579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A2339-BB40-4961-B033-B3518273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BBDF-2645-4884-9FD1-8B5E51AC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8C2C-4C8C-422A-A78C-BE59A851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8E68-8292-4463-BEAB-23CC611D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7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811E-2A30-4505-B65D-90E8A33F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27B9-3492-4105-8FEE-E087961A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4619-3305-4C1D-9AC2-CF0CC099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5F2E-265F-46A2-B2F1-DF3971C3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2A15-EC7C-4852-BD36-CFDE0EB8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01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A0B0-01C5-4C67-828E-B30EB787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A82AA-1E77-49DD-AA09-D3C71520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A9BB-663B-48ED-A2D8-92549270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EED8-2421-4914-8FAC-AA09F4CD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7952-488C-45BB-9FF4-F7E69DF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365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4B1C-6BC1-44DD-B504-A43FCE50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C63D-5D70-4B65-9218-B597C611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B98F8-579D-4E5B-AB1E-798FB0AC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810EF-6AF8-459A-908E-6A4F8DD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141E2-5233-4796-8FC0-BBD2E17C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1E7B-8985-4CB9-8CC8-1F2C9981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33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6F09-05AF-4F84-91DE-40BEAAE7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0A51-1D2B-4587-BDCE-DCA09F80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CD22-54C2-4322-8CD0-31B86D76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B296-6DA7-4292-831D-71ABBB2A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2E942-28D3-4620-B99A-9888A9669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F7699-6B9A-4D8B-BA49-77CB108B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DBCB2-EBB3-4609-9C86-3DE76C78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9227-93CD-4F71-A68A-12C9CAD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80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E56-0860-4D9C-8F38-826AD264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696F8-7C22-4CED-81AD-AFE11E30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7F24-4717-4C91-9538-E9DA1249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E89FF-A868-4DF3-ACF0-D13DA70A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52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393B4-C23C-419C-BFC3-694820FD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9CBC4-60E6-40E9-A114-3AD00D7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AABBA-91E7-43CD-80C7-E27E6C7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66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1356-CC4D-415B-8934-74B3C7E9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0AA6-2247-4F39-BFA2-802CF0C5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59C-9D50-40B1-A89A-827ECA82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34B5-5572-4097-99D1-9D93AAC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D161-0BF8-4185-B164-D2465080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2ECD-DC74-4C87-9643-FA4F800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4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3497-9FC1-483B-B7FE-CAEBD935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B15A8-A7EA-423F-BEDA-A17CE4D9A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9B7A1-AF27-474B-A59F-27605E8DE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DBE71-8078-43B3-9730-9CE9D8B3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10874-1036-4990-97AB-4B229EA6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788A9-DA73-4AF9-8922-A2BDEBD9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9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FFF54-10C2-46FA-B7D9-976D7B25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2A264-F3AC-4B9C-BD5C-B9976BEF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5F90-5AA2-4212-B48A-8FF76146E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5AC6-0DA2-4B4F-9F93-85105632B428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4C6E-2715-4D29-8EAC-3ECAA5A7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10E3-1F7D-4B5E-98E5-79CC31AE1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8918-3DCD-4673-A53A-4B165336DC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06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5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5AF-0046-4EB2-95BA-796AED2D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1076"/>
          </a:xfrm>
        </p:spPr>
        <p:txBody>
          <a:bodyPr>
            <a:normAutofit fontScale="90000"/>
          </a:bodyPr>
          <a:lstStyle/>
          <a:p>
            <a:r>
              <a:rPr lang="de-CH" sz="8000" b="1" dirty="0">
                <a:solidFill>
                  <a:schemeClr val="bg1"/>
                </a:solidFill>
              </a:rPr>
              <a:t>Sustainergy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051EF-CA3D-4292-865E-E3F64940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0584" y="3602038"/>
            <a:ext cx="1887415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CH" dirty="0">
                <a:solidFill>
                  <a:schemeClr val="bg1"/>
                </a:solidFill>
              </a:rPr>
              <a:t>Lars Luginbühl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Severin Laasch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Nicolas Fischer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Balz Hedinger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Aurelio Frei</a:t>
            </a:r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2C3E009F-0589-4921-A861-D979BAEB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994" y="5257800"/>
            <a:ext cx="2904011" cy="1388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39D10-366A-4046-9C98-F78589802CD9}"/>
              </a:ext>
            </a:extLst>
          </p:cNvPr>
          <p:cNvSpPr txBox="1"/>
          <p:nvPr/>
        </p:nvSpPr>
        <p:spPr>
          <a:xfrm>
            <a:off x="2173802" y="3602038"/>
            <a:ext cx="4520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</a:rPr>
              <a:t>SwissEnergy Challenge for BETH 2019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07052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531A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CCE0-9B2A-43B2-8137-C71D4F8F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CCFF5-7135-43C0-84C5-B4B19B7E9922}"/>
              </a:ext>
            </a:extLst>
          </p:cNvPr>
          <p:cNvSpPr/>
          <p:nvPr/>
        </p:nvSpPr>
        <p:spPr>
          <a:xfrm>
            <a:off x="7963786" y="0"/>
            <a:ext cx="4228214" cy="6858000"/>
          </a:xfrm>
          <a:prstGeom prst="rect">
            <a:avLst/>
          </a:prstGeom>
          <a:solidFill>
            <a:srgbClr val="E953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Bildergebnis für residential icon">
            <a:extLst>
              <a:ext uri="{FF2B5EF4-FFF2-40B4-BE49-F238E27FC236}">
                <a16:creationId xmlns:a16="http://schemas.microsoft.com/office/drawing/2014/main" id="{91B7F576-4FC4-4C21-BFCC-BAF59535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37" y="498091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3A624-203E-4F44-A870-3255EA1D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51" y="4980910"/>
            <a:ext cx="900000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77873-42C5-42A7-81DE-72FDB1FD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01" y="2117015"/>
            <a:ext cx="900000" cy="9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974ED6-213F-412A-8784-8874C80AFE6B}"/>
              </a:ext>
            </a:extLst>
          </p:cNvPr>
          <p:cNvSpPr txBox="1"/>
          <p:nvPr/>
        </p:nvSpPr>
        <p:spPr>
          <a:xfrm>
            <a:off x="8086547" y="2343863"/>
            <a:ext cx="3997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INDUSTRY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>
                <a:solidFill>
                  <a:schemeClr val="bg1"/>
                </a:solidFill>
              </a:rPr>
              <a:t>registration sustainability product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b="1" dirty="0">
                <a:solidFill>
                  <a:schemeClr val="bg1"/>
                </a:solidFill>
              </a:rPr>
              <a:t>COMMUNITY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CH" dirty="0">
                <a:solidFill>
                  <a:schemeClr val="bg1"/>
                </a:solidFill>
              </a:rPr>
              <a:t>Product certification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CH" dirty="0">
                <a:solidFill>
                  <a:schemeClr val="bg1"/>
                </a:solidFill>
              </a:rPr>
              <a:t>Choosing and certifying sustainability projects</a:t>
            </a:r>
          </a:p>
          <a:p>
            <a:pPr marL="342900" indent="-342900">
              <a:buFont typeface="+mj-lt"/>
              <a:buAutoNum type="arabicPeriod" startAt="2"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b="1" dirty="0">
                <a:solidFill>
                  <a:schemeClr val="bg1"/>
                </a:solidFill>
              </a:rPr>
              <a:t>HOUSEHOLDS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CH" dirty="0">
                <a:solidFill>
                  <a:schemeClr val="bg1"/>
                </a:solidFill>
              </a:rPr>
              <a:t>gaining Tokens through energy efficient actions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CH" dirty="0">
                <a:solidFill>
                  <a:schemeClr val="bg1"/>
                </a:solidFill>
              </a:rPr>
              <a:t>Partially pay industrial goods with Tokens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CH" dirty="0">
                <a:solidFill>
                  <a:schemeClr val="bg1"/>
                </a:solidFill>
              </a:rPr>
              <a:t>Get sustainble household appliances</a:t>
            </a:r>
          </a:p>
          <a:p>
            <a:pPr marL="342900" indent="-342900">
              <a:buFont typeface="+mj-lt"/>
              <a:buAutoNum type="arabicPeriod" startAt="2"/>
            </a:pP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8D5A2F-542E-4250-A4CF-42073E7C17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7" y="1928222"/>
            <a:ext cx="900000" cy="90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105647-5C65-43BB-B25B-4C0B678D4EA6}"/>
              </a:ext>
            </a:extLst>
          </p:cNvPr>
          <p:cNvCxnSpPr>
            <a:cxnSpLocks/>
          </p:cNvCxnSpPr>
          <p:nvPr/>
        </p:nvCxnSpPr>
        <p:spPr>
          <a:xfrm>
            <a:off x="2237518" y="3073432"/>
            <a:ext cx="0" cy="1611179"/>
          </a:xfrm>
          <a:prstGeom prst="straightConnector1">
            <a:avLst/>
          </a:prstGeom>
          <a:ln w="44450">
            <a:solidFill>
              <a:srgbClr val="E953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BAFE80-AFC4-4AA3-8BF4-94BB1DC52659}"/>
              </a:ext>
            </a:extLst>
          </p:cNvPr>
          <p:cNvCxnSpPr>
            <a:cxnSpLocks/>
          </p:cNvCxnSpPr>
          <p:nvPr/>
        </p:nvCxnSpPr>
        <p:spPr>
          <a:xfrm>
            <a:off x="2988054" y="5618479"/>
            <a:ext cx="2587347" cy="1"/>
          </a:xfrm>
          <a:prstGeom prst="straightConnector1">
            <a:avLst/>
          </a:prstGeom>
          <a:ln w="44450">
            <a:solidFill>
              <a:srgbClr val="E953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D91EB0-D0A7-444B-BB9B-A30374B4FF54}"/>
              </a:ext>
            </a:extLst>
          </p:cNvPr>
          <p:cNvSpPr txBox="1"/>
          <p:nvPr/>
        </p:nvSpPr>
        <p:spPr>
          <a:xfrm>
            <a:off x="8161020" y="294138"/>
            <a:ext cx="3943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Energy Reduction in households is incentivized by collecting tokens. The amount of collected tokens gives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access to </a:t>
            </a:r>
            <a:r>
              <a:rPr lang="de-CH" b="1" dirty="0">
                <a:solidFill>
                  <a:schemeClr val="bg1"/>
                </a:solidFill>
              </a:rPr>
              <a:t>discounted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bg1"/>
                </a:solidFill>
              </a:rPr>
              <a:t>increased </a:t>
            </a:r>
            <a:r>
              <a:rPr lang="de-CH" dirty="0">
                <a:solidFill>
                  <a:schemeClr val="bg1"/>
                </a:solidFill>
              </a:rPr>
              <a:t>community</a:t>
            </a:r>
            <a:r>
              <a:rPr lang="de-CH" b="1" dirty="0">
                <a:solidFill>
                  <a:schemeClr val="bg1"/>
                </a:solidFill>
              </a:rPr>
              <a:t> expert level.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0A5A8-D317-47C5-B85B-CCD361CE6CB3}"/>
              </a:ext>
            </a:extLst>
          </p:cNvPr>
          <p:cNvCxnSpPr>
            <a:cxnSpLocks/>
          </p:cNvCxnSpPr>
          <p:nvPr/>
        </p:nvCxnSpPr>
        <p:spPr>
          <a:xfrm>
            <a:off x="6223364" y="3202386"/>
            <a:ext cx="0" cy="1611179"/>
          </a:xfrm>
          <a:prstGeom prst="straightConnector1">
            <a:avLst/>
          </a:prstGeom>
          <a:ln w="44450">
            <a:solidFill>
              <a:srgbClr val="E953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677AC7-39EA-43E7-99DD-F010963504EA}"/>
              </a:ext>
            </a:extLst>
          </p:cNvPr>
          <p:cNvCxnSpPr>
            <a:cxnSpLocks/>
          </p:cNvCxnSpPr>
          <p:nvPr/>
        </p:nvCxnSpPr>
        <p:spPr>
          <a:xfrm flipV="1">
            <a:off x="5918304" y="3202385"/>
            <a:ext cx="0" cy="1611179"/>
          </a:xfrm>
          <a:prstGeom prst="straightConnector1">
            <a:avLst/>
          </a:prstGeom>
          <a:ln w="44450">
            <a:solidFill>
              <a:srgbClr val="E953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D6D89D-3FEE-426D-9487-8F1ABFB9D689}"/>
              </a:ext>
            </a:extLst>
          </p:cNvPr>
          <p:cNvCxnSpPr>
            <a:cxnSpLocks/>
          </p:cNvCxnSpPr>
          <p:nvPr/>
        </p:nvCxnSpPr>
        <p:spPr>
          <a:xfrm flipH="1">
            <a:off x="2988054" y="2389193"/>
            <a:ext cx="2309142" cy="0"/>
          </a:xfrm>
          <a:prstGeom prst="straightConnector1">
            <a:avLst/>
          </a:prstGeom>
          <a:ln w="44450">
            <a:solidFill>
              <a:srgbClr val="E953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A459936-C8FD-4E0D-BF63-0E51AEF0B42B}"/>
              </a:ext>
            </a:extLst>
          </p:cNvPr>
          <p:cNvSpPr/>
          <p:nvPr/>
        </p:nvSpPr>
        <p:spPr>
          <a:xfrm>
            <a:off x="5413789" y="3840986"/>
            <a:ext cx="360000" cy="360000"/>
          </a:xfrm>
          <a:prstGeom prst="ellipse">
            <a:avLst/>
          </a:prstGeom>
          <a:solidFill>
            <a:srgbClr val="E9531A"/>
          </a:solidFill>
          <a:ln>
            <a:solidFill>
              <a:srgbClr val="E95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5495F3-9262-456D-A233-8DC6445B293C}"/>
              </a:ext>
            </a:extLst>
          </p:cNvPr>
          <p:cNvSpPr/>
          <p:nvPr/>
        </p:nvSpPr>
        <p:spPr>
          <a:xfrm>
            <a:off x="6309151" y="3840986"/>
            <a:ext cx="360000" cy="360000"/>
          </a:xfrm>
          <a:prstGeom prst="ellipse">
            <a:avLst/>
          </a:prstGeom>
          <a:solidFill>
            <a:srgbClr val="E9531A"/>
          </a:solidFill>
          <a:ln>
            <a:solidFill>
              <a:srgbClr val="E95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630C80-D0ED-4402-980F-27B98EC3F9D0}"/>
              </a:ext>
            </a:extLst>
          </p:cNvPr>
          <p:cNvSpPr/>
          <p:nvPr/>
        </p:nvSpPr>
        <p:spPr>
          <a:xfrm>
            <a:off x="4012661" y="1928222"/>
            <a:ext cx="360000" cy="360000"/>
          </a:xfrm>
          <a:prstGeom prst="ellipse">
            <a:avLst/>
          </a:prstGeom>
          <a:solidFill>
            <a:srgbClr val="E9531A"/>
          </a:solidFill>
          <a:ln>
            <a:solidFill>
              <a:srgbClr val="E95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D75075-B42C-408A-B860-5F97AC0CA2DE}"/>
              </a:ext>
            </a:extLst>
          </p:cNvPr>
          <p:cNvSpPr/>
          <p:nvPr/>
        </p:nvSpPr>
        <p:spPr>
          <a:xfrm>
            <a:off x="1769777" y="3734344"/>
            <a:ext cx="360000" cy="360000"/>
          </a:xfrm>
          <a:prstGeom prst="ellipse">
            <a:avLst/>
          </a:prstGeom>
          <a:solidFill>
            <a:srgbClr val="E9531A"/>
          </a:solidFill>
          <a:ln>
            <a:solidFill>
              <a:srgbClr val="E95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E17CAB-C260-4367-A7F3-0EA5AB85E32C}"/>
              </a:ext>
            </a:extLst>
          </p:cNvPr>
          <p:cNvSpPr/>
          <p:nvPr/>
        </p:nvSpPr>
        <p:spPr>
          <a:xfrm>
            <a:off x="4048215" y="5700910"/>
            <a:ext cx="360000" cy="360000"/>
          </a:xfrm>
          <a:prstGeom prst="ellipse">
            <a:avLst/>
          </a:prstGeom>
          <a:solidFill>
            <a:srgbClr val="E9531A"/>
          </a:solidFill>
          <a:ln>
            <a:solidFill>
              <a:srgbClr val="E95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DC61E1-01A4-40F8-BFD1-377BE49705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44" y="2967511"/>
            <a:ext cx="1746950" cy="174695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13BD6-6913-46E4-8F94-511CA1C39732}"/>
              </a:ext>
            </a:extLst>
          </p:cNvPr>
          <p:cNvCxnSpPr>
            <a:cxnSpLocks/>
          </p:cNvCxnSpPr>
          <p:nvPr/>
        </p:nvCxnSpPr>
        <p:spPr>
          <a:xfrm flipH="1">
            <a:off x="3001298" y="5352342"/>
            <a:ext cx="2587347" cy="1"/>
          </a:xfrm>
          <a:prstGeom prst="straightConnector1">
            <a:avLst/>
          </a:prstGeom>
          <a:ln w="44450">
            <a:solidFill>
              <a:srgbClr val="E953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08EBFE3-5B34-44A6-9FD5-B1CEA1E97822}"/>
              </a:ext>
            </a:extLst>
          </p:cNvPr>
          <p:cNvSpPr/>
          <p:nvPr/>
        </p:nvSpPr>
        <p:spPr>
          <a:xfrm>
            <a:off x="4048215" y="4919973"/>
            <a:ext cx="360000" cy="360000"/>
          </a:xfrm>
          <a:prstGeom prst="ellipse">
            <a:avLst/>
          </a:prstGeom>
          <a:solidFill>
            <a:srgbClr val="E9531A"/>
          </a:solidFill>
          <a:ln>
            <a:solidFill>
              <a:srgbClr val="E95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599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5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5D78-D4A0-4137-B909-05A3EF20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1"/>
                </a:solidFill>
              </a:rPr>
              <a:t>potential impact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40EB71-2C08-4E95-BF37-8119BE2C2D1D}"/>
              </a:ext>
            </a:extLst>
          </p:cNvPr>
          <p:cNvSpPr/>
          <p:nvPr/>
        </p:nvSpPr>
        <p:spPr>
          <a:xfrm>
            <a:off x="1189590" y="1718119"/>
            <a:ext cx="1728000" cy="172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935193-73FF-4DFB-AD51-825147A3B19B}"/>
              </a:ext>
            </a:extLst>
          </p:cNvPr>
          <p:cNvSpPr/>
          <p:nvPr/>
        </p:nvSpPr>
        <p:spPr>
          <a:xfrm>
            <a:off x="9109289" y="1683882"/>
            <a:ext cx="1728000" cy="172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4A5EF-026C-4DC0-8F0A-E10D712C4E77}"/>
              </a:ext>
            </a:extLst>
          </p:cNvPr>
          <p:cNvSpPr/>
          <p:nvPr/>
        </p:nvSpPr>
        <p:spPr>
          <a:xfrm>
            <a:off x="5232000" y="1690688"/>
            <a:ext cx="1728000" cy="172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Picture 2" descr="Bildergebnis für residential icon">
            <a:extLst>
              <a:ext uri="{FF2B5EF4-FFF2-40B4-BE49-F238E27FC236}">
                <a16:creationId xmlns:a16="http://schemas.microsoft.com/office/drawing/2014/main" id="{5A5B6FB0-B95A-49C6-A129-81F7D0C6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00" y="201878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E89D0-9FC8-4AEF-A87B-B5C9C729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45" y="1929445"/>
            <a:ext cx="1080000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9FC03-0315-413B-B3AF-9632E00E9F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37" y="2042119"/>
            <a:ext cx="1080000" cy="10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846C2-2768-4DEB-A13E-4DC93946137D}"/>
              </a:ext>
            </a:extLst>
          </p:cNvPr>
          <p:cNvSpPr txBox="1"/>
          <p:nvPr/>
        </p:nvSpPr>
        <p:spPr>
          <a:xfrm>
            <a:off x="751899" y="4055011"/>
            <a:ext cx="3002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society-based prioritization (majority vote)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support of sustainable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C4F2E-820D-4242-BD34-3642A85F19A5}"/>
              </a:ext>
            </a:extLst>
          </p:cNvPr>
          <p:cNvSpPr txBox="1"/>
          <p:nvPr/>
        </p:nvSpPr>
        <p:spPr>
          <a:xfrm>
            <a:off x="4697729" y="4008844"/>
            <a:ext cx="3002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reduced energy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increased community 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discount on sustainable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8907D-1447-4E48-B786-779974132B21}"/>
              </a:ext>
            </a:extLst>
          </p:cNvPr>
          <p:cNvSpPr txBox="1"/>
          <p:nvPr/>
        </p:nvSpPr>
        <p:spPr>
          <a:xfrm>
            <a:off x="8590988" y="4008844"/>
            <a:ext cx="2849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increased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increased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bg1"/>
                </a:solidFill>
              </a:rPr>
              <a:t>attractive employer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61300-2294-44A9-A6AA-A3523FBC5604}"/>
              </a:ext>
            </a:extLst>
          </p:cNvPr>
          <p:cNvSpPr/>
          <p:nvPr/>
        </p:nvSpPr>
        <p:spPr>
          <a:xfrm>
            <a:off x="1235754" y="3495157"/>
            <a:ext cx="1635672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B698E-3D44-4963-9A9E-A4540C00817A}"/>
              </a:ext>
            </a:extLst>
          </p:cNvPr>
          <p:cNvSpPr/>
          <p:nvPr/>
        </p:nvSpPr>
        <p:spPr>
          <a:xfrm>
            <a:off x="5278164" y="3495157"/>
            <a:ext cx="1635672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Household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2397A-23B1-4558-8D66-9A0AB56157DD}"/>
              </a:ext>
            </a:extLst>
          </p:cNvPr>
          <p:cNvSpPr/>
          <p:nvPr/>
        </p:nvSpPr>
        <p:spPr>
          <a:xfrm>
            <a:off x="9155453" y="3495157"/>
            <a:ext cx="1635672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157283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5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F29C153-AEF7-4528-A1B3-3759053D3ABB}"/>
              </a:ext>
            </a:extLst>
          </p:cNvPr>
          <p:cNvSpPr/>
          <p:nvPr/>
        </p:nvSpPr>
        <p:spPr>
          <a:xfrm>
            <a:off x="8206153" y="162302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24CC-CA3C-4A40-B296-8CEB07F4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1"/>
                </a:solidFill>
              </a:rPr>
              <a:t>Open 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15880-7677-4112-A757-F3869848D6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50" y="1825625"/>
            <a:ext cx="1394806" cy="139480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468A15D-8061-4CB8-BB0E-8C59FDA300AF}"/>
              </a:ext>
            </a:extLst>
          </p:cNvPr>
          <p:cNvSpPr/>
          <p:nvPr/>
        </p:nvSpPr>
        <p:spPr>
          <a:xfrm>
            <a:off x="2185847" y="1629000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81CD5-224F-496E-9384-65081898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82" y="1966302"/>
            <a:ext cx="1254129" cy="1254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EE8FE3-933E-4EB9-B4A6-82DD5A18913E}"/>
              </a:ext>
            </a:extLst>
          </p:cNvPr>
          <p:cNvSpPr txBox="1"/>
          <p:nvPr/>
        </p:nvSpPr>
        <p:spPr>
          <a:xfrm>
            <a:off x="1115783" y="4122995"/>
            <a:ext cx="47692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</a:rPr>
              <a:t>detection of loopholes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</a:rPr>
              <a:t>correct placement of (monitoring) IoT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</a:rPr>
              <a:t>cartell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</a:rPr>
              <a:t>incentivizing participation</a:t>
            </a:r>
          </a:p>
          <a:p>
            <a:endParaRPr lang="de-CH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8E9D2-C6ED-4E7A-B6A0-E9D250A77933}"/>
              </a:ext>
            </a:extLst>
          </p:cNvPr>
          <p:cNvSpPr txBox="1"/>
          <p:nvPr/>
        </p:nvSpPr>
        <p:spPr>
          <a:xfrm>
            <a:off x="7284721" y="4122995"/>
            <a:ext cx="3951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</a:rPr>
              <a:t>proof by reputation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/>
                </a:solidFill>
              </a:rPr>
              <a:t>standard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B46296-01C0-4138-A1E5-F44B6B6EBA7E}"/>
              </a:ext>
            </a:extLst>
          </p:cNvPr>
          <p:cNvSpPr/>
          <p:nvPr/>
        </p:nvSpPr>
        <p:spPr>
          <a:xfrm>
            <a:off x="7992511" y="3557965"/>
            <a:ext cx="2227283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Technology related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32A6E6-A1EA-4748-88BB-263E881A973A}"/>
              </a:ext>
            </a:extLst>
          </p:cNvPr>
          <p:cNvSpPr/>
          <p:nvPr/>
        </p:nvSpPr>
        <p:spPr>
          <a:xfrm>
            <a:off x="1972204" y="3542614"/>
            <a:ext cx="2227283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concept related</a:t>
            </a:r>
          </a:p>
        </p:txBody>
      </p:sp>
    </p:spTree>
    <p:extLst>
      <p:ext uri="{BB962C8B-B14F-4D97-AF65-F5344CB8AC3E}">
        <p14:creationId xmlns:p14="http://schemas.microsoft.com/office/powerpoint/2010/main" val="374723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5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CB81-03CE-45BD-B692-F67781EB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1"/>
                </a:solidFill>
              </a:rPr>
              <a:t>Software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06D2-AE84-41F2-B8C8-96F9E987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154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Sustainergy</vt:lpstr>
      <vt:lpstr>Project Idea</vt:lpstr>
      <vt:lpstr>potential impact</vt:lpstr>
      <vt:lpstr>Open Challenges</vt:lpstr>
      <vt:lpstr>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Sustainergy</dc:title>
  <dc:creator>Aurelio Frei</dc:creator>
  <cp:lastModifiedBy>Aurelio Frei</cp:lastModifiedBy>
  <cp:revision>2</cp:revision>
  <dcterms:created xsi:type="dcterms:W3CDTF">2019-02-14T12:00:10Z</dcterms:created>
  <dcterms:modified xsi:type="dcterms:W3CDTF">2019-02-14T16:27:21Z</dcterms:modified>
</cp:coreProperties>
</file>