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0bfe2b0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0bfe2b0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f0bfe2b06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950a1c6f_7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950a1c6f_7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f950a1c6f_7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950a1c6f_7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950a1c6f_7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f950a1c6f_7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950a1c6f_7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950a1c6f_7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f950a1c6f_7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090447" y="-2696066"/>
            <a:ext cx="401110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57692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8100" y="6009765"/>
            <a:ext cx="7505700" cy="660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679475" y="780175"/>
            <a:ext cx="11224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000">
                <a:latin typeface="Montserrat"/>
                <a:ea typeface="Montserrat"/>
                <a:cs typeface="Montserrat"/>
                <a:sym typeface="Montserrat"/>
              </a:rPr>
              <a:t>SoyChain - Trust in Global Supply Chains</a:t>
            </a:r>
            <a:r>
              <a:rPr lang="de-CH" sz="3000">
                <a:latin typeface="Montserrat"/>
                <a:ea typeface="Montserrat"/>
                <a:cs typeface="Montserrat"/>
                <a:sym typeface="Montserrat"/>
              </a:rPr>
              <a:t> Challenge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26112" t="0"/>
          <a:stretch/>
        </p:blipFill>
        <p:spPr>
          <a:xfrm>
            <a:off x="3879403" y="4512600"/>
            <a:ext cx="6300750" cy="13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875" y="1876775"/>
            <a:ext cx="8496026" cy="23226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565175" y="3843375"/>
            <a:ext cx="27117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David Baur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 Kellenberger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Pascal Küng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Julian Neff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Jasper Shi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Radek Zenkl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1600200" y="8175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/**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* My commodity trading 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*/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namespace org.soychain.mynetwork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enum MovementStatus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HARVESTED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IN_FARMERWAREHOUSE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IN_TRANSITTRADER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IN_TRADERWAREHOUSE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IN_TRANSITBUYER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asset Soybean identified by soyId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String soyId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String fieldId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Integer quantity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MovementStatus movementStatus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TradingPartner owner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asset Field identified by fieldId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String fieldId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Integer limit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Farmer owner // maybe dont need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abstract participant TradingPartner identified by tradeID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o String tradeID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--&gt; Soybean[] soybeans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participant Trader extends TradingPartner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participant Buyer extends TradingPartner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participant Farmer extends TradingPartner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Boolean hasWarehouse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Boolean hasTransportation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Integer capacity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Boolean useSubcontractor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transaction Trade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--&gt; Soybean soybean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--&gt; TradingPartner newOwner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transaction Harvest{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 o String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Field field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Farmer owner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Integer quantity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transaction Merge{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      --&gt; Soybean bean1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 --&gt; Soybean bean2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transaction Split{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 --&gt; Soybean bean1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String bean2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o Integer quantity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/*transaction Trade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Commodity commodity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Trader newOwner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event TradeNotification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Commodity commodity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transaction RemoveHighQuantityCommodities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event RemoveNotification {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	--&gt; Commodity commodity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}*/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738" y="-72106"/>
            <a:ext cx="1596106" cy="159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0469" y="4056550"/>
            <a:ext cx="699610" cy="69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5628" y="1634359"/>
            <a:ext cx="772968" cy="77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3992" y="44831"/>
            <a:ext cx="1293446" cy="141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7">
            <a:alphaModFix/>
          </a:blip>
          <a:srcRect b="0" l="169" r="179" t="0"/>
          <a:stretch/>
        </p:blipFill>
        <p:spPr>
          <a:xfrm>
            <a:off x="5468940" y="4517556"/>
            <a:ext cx="720089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8">
            <a:alphaModFix/>
          </a:blip>
          <a:srcRect b="0" l="169" r="179" t="0"/>
          <a:stretch/>
        </p:blipFill>
        <p:spPr>
          <a:xfrm>
            <a:off x="7476892" y="2522603"/>
            <a:ext cx="720089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9">
            <a:alphaModFix/>
          </a:blip>
          <a:srcRect b="0" l="169" r="179" t="0"/>
          <a:stretch/>
        </p:blipFill>
        <p:spPr>
          <a:xfrm>
            <a:off x="9057382" y="21435"/>
            <a:ext cx="72009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5116" y="1620726"/>
            <a:ext cx="734687" cy="73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2598" y="1524000"/>
            <a:ext cx="756234" cy="756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rot="10800000">
            <a:off x="4927338" y="2407266"/>
            <a:ext cx="620100" cy="228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5278896" y="2385301"/>
            <a:ext cx="1934400" cy="18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flipH="1">
            <a:off x="5431496" y="2071552"/>
            <a:ext cx="3534600" cy="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3" name="Google Shape;1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5026" y="4114101"/>
            <a:ext cx="749453" cy="749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/>
          <p:nvPr/>
        </p:nvCxnSpPr>
        <p:spPr>
          <a:xfrm rot="10800000">
            <a:off x="2656115" y="1136378"/>
            <a:ext cx="1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9856416" y="1469345"/>
            <a:ext cx="434700" cy="26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150780" y="3924164"/>
            <a:ext cx="212100" cy="20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7768818" y="4406355"/>
            <a:ext cx="25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4"/>
          <p:cNvCxnSpPr/>
          <p:nvPr/>
        </p:nvCxnSpPr>
        <p:spPr>
          <a:xfrm rot="10800000">
            <a:off x="9885998" y="2115462"/>
            <a:ext cx="25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14"/>
          <p:cNvSpPr txBox="1"/>
          <p:nvPr/>
        </p:nvSpPr>
        <p:spPr>
          <a:xfrm>
            <a:off x="7142775" y="3687075"/>
            <a:ext cx="20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1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(Certified)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534649" y="5667200"/>
            <a:ext cx="20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2 (Certified)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720824" y="1188825"/>
            <a:ext cx="17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3 </a:t>
            </a: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 certified)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500757" y="636254"/>
            <a:ext cx="12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45752" y="1551850"/>
            <a:ext cx="17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Swiss Buyer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14831" y="502348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36604" y="5567763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62774" y="287025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10385" y="254891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00335" y="3769511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32386" y="3302986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13496" y="855158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6766201" y="5043564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A: 200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6786133" y="5567763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B: 60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8725732" y="2809272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A: 74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8810079" y="3297263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B: 120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966095" y="3732862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C: 60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0328739" y="266922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A: 100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0342672" y="810812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 B: 200 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189801" y="4690566"/>
            <a:ext cx="5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9275425" y="2272706"/>
            <a:ext cx="5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4</a:t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 flipH="1">
            <a:off x="7659613" y="810812"/>
            <a:ext cx="1302600" cy="176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4"/>
          <p:cNvCxnSpPr/>
          <p:nvPr/>
        </p:nvCxnSpPr>
        <p:spPr>
          <a:xfrm flipH="1" rot="10800000">
            <a:off x="7850193" y="856895"/>
            <a:ext cx="1236900" cy="171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14"/>
          <p:cNvSpPr txBox="1"/>
          <p:nvPr/>
        </p:nvSpPr>
        <p:spPr>
          <a:xfrm>
            <a:off x="7685700" y="1039700"/>
            <a:ext cx="101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de-CH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otential 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Fraud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36200" y="2927500"/>
            <a:ext cx="40791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latin typeface="Montserrat"/>
                <a:ea typeface="Montserrat"/>
                <a:cs typeface="Montserrat"/>
                <a:sym typeface="Montserrat"/>
              </a:rPr>
              <a:t>How can we ensure the buyer that the product he/she buys is certified?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269250" y="1253200"/>
            <a:ext cx="1265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Fraud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14"/>
          <p:cNvCxnSpPr>
            <a:stCxn id="144" idx="0"/>
          </p:cNvCxnSpPr>
          <p:nvPr/>
        </p:nvCxnSpPr>
        <p:spPr>
          <a:xfrm flipH="1">
            <a:off x="2662950" y="1253200"/>
            <a:ext cx="1239000" cy="2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931175" y="528500"/>
            <a:ext cx="10167300" cy="5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000">
                <a:latin typeface="Montserrat"/>
                <a:ea typeface="Montserrat"/>
                <a:cs typeface="Montserrat"/>
                <a:sym typeface="Montserrat"/>
              </a:rPr>
              <a:t>Approach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Each harvest gets recorded on Hyperledger with the Amount, the Date, the Farmer ID and the Field 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A Vol-Tech Scanner gets installed on each farm to measure each harvest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Washed/dried soybeans are packed into Big-Bags with tamper-proof QR-codes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Trucks are equipped with GPS-scanners to ensure the journey of the bags on Hyperledger Composer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QR-Codes provide information of the harvest and journey of the bags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931175" y="528500"/>
            <a:ext cx="10167300" cy="5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000"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Social: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Customers can instantly track the certified soy-products’ complete supply chain journey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Customer can be insured about age, origin and journey of the product.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Economic: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No more “organic fraud” possible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Companies can provide proof for their product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Environmental: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Use of Scanners on farms in this scenario is not sustainable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Encouraging trust towards organic labels and thus increasing demand for sustainable food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Farmers might have </a:t>
            </a: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to provide new energy supply for each warehouse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931175" y="528500"/>
            <a:ext cx="10167300" cy="5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000">
                <a:latin typeface="Montserrat"/>
                <a:ea typeface="Montserrat"/>
                <a:cs typeface="Montserrat"/>
                <a:sym typeface="Montserrat"/>
              </a:rPr>
              <a:t>Difficulties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Negative Outcome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No way to sell undocumented harvest as certified → food-waste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Blockchain Technology might be too complicated for farmers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Small farmers might struggle maintaining the </a:t>
            </a: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necessary</a:t>
            </a: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 scanners.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Unsolved questions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What happens if the technology fails?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Who pays for this solution?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latin typeface="Montserrat"/>
                <a:ea typeface="Montserrat"/>
                <a:cs typeface="Montserrat"/>
                <a:sym typeface="Montserrat"/>
              </a:rPr>
              <a:t>Software Demo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