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589b6b3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589b6b3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589b6b38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589b6b38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589b6b38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589b6b38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589b6b38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589b6b38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e1c07be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e1c07be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e1c07be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e1c07be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e1c07be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e1c07be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Biodiversity and Conservation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Study of US National Parks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Species Data Background</a:t>
            </a:r>
            <a:endParaRPr/>
          </a:p>
        </p:txBody>
      </p:sp>
      <p:sp>
        <p:nvSpPr>
          <p:cNvPr id="93" name="Google Shape;93;p14"/>
          <p:cNvSpPr txBox="1"/>
          <p:nvPr>
            <p:ph idx="1" type="body"/>
          </p:nvPr>
        </p:nvSpPr>
        <p:spPr>
          <a:xfrm>
            <a:off x="729450" y="2078875"/>
            <a:ext cx="7688700" cy="278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Researchers recorded the number of times various species of plants and animals were spotted at four different US national parks over the course of one week. The parks involved are Great Smoky Mountains National Park, Yosemite National Park, Bryce National Park, and Yellowstone National Park.</a:t>
            </a:r>
            <a:endParaRPr/>
          </a:p>
          <a:p>
            <a:pPr indent="0" lvl="0" marL="0" rtl="0" algn="l">
              <a:spcBef>
                <a:spcPts val="1200"/>
              </a:spcBef>
              <a:spcAft>
                <a:spcPts val="0"/>
              </a:spcAft>
              <a:buNone/>
            </a:pPr>
            <a:r>
              <a:rPr lang="en"/>
              <a:t>The most commonly-observed species in each park were vascular plants, 99% of which are not under any federal protections. </a:t>
            </a:r>
            <a:endParaRPr/>
          </a:p>
          <a:p>
            <a:pPr indent="0" lvl="0" marL="0" rtl="0" algn="l">
              <a:spcBef>
                <a:spcPts val="1200"/>
              </a:spcBef>
              <a:spcAft>
                <a:spcPts val="0"/>
              </a:spcAft>
              <a:buNone/>
            </a:pPr>
            <a:r>
              <a:rPr lang="en"/>
              <a:t>About 97% observed species have a conservation status of “No Intervention,” meaning that they are not considered threatened and are not under any federal protections.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Protected Species</a:t>
            </a:r>
            <a:endParaRPr/>
          </a:p>
        </p:txBody>
      </p:sp>
      <p:sp>
        <p:nvSpPr>
          <p:cNvPr id="99" name="Google Shape;99;p15"/>
          <p:cNvSpPr txBox="1"/>
          <p:nvPr>
            <p:ph idx="1" type="body"/>
          </p:nvPr>
        </p:nvSpPr>
        <p:spPr>
          <a:xfrm>
            <a:off x="729450" y="2078875"/>
            <a:ext cx="3385500" cy="24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of the protected species in these parks have a conservation status of “Species of Concern,” meaning the populations are trending downward and action may be needed. </a:t>
            </a:r>
            <a:endParaRPr/>
          </a:p>
          <a:p>
            <a:pPr indent="0" lvl="0" marL="0" rtl="0" algn="l">
              <a:spcBef>
                <a:spcPts val="1200"/>
              </a:spcBef>
              <a:spcAft>
                <a:spcPts val="1200"/>
              </a:spcAft>
              <a:buNone/>
            </a:pPr>
            <a:r>
              <a:rPr lang="en"/>
              <a:t>Out of the observed species, mammals and birds are the most likely to be protected, at 17% and 15%, respectively.</a:t>
            </a:r>
            <a:endParaRPr/>
          </a:p>
        </p:txBody>
      </p:sp>
      <p:pic>
        <p:nvPicPr>
          <p:cNvPr id="100" name="Google Shape;100;p15"/>
          <p:cNvPicPr preferRelativeResize="0"/>
          <p:nvPr/>
        </p:nvPicPr>
        <p:blipFill>
          <a:blip r:embed="rId3">
            <a:alphaModFix/>
          </a:blip>
          <a:stretch>
            <a:fillRect/>
          </a:stretch>
        </p:blipFill>
        <p:spPr>
          <a:xfrm>
            <a:off x="4261150" y="1361750"/>
            <a:ext cx="4445376" cy="347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Significance of Conservation Status Differences</a:t>
            </a:r>
            <a:endParaRPr/>
          </a:p>
        </p:txBody>
      </p:sp>
      <p:sp>
        <p:nvSpPr>
          <p:cNvPr id="106" name="Google Shape;106;p16"/>
          <p:cNvSpPr txBox="1"/>
          <p:nvPr>
            <p:ph idx="1" type="body"/>
          </p:nvPr>
        </p:nvSpPr>
        <p:spPr>
          <a:xfrm>
            <a:off x="729450" y="2183200"/>
            <a:ext cx="7688700" cy="269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Based on an alpha of 0.05, mammals and birds are equally as likely to be protected. The chi-squared contingency table for the two categories produces a p-value of 0.16 and a chi-squared value of 0.69, indicating no statistically significant difference.</a:t>
            </a:r>
            <a:endParaRPr/>
          </a:p>
          <a:p>
            <a:pPr indent="0" lvl="0" marL="0" rtl="0" algn="l">
              <a:spcBef>
                <a:spcPts val="1200"/>
              </a:spcBef>
              <a:spcAft>
                <a:spcPts val="0"/>
              </a:spcAft>
              <a:buNone/>
            </a:pPr>
            <a:r>
              <a:rPr lang="en"/>
              <a:t>However, mammals are more likely to be protected than reptiles. The chi-squared analysis for those two categories results in a p-value of 0.04 and a chi-squared value of 4.3, indicating a statistically significant difference.</a:t>
            </a:r>
            <a:endParaRPr/>
          </a:p>
          <a:p>
            <a:pPr indent="0" lvl="0" marL="0" rtl="0" algn="l">
              <a:spcBef>
                <a:spcPts val="1200"/>
              </a:spcBef>
              <a:spcAft>
                <a:spcPts val="1200"/>
              </a:spcAft>
              <a:buNone/>
            </a:pPr>
            <a:r>
              <a:rPr lang="en"/>
              <a:t>The same analysis on the difference in conservation status of reptile and birds is inconclusive, with a p-value of 0.05 and a chi-squared value of 3.7. These statistics are virtually identical to the critical values alpha (0.05) and the chi-square critical value (3.8), so the </a:t>
            </a:r>
            <a:r>
              <a:rPr lang="en"/>
              <a:t>statistical</a:t>
            </a:r>
            <a:r>
              <a:rPr lang="en"/>
              <a:t> significance cannot be determined conclusively in this manner.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0000" y="1318650"/>
            <a:ext cx="3300900" cy="87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Mammal Conservation</a:t>
            </a:r>
            <a:endParaRPr/>
          </a:p>
        </p:txBody>
      </p:sp>
      <p:sp>
        <p:nvSpPr>
          <p:cNvPr id="112" name="Google Shape;112;p17"/>
          <p:cNvSpPr txBox="1"/>
          <p:nvPr>
            <p:ph idx="1" type="body"/>
          </p:nvPr>
        </p:nvSpPr>
        <p:spPr>
          <a:xfrm>
            <a:off x="380800" y="2137850"/>
            <a:ext cx="3341700" cy="251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Mammals are the most likely category to be under protection, and an investigation of the most commonly-observed mammal species revealed that bats were the most widespread mammal observed.</a:t>
            </a:r>
            <a:endParaRPr/>
          </a:p>
          <a:p>
            <a:pPr indent="0" lvl="0" marL="0" rtl="0" algn="l">
              <a:spcBef>
                <a:spcPts val="1200"/>
              </a:spcBef>
              <a:spcAft>
                <a:spcPts val="1200"/>
              </a:spcAft>
              <a:buNone/>
            </a:pPr>
            <a:r>
              <a:rPr lang="en"/>
              <a:t>This graph shows the number of bats observed in the parks. Bats are most frequently seen in Yellowstone, where most of the individuals observed are protected, indicating that the conservation efforts there have been effective.</a:t>
            </a:r>
            <a:endParaRPr/>
          </a:p>
        </p:txBody>
      </p:sp>
      <p:pic>
        <p:nvPicPr>
          <p:cNvPr id="113" name="Google Shape;113;p17"/>
          <p:cNvPicPr preferRelativeResize="0"/>
          <p:nvPr/>
        </p:nvPicPr>
        <p:blipFill>
          <a:blip r:embed="rId3">
            <a:alphaModFix/>
          </a:blip>
          <a:stretch>
            <a:fillRect/>
          </a:stretch>
        </p:blipFill>
        <p:spPr>
          <a:xfrm>
            <a:off x="3781775" y="1376525"/>
            <a:ext cx="5181499" cy="324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Bird Conservation</a:t>
            </a:r>
            <a:endParaRPr/>
          </a:p>
        </p:txBody>
      </p:sp>
      <p:sp>
        <p:nvSpPr>
          <p:cNvPr id="119" name="Google Shape;119;p18"/>
          <p:cNvSpPr txBox="1"/>
          <p:nvPr>
            <p:ph idx="1" type="body"/>
          </p:nvPr>
        </p:nvSpPr>
        <p:spPr>
          <a:xfrm>
            <a:off x="729325" y="2078875"/>
            <a:ext cx="3774300" cy="23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Birds are nearly as likely as mammals to be under protection. Unlike mammals, however, there is no clear pattern to the most commonly-observed species, other than the fact that none of them are under protections.</a:t>
            </a:r>
            <a:endParaRPr/>
          </a:p>
          <a:p>
            <a:pPr indent="0" lvl="0" marL="0" rtl="0" algn="l">
              <a:spcBef>
                <a:spcPts val="1200"/>
              </a:spcBef>
              <a:spcAft>
                <a:spcPts val="1200"/>
              </a:spcAft>
              <a:buNone/>
            </a:pPr>
            <a:r>
              <a:rPr lang="en"/>
              <a:t>Of the most commonly-observed </a:t>
            </a:r>
            <a:r>
              <a:rPr lang="en"/>
              <a:t>protected species in each park (right), 3 out of the 4 are waterfowl. This is not surprising, since waterfowl are facing more threats than most types of birds.</a:t>
            </a:r>
            <a:endParaRPr/>
          </a:p>
        </p:txBody>
      </p:sp>
      <p:sp>
        <p:nvSpPr>
          <p:cNvPr id="120" name="Google Shape;120;p18"/>
          <p:cNvSpPr txBox="1"/>
          <p:nvPr>
            <p:ph idx="2" type="body"/>
          </p:nvPr>
        </p:nvSpPr>
        <p:spPr>
          <a:xfrm>
            <a:off x="4503625" y="1746575"/>
            <a:ext cx="1638900" cy="392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121" name="Google Shape;121;p18"/>
          <p:cNvPicPr preferRelativeResize="0"/>
          <p:nvPr/>
        </p:nvPicPr>
        <p:blipFill rotWithShape="1">
          <a:blip r:embed="rId3">
            <a:alphaModFix/>
          </a:blip>
          <a:srcRect b="0" l="0" r="19916" t="0"/>
          <a:stretch/>
        </p:blipFill>
        <p:spPr>
          <a:xfrm>
            <a:off x="4638625" y="1265525"/>
            <a:ext cx="1500801" cy="991700"/>
          </a:xfrm>
          <a:prstGeom prst="rect">
            <a:avLst/>
          </a:prstGeom>
          <a:noFill/>
          <a:ln>
            <a:noFill/>
          </a:ln>
        </p:spPr>
      </p:pic>
      <p:pic>
        <p:nvPicPr>
          <p:cNvPr id="122" name="Google Shape;122;p18"/>
          <p:cNvPicPr preferRelativeResize="0"/>
          <p:nvPr/>
        </p:nvPicPr>
        <p:blipFill>
          <a:blip r:embed="rId4">
            <a:alphaModFix/>
          </a:blip>
          <a:stretch>
            <a:fillRect/>
          </a:stretch>
        </p:blipFill>
        <p:spPr>
          <a:xfrm>
            <a:off x="6997675" y="1248875"/>
            <a:ext cx="1368366" cy="1024975"/>
          </a:xfrm>
          <a:prstGeom prst="rect">
            <a:avLst/>
          </a:prstGeom>
          <a:noFill/>
          <a:ln>
            <a:noFill/>
          </a:ln>
        </p:spPr>
      </p:pic>
      <p:pic>
        <p:nvPicPr>
          <p:cNvPr id="123" name="Google Shape;123;p18"/>
          <p:cNvPicPr preferRelativeResize="0"/>
          <p:nvPr/>
        </p:nvPicPr>
        <p:blipFill>
          <a:blip r:embed="rId5">
            <a:alphaModFix/>
          </a:blip>
          <a:stretch>
            <a:fillRect/>
          </a:stretch>
        </p:blipFill>
        <p:spPr>
          <a:xfrm>
            <a:off x="4638625" y="2781850"/>
            <a:ext cx="1548400" cy="1159825"/>
          </a:xfrm>
          <a:prstGeom prst="rect">
            <a:avLst/>
          </a:prstGeom>
          <a:noFill/>
          <a:ln>
            <a:noFill/>
          </a:ln>
        </p:spPr>
      </p:pic>
      <p:pic>
        <p:nvPicPr>
          <p:cNvPr id="124" name="Google Shape;124;p18"/>
          <p:cNvPicPr preferRelativeResize="0"/>
          <p:nvPr/>
        </p:nvPicPr>
        <p:blipFill rotWithShape="1">
          <a:blip r:embed="rId6">
            <a:alphaModFix/>
          </a:blip>
          <a:srcRect b="0" l="8995" r="6857" t="0"/>
          <a:stretch/>
        </p:blipFill>
        <p:spPr>
          <a:xfrm>
            <a:off x="7063126" y="2781850"/>
            <a:ext cx="1302934" cy="1159825"/>
          </a:xfrm>
          <a:prstGeom prst="rect">
            <a:avLst/>
          </a:prstGeom>
          <a:noFill/>
          <a:ln>
            <a:noFill/>
          </a:ln>
        </p:spPr>
      </p:pic>
      <p:sp>
        <p:nvSpPr>
          <p:cNvPr id="125" name="Google Shape;125;p18"/>
          <p:cNvSpPr txBox="1"/>
          <p:nvPr/>
        </p:nvSpPr>
        <p:spPr>
          <a:xfrm>
            <a:off x="4509650" y="2309025"/>
            <a:ext cx="1877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Smoky Mountains: Lesser Scaup</a:t>
            </a:r>
            <a:endParaRPr sz="900">
              <a:latin typeface="Lato"/>
              <a:ea typeface="Lato"/>
              <a:cs typeface="Lato"/>
              <a:sym typeface="Lato"/>
            </a:endParaRPr>
          </a:p>
        </p:txBody>
      </p:sp>
      <p:sp>
        <p:nvSpPr>
          <p:cNvPr id="126" name="Google Shape;126;p18"/>
          <p:cNvSpPr txBox="1"/>
          <p:nvPr/>
        </p:nvSpPr>
        <p:spPr>
          <a:xfrm>
            <a:off x="6964138" y="2309025"/>
            <a:ext cx="1500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Yosemite: Common Loon</a:t>
            </a:r>
            <a:endParaRPr sz="900">
              <a:latin typeface="Lato"/>
              <a:ea typeface="Lato"/>
              <a:cs typeface="Lato"/>
              <a:sym typeface="Lato"/>
            </a:endParaRPr>
          </a:p>
        </p:txBody>
      </p:sp>
      <p:sp>
        <p:nvSpPr>
          <p:cNvPr id="127" name="Google Shape;127;p18"/>
          <p:cNvSpPr txBox="1"/>
          <p:nvPr/>
        </p:nvSpPr>
        <p:spPr>
          <a:xfrm>
            <a:off x="4572000" y="4070400"/>
            <a:ext cx="177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Bryce: Olive-Sided Flycatcher</a:t>
            </a:r>
            <a:endParaRPr sz="900">
              <a:latin typeface="Lato"/>
              <a:ea typeface="Lato"/>
              <a:cs typeface="Lato"/>
              <a:sym typeface="Lato"/>
            </a:endParaRPr>
          </a:p>
        </p:txBody>
      </p:sp>
      <p:sp>
        <p:nvSpPr>
          <p:cNvPr id="128" name="Google Shape;128;p18"/>
          <p:cNvSpPr txBox="1"/>
          <p:nvPr/>
        </p:nvSpPr>
        <p:spPr>
          <a:xfrm>
            <a:off x="6997675" y="4070400"/>
            <a:ext cx="1877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Yellowstone: Marbled Godwit</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discussed previously, the most likely species in these parks to be federally protected are mammals and birds, so conservation efforts should emphasize those categories. Among mammals, bats are particularly prominent, so efforts should be made to preserve their habitats and food sources. Among birds, waterfowl and shorebirds are of particular concern, so conservation efforts should focus on preserving bodies of water and shorelines.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Further Research</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rgbClr val="FFFFFF"/>
                </a:highlight>
              </a:rPr>
              <a:t>These observations took place over one week, so this data does not show fluctuations throughout different times of the year. It is also likely that the type of environment would impact what species are observed. For example, Bryce Canyon National Park is mostly desert-like, while Great Smoky Mountains National Park is heavily wooded mountains. There are also many other national parks not included in this study that would be of interest due to their different geographical features, such as the colder climate of Denali National Park or the warmer waters of Biscayne National Park.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