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72" r:id="rId5"/>
    <p:sldId id="280" r:id="rId6"/>
    <p:sldId id="278" r:id="rId7"/>
    <p:sldId id="279" r:id="rId8"/>
    <p:sldId id="271" r:id="rId9"/>
    <p:sldId id="282" r:id="rId10"/>
    <p:sldId id="281" r:id="rId11"/>
    <p:sldId id="283" r:id="rId12"/>
    <p:sldId id="320" r:id="rId13"/>
    <p:sldId id="331" r:id="rId14"/>
    <p:sldId id="332" r:id="rId15"/>
    <p:sldId id="29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4: </a:t>
            </a:r>
            <a:r>
              <a:rPr lang="en-US" altLang="zh-TW" sz="6600" dirty="0" err="1"/>
              <a:t>GoogleTest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C++ test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Except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EXPECT will continue the testing and generate non-fatal failures when errors are detected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B73CF-01D4-4BEC-8268-E1A3F9659D6B}"/>
              </a:ext>
            </a:extLst>
          </p:cNvPr>
          <p:cNvSpPr txBox="1"/>
          <p:nvPr/>
        </p:nvSpPr>
        <p:spPr>
          <a:xfrm>
            <a:off x="0" y="6470303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31055-6BA9-44D4-A5F1-6C9BCBF2DDD5}"/>
              </a:ext>
            </a:extLst>
          </p:cNvPr>
          <p:cNvSpPr txBox="1"/>
          <p:nvPr/>
        </p:nvSpPr>
        <p:spPr>
          <a:xfrm>
            <a:off x="3048874" y="3083376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F1AD-DAA5-40A0-881A-BA9E66D380E4}"/>
              </a:ext>
            </a:extLst>
          </p:cNvPr>
          <p:cNvSpPr txBox="1"/>
          <p:nvPr/>
        </p:nvSpPr>
        <p:spPr>
          <a:xfrm>
            <a:off x="781051" y="3083376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4C2BEB-2B27-4409-9CCF-9A639FE0DCF7}"/>
              </a:ext>
            </a:extLst>
          </p:cNvPr>
          <p:cNvSpPr txBox="1"/>
          <p:nvPr/>
        </p:nvSpPr>
        <p:spPr>
          <a:xfrm>
            <a:off x="5191212" y="3083376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98FEB7-333B-4355-9D5B-BE1C01C92D26}"/>
              </a:ext>
            </a:extLst>
          </p:cNvPr>
          <p:cNvSpPr txBox="1"/>
          <p:nvPr/>
        </p:nvSpPr>
        <p:spPr>
          <a:xfrm>
            <a:off x="8481794" y="3083376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1A65-2ED5-499F-8786-39C1FF45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– 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7C373-5AAB-4518-BC8D-E50ECE2C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6983"/>
          </a:xfrm>
        </p:spPr>
        <p:txBody>
          <a:bodyPr/>
          <a:lstStyle/>
          <a:p>
            <a:r>
              <a:rPr lang="en-US" altLang="zh-TW" dirty="0"/>
              <a:t>Generate an unsorted vector</a:t>
            </a:r>
          </a:p>
          <a:p>
            <a:r>
              <a:rPr lang="en-US" altLang="zh-TW" dirty="0"/>
              <a:t>Sort the vector with a verified algorithm</a:t>
            </a:r>
          </a:p>
          <a:p>
            <a:r>
              <a:rPr lang="en-US" altLang="zh-TW" dirty="0"/>
              <a:t>Get the sorted vector with our algorithm</a:t>
            </a:r>
          </a:p>
          <a:p>
            <a:r>
              <a:rPr lang="en-US" altLang="zh-TW" dirty="0"/>
              <a:t>Verify two sorted vectors are identical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5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01A0-B1FB-4811-89D3-94167AE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6A22A-DC2B-4A27-930A-29A831AE6684}"/>
              </a:ext>
            </a:extLst>
          </p:cNvPr>
          <p:cNvSpPr txBox="1"/>
          <p:nvPr/>
        </p:nvSpPr>
        <p:spPr>
          <a:xfrm>
            <a:off x="685802" y="1856999"/>
            <a:ext cx="834914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BF5027-1093-4235-88CB-C59B8D0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2133"/>
            <a:ext cx="5897068" cy="17510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08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01C3-A997-42D5-A74C-1447326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927DF-F9DA-425C-9617-A458B6B10579}"/>
              </a:ext>
            </a:extLst>
          </p:cNvPr>
          <p:cNvSpPr txBox="1"/>
          <p:nvPr/>
        </p:nvSpPr>
        <p:spPr>
          <a:xfrm>
            <a:off x="857774" y="2065867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SEED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initialize random seed by system time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7F3B8A-9245-4757-9507-9F7B8A4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0" y="3891027"/>
            <a:ext cx="7329565" cy="170986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5B55F7E-B991-6BCE-2D19-6A3466AF923E}"/>
              </a:ext>
            </a:extLst>
          </p:cNvPr>
          <p:cNvSpPr txBox="1"/>
          <p:nvPr/>
        </p:nvSpPr>
        <p:spPr>
          <a:xfrm>
            <a:off x="0" y="6211669"/>
            <a:ext cx="1156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seed is like a random table. The initialization with different seeds will generate different random tables.</a:t>
            </a:r>
          </a:p>
          <a:p>
            <a:r>
              <a:rPr lang="en-US" altLang="zh-TW" dirty="0"/>
              <a:t>https://www.cplusplus.com/reference/cstdlib/srand/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7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A3D2-3AE8-4B32-9B6B-DF1481EA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E7A3EB-ECBC-48DE-B5F1-9BAE49322847}"/>
              </a:ext>
            </a:extLst>
          </p:cNvPr>
          <p:cNvSpPr txBox="1"/>
          <p:nvPr/>
        </p:nvSpPr>
        <p:spPr>
          <a:xfrm>
            <a:off x="685801" y="1666799"/>
            <a:ext cx="82778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A2711D-FE5D-47A5-BA3C-7FFB022A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84559"/>
              </p:ext>
            </p:extLst>
          </p:nvPr>
        </p:nvGraphicFramePr>
        <p:xfrm>
          <a:off x="731234" y="4501021"/>
          <a:ext cx="514096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828">
                  <a:extLst>
                    <a:ext uri="{9D8B030D-6E8A-4147-A177-3AD203B41FA5}">
                      <a16:colId xmlns:a16="http://schemas.microsoft.com/office/drawing/2014/main" val="69460370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15E33B9-76B5-419D-B420-B346E9EB60D6}"/>
              </a:ext>
            </a:extLst>
          </p:cNvPr>
          <p:cNvSpPr txBox="1"/>
          <p:nvPr/>
        </p:nvSpPr>
        <p:spPr>
          <a:xfrm>
            <a:off x="731234" y="367002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4DB7E-AF58-4707-823E-7583C4172EB2}"/>
              </a:ext>
            </a:extLst>
          </p:cNvPr>
          <p:cNvSpPr txBox="1"/>
          <p:nvPr/>
        </p:nvSpPr>
        <p:spPr>
          <a:xfrm>
            <a:off x="6519644" y="3670024"/>
            <a:ext cx="335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</a:p>
          <a:p>
            <a:r>
              <a:rPr lang="en-US" altLang="zh-TW" sz="2400" dirty="0"/>
              <a:t>Bucket = int(12 / 5) = 2</a:t>
            </a:r>
            <a:endParaRPr lang="zh-TW" altLang="en-US" sz="24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531EA08-BEB2-4666-A91D-5F058330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33414"/>
              </p:ext>
            </p:extLst>
          </p:nvPr>
        </p:nvGraphicFramePr>
        <p:xfrm>
          <a:off x="6519644" y="4501021"/>
          <a:ext cx="5134068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5678">
                  <a:extLst>
                    <a:ext uri="{9D8B030D-6E8A-4147-A177-3AD203B41FA5}">
                      <a16:colId xmlns:a16="http://schemas.microsoft.com/office/drawing/2014/main" val="1160444385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10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F1EE152-B321-A46B-A720-74216B8D39D3}"/>
              </a:ext>
            </a:extLst>
          </p:cNvPr>
          <p:cNvSpPr txBox="1"/>
          <p:nvPr/>
        </p:nvSpPr>
        <p:spPr>
          <a:xfrm>
            <a:off x="0" y="6240244"/>
            <a:ext cx="1197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purpose of the bucket is to make a uniform distribution between [10, 14]. Therefore, r will be discarded when r is equal to 10 or 11.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524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F28C-A0D9-4BCC-A55A-91336C5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0EB79-75E0-421D-8D63-6042132E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44707"/>
          </a:xfrm>
        </p:spPr>
        <p:txBody>
          <a:bodyPr/>
          <a:lstStyle/>
          <a:p>
            <a:r>
              <a:rPr lang="en-US" altLang="zh-TW" dirty="0"/>
              <a:t>Uniform distributions </a:t>
            </a:r>
          </a:p>
          <a:p>
            <a:r>
              <a:rPr lang="en-US" altLang="zh-TW" dirty="0"/>
              <a:t>Bernoulli distributions </a:t>
            </a:r>
          </a:p>
          <a:p>
            <a:r>
              <a:rPr lang="en-US" altLang="zh-TW" dirty="0"/>
              <a:t>Poisson distributions </a:t>
            </a:r>
          </a:p>
          <a:p>
            <a:r>
              <a:rPr lang="en-US" altLang="zh-TW" dirty="0"/>
              <a:t>Normal distributions </a:t>
            </a:r>
          </a:p>
          <a:p>
            <a:r>
              <a:rPr lang="en-US" altLang="zh-TW" dirty="0"/>
              <a:t>Sampling distributions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CD3F05-16C3-41A6-8079-E4EDA48B6D3F}"/>
              </a:ext>
            </a:extLst>
          </p:cNvPr>
          <p:cNvSpPr txBox="1"/>
          <p:nvPr/>
        </p:nvSpPr>
        <p:spPr>
          <a:xfrm>
            <a:off x="0" y="6466514"/>
            <a:ext cx="528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https://en.cppreference.com/w/cpp/header/random</a:t>
            </a:r>
          </a:p>
        </p:txBody>
      </p:sp>
    </p:spTree>
    <p:extLst>
      <p:ext uri="{BB962C8B-B14F-4D97-AF65-F5344CB8AC3E}">
        <p14:creationId xmlns:p14="http://schemas.microsoft.com/office/powerpoint/2010/main" val="274104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C49-4321-4A7F-BA99-9357767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E7A69A-0714-4A4B-B62A-589B8B1BFF0E}"/>
              </a:ext>
            </a:extLst>
          </p:cNvPr>
          <p:cNvSpPr txBox="1"/>
          <p:nvPr/>
        </p:nvSpPr>
        <p:spPr>
          <a:xfrm>
            <a:off x="786467" y="1715479"/>
            <a:ext cx="86427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&lt;random&gt;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uniform_int_distribution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DF744-0256-473A-8D41-64FF9EF332A8}"/>
              </a:ext>
            </a:extLst>
          </p:cNvPr>
          <p:cNvSpPr txBox="1"/>
          <p:nvPr/>
        </p:nvSpPr>
        <p:spPr>
          <a:xfrm>
            <a:off x="0" y="6488668"/>
            <a:ext cx="773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https://en.cppreference.com/w/cpp/numeric/random/uniform_int_distribution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7A249-F814-43DE-80D2-BA062324E1DD}"/>
              </a:ext>
            </a:extLst>
          </p:cNvPr>
          <p:cNvSpPr/>
          <p:nvPr/>
        </p:nvSpPr>
        <p:spPr>
          <a:xfrm>
            <a:off x="1350628" y="3154261"/>
            <a:ext cx="2961313" cy="5620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19A09F-5678-4643-B85E-8465AED3434F}"/>
              </a:ext>
            </a:extLst>
          </p:cNvPr>
          <p:cNvSpPr txBox="1"/>
          <p:nvPr/>
        </p:nvSpPr>
        <p:spPr>
          <a:xfrm>
            <a:off x="5751513" y="2474752"/>
            <a:ext cx="352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random number generator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331581-5379-4A9F-A75A-3BEA6A7753C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4311941" y="2936417"/>
            <a:ext cx="3199734" cy="4988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FD622-AB52-4856-99C8-F110E82C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7" y="5608815"/>
            <a:ext cx="6394404" cy="66903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399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C24E2FE-AA02-469D-B063-B7C6218B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6"/>
          <a:stretch/>
        </p:blipFill>
        <p:spPr>
          <a:xfrm>
            <a:off x="205816" y="2887102"/>
            <a:ext cx="6164422" cy="3649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https://github.com/google/googletest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697835" y="5838739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AF486F-F995-401B-9135-F35162E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0" y="244514"/>
            <a:ext cx="5497585" cy="32996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4B4BB7-90BE-41B5-A737-10DF11A5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0" y="3555046"/>
            <a:ext cx="5475214" cy="2839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4CEF2-EC42-4F15-9155-604DB2380A7C}"/>
              </a:ext>
            </a:extLst>
          </p:cNvPr>
          <p:cNvSpPr/>
          <p:nvPr/>
        </p:nvSpPr>
        <p:spPr>
          <a:xfrm>
            <a:off x="6551516" y="5588808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593508" y="1713194"/>
            <a:ext cx="541301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Install instructions on Linux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make -j &amp;&amp; make install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593508" y="4191969"/>
            <a:ext cx="67971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Install instructions with MinGW on Windows</a:t>
            </a:r>
          </a:p>
          <a:p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mingw32-make -j &amp;&amp;</a:t>
            </a:r>
            <a:r>
              <a:rPr lang="zh-TW" altLang="en-US" dirty="0"/>
              <a:t> </a:t>
            </a:r>
            <a:r>
              <a:rPr lang="en-US" altLang="zh-TW" dirty="0"/>
              <a:t>mingw32-make -j install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1724D-469A-4E79-8704-F95C63E280CB}"/>
              </a:ext>
            </a:extLst>
          </p:cNvPr>
          <p:cNvSpPr txBox="1"/>
          <p:nvPr/>
        </p:nvSpPr>
        <p:spPr>
          <a:xfrm>
            <a:off x="-37738" y="6564196"/>
            <a:ext cx="757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https://github.com/google/googletest/blob/master/googletest/README.md</a:t>
            </a:r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5B26C-DE89-4707-9679-77FC509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GOOGLETEST On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9DEE7-A722-41AD-9AEE-FF210EF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4748"/>
          </a:xfrm>
        </p:spPr>
        <p:txBody>
          <a:bodyPr/>
          <a:lstStyle/>
          <a:p>
            <a:r>
              <a:rPr lang="en-US" altLang="zh-TW" dirty="0" err="1"/>
              <a:t>GoogleTest</a:t>
            </a:r>
            <a:r>
              <a:rPr lang="en-US" altLang="zh-TW" dirty="0"/>
              <a:t> has been installed on code-server</a:t>
            </a:r>
          </a:p>
          <a:p>
            <a:r>
              <a:rPr lang="en-US" altLang="zh-TW" dirty="0"/>
              <a:t>All files can be found in the folder `/shared/`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164273-D760-4A44-995D-31EC4AC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1" y="5091757"/>
            <a:ext cx="9880245" cy="1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D7DA-D032-42E3-A8AF-A7C29C50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makefile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D20F7-863E-4EDA-9E03-AEA14708D0DB}"/>
              </a:ext>
            </a:extLst>
          </p:cNvPr>
          <p:cNvSpPr txBox="1"/>
          <p:nvPr/>
        </p:nvSpPr>
        <p:spPr>
          <a:xfrm>
            <a:off x="4305300" y="2151519"/>
            <a:ext cx="772477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gtest_main.cpp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01-simple.o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01-simple.cpp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01-test_assert.cpp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01-simple.o 01-test_assert.o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lgtest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19081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32D39-1F0D-4D5D-9194-F67491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default configurations.</a:t>
            </a:r>
          </a:p>
          <a:p>
            <a:r>
              <a:rPr lang="en-US" altLang="zh-TW" dirty="0"/>
              <a:t>You can copy the file from `</a:t>
            </a:r>
            <a:r>
              <a:rPr lang="en-US" altLang="zh-TW" dirty="0" err="1"/>
              <a:t>cpp_tutorial</a:t>
            </a:r>
            <a:r>
              <a:rPr lang="en-US" altLang="zh-TW" dirty="0"/>
              <a:t>/lab02/.</a:t>
            </a:r>
            <a:r>
              <a:rPr lang="en-US" altLang="zh-TW" dirty="0" err="1"/>
              <a:t>vscode</a:t>
            </a:r>
            <a:r>
              <a:rPr lang="en-US" altLang="zh-TW" dirty="0"/>
              <a:t>/</a:t>
            </a:r>
            <a:r>
              <a:rPr lang="en-US" altLang="zh-TW" dirty="0" err="1"/>
              <a:t>launch.json</a:t>
            </a:r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tasks.json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DDDC16-C085-43EF-AC8C-37DB1BF923E3}"/>
              </a:ext>
            </a:extLst>
          </p:cNvPr>
          <p:cNvSpPr txBox="1"/>
          <p:nvPr/>
        </p:nvSpPr>
        <p:spPr>
          <a:xfrm>
            <a:off x="4429125" y="71974"/>
            <a:ext cx="7762875" cy="6786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fileBasenameNoExtension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"2.0.0"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2ABC6-F0D5-4B41-ABE3-98CDBB234D58}"/>
              </a:ext>
            </a:extLst>
          </p:cNvPr>
          <p:cNvSpPr txBox="1"/>
          <p:nvPr/>
        </p:nvSpPr>
        <p:spPr>
          <a:xfrm>
            <a:off x="5751513" y="1874420"/>
            <a:ext cx="609460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}/**"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"/shared/include/"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Assertion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ASSERT will abort the testing and generate a fatal failure when an error is detected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2C076-ED3D-4550-8581-6679FDA2A745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07CD3-EE72-4260-A27C-CB3236637750}"/>
              </a:ext>
            </a:extLst>
          </p:cNvPr>
          <p:cNvSpPr txBox="1"/>
          <p:nvPr/>
        </p:nvSpPr>
        <p:spPr>
          <a:xfrm>
            <a:off x="3046165" y="3114677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92EE16-1213-4446-9782-3C893B6F2274}"/>
              </a:ext>
            </a:extLst>
          </p:cNvPr>
          <p:cNvSpPr txBox="1"/>
          <p:nvPr/>
        </p:nvSpPr>
        <p:spPr>
          <a:xfrm>
            <a:off x="778342" y="3114677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5A2F5-A088-485C-8D05-FBB22733F136}"/>
              </a:ext>
            </a:extLst>
          </p:cNvPr>
          <p:cNvSpPr txBox="1"/>
          <p:nvPr/>
        </p:nvSpPr>
        <p:spPr>
          <a:xfrm>
            <a:off x="5188503" y="3114677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6491B-DED3-4371-B511-A62C61443F7B}"/>
              </a:ext>
            </a:extLst>
          </p:cNvPr>
          <p:cNvSpPr txBox="1"/>
          <p:nvPr/>
        </p:nvSpPr>
        <p:spPr>
          <a:xfrm>
            <a:off x="8479085" y="3114677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4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859</TotalTime>
  <Words>1355</Words>
  <Application>Microsoft Office PowerPoint</Application>
  <PresentationFormat>寬螢幕</PresentationFormat>
  <Paragraphs>218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天體</vt:lpstr>
      <vt:lpstr>Lab 4: GoogleTest</vt:lpstr>
      <vt:lpstr>INSTALL googletest</vt:lpstr>
      <vt:lpstr>INSTALL Googletest</vt:lpstr>
      <vt:lpstr>INSTALL GOOGLETEST On code-server</vt:lpstr>
      <vt:lpstr>Add makefile</vt:lpstr>
      <vt:lpstr>Add launch.json</vt:lpstr>
      <vt:lpstr>Add tasks.json</vt:lpstr>
      <vt:lpstr>Add c_cpp_properties.json</vt:lpstr>
      <vt:lpstr>Basic concept - Assertion</vt:lpstr>
      <vt:lpstr>Basic concept - Except</vt:lpstr>
      <vt:lpstr>Application – sorting algorithm</vt:lpstr>
      <vt:lpstr>Random Generator – C-style</vt:lpstr>
      <vt:lpstr>Random Generator – C-style</vt:lpstr>
      <vt:lpstr>Common Pitfalls</vt:lpstr>
      <vt:lpstr>Random Generator in C++</vt:lpstr>
      <vt:lpstr>Random Generator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明倩 何</cp:lastModifiedBy>
  <cp:revision>106</cp:revision>
  <dcterms:created xsi:type="dcterms:W3CDTF">2021-08-12T06:21:31Z</dcterms:created>
  <dcterms:modified xsi:type="dcterms:W3CDTF">2022-05-16T16:58:02Z</dcterms:modified>
</cp:coreProperties>
</file>