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jW3T+MX84XtSw2SsURVB83N3oi6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17" d="100"/>
          <a:sy n="117"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Some other information that might be helpful to analyze the new product line includes:</a:t>
            </a:r>
            <a:endParaRPr/>
          </a:p>
        </p:txBody>
      </p:sp>
      <p:sp>
        <p:nvSpPr>
          <p:cNvPr id="148" name="Google Shape;148;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number of orders received from the new product line was highest in the first week, around 3600 orders. The next four weeks were fairly consistent at around 2500 orders per week.  In the sixth week, the number of orders fell to about half of the previous four weeks.  So that seems the like campaign had lost some steam. But . . .</a:t>
            </a:r>
            <a:endParaRPr/>
          </a:p>
        </p:txBody>
      </p:sp>
      <p:sp>
        <p:nvSpPr>
          <p:cNvPr id="98" name="Google Shape;9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Revenue generally grew each week during the six weeks. So that is positive news and indicates that customers were buying more or more expensive items later in the campaign.</a:t>
            </a:r>
            <a:endParaRPr/>
          </a:p>
        </p:txBody>
      </p:sp>
      <p:sp>
        <p:nvSpPr>
          <p:cNvPr id="105" name="Google Shape;10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Let’s look at the distribution of revenue per customer for the six weeks. 50% of the revenue per customer from the new products was in the $50 to $100 range. </a:t>
            </a:r>
            <a:endParaRPr/>
          </a:p>
          <a:p>
            <a:pPr marL="0" lvl="0" indent="0" algn="l" rtl="0">
              <a:spcBef>
                <a:spcPts val="0"/>
              </a:spcBef>
              <a:spcAft>
                <a:spcPts val="0"/>
              </a:spcAft>
              <a:buNone/>
            </a:pPr>
            <a:r>
              <a:rPr lang="en-US"/>
              <a:t>Another 25% of the revenue was spread out between $100 and $200 worth of purchases.</a:t>
            </a:r>
            <a:endParaRPr/>
          </a:p>
          <a:p>
            <a:pPr marL="0" lvl="0" indent="0" algn="l" rtl="0">
              <a:spcBef>
                <a:spcPts val="0"/>
              </a:spcBef>
              <a:spcAft>
                <a:spcPts val="0"/>
              </a:spcAft>
              <a:buNone/>
            </a:pPr>
            <a:r>
              <a:rPr lang="en-US"/>
              <a:t>There were a few outlier customers who purchased more than $200 from the new product line.</a:t>
            </a:r>
            <a:endParaRPr/>
          </a:p>
          <a:p>
            <a:pPr marL="0" lvl="0" indent="0" algn="l" rtl="0">
              <a:spcBef>
                <a:spcPts val="0"/>
              </a:spcBef>
              <a:spcAft>
                <a:spcPts val="0"/>
              </a:spcAft>
              <a:buNone/>
            </a:pPr>
            <a:r>
              <a:rPr lang="en-US"/>
              <a:t>About 8% of our total customers did not buy anything from the new product line.</a:t>
            </a:r>
            <a:endParaRPr/>
          </a:p>
          <a:p>
            <a:pPr marL="0" lvl="0" indent="0" algn="l" rtl="0">
              <a:spcBef>
                <a:spcPts val="0"/>
              </a:spcBef>
              <a:spcAft>
                <a:spcPts val="0"/>
              </a:spcAft>
              <a:buNone/>
            </a:pPr>
            <a:r>
              <a:rPr lang="en-US"/>
              <a:t>Average revenue per customer on the new product line is $87.22.  </a:t>
            </a:r>
            <a:endParaRPr/>
          </a:p>
          <a:p>
            <a:pPr marL="0" lvl="0" indent="0" algn="l" rtl="0">
              <a:spcBef>
                <a:spcPts val="0"/>
              </a:spcBef>
              <a:spcAft>
                <a:spcPts val="0"/>
              </a:spcAft>
              <a:buNone/>
            </a:pPr>
            <a:endParaRPr/>
          </a:p>
        </p:txBody>
      </p:sp>
      <p:sp>
        <p:nvSpPr>
          <p:cNvPr id="112" name="Google Shape;112;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So we know that revenue grew as the campaign progressed and most of the revenue was in the $50 to $100 range.  What about the different sales methods? How did they impact orders and revenue? The number of customers reached for each sales method show that email alone reached the most customers, followed by calls alone and finally, email + calls. </a:t>
            </a:r>
            <a:r>
              <a:rPr lang="en-US" sz="1800" b="1"/>
              <a:t>But</a:t>
            </a:r>
            <a:r>
              <a:rPr lang="en-US"/>
              <a:t> just reaching customers is not the goal. Getting them to buy from the new product line is the goal.</a:t>
            </a:r>
            <a:endParaRPr/>
          </a:p>
        </p:txBody>
      </p:sp>
      <p:sp>
        <p:nvSpPr>
          <p:cNvPr id="119" name="Google Shape;119;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Email generated the most revenue for the first four and a half weeks but after that the method of email plus a phone call generated better results.  The email + phone call method picked up in week 2 and then generated the most revenue for the last 2 ½ weeks. Calls by themselves generated less than $50,000 worth of revenue each week and took a lot more time from the sales team.</a:t>
            </a:r>
            <a:endParaRPr/>
          </a:p>
          <a:p>
            <a:pPr marL="0" lvl="0" indent="0" algn="l" rtl="0">
              <a:spcBef>
                <a:spcPts val="0"/>
              </a:spcBef>
              <a:spcAft>
                <a:spcPts val="0"/>
              </a:spcAft>
              <a:buNone/>
            </a:pPr>
            <a:r>
              <a:rPr lang="en-US"/>
              <a:t>In summary, customers bought more products using the email method early in the campaign and more from the email plus phone call method later in the campaign. </a:t>
            </a:r>
            <a:endParaRPr/>
          </a:p>
        </p:txBody>
      </p:sp>
      <p:sp>
        <p:nvSpPr>
          <p:cNvPr id="129" name="Google Shape;129;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So what impact did the different methods have on the amount per order? This chart clearly shows that the combination of an initial email and a follow-up call resulted in the more revenue per order. The median sale for this type of customer contact was $182. While email alone produced a median of about $94 of sales and a call alone only produced around $45 in sales.</a:t>
            </a:r>
            <a:endParaRPr/>
          </a:p>
        </p:txBody>
      </p:sp>
      <p:sp>
        <p:nvSpPr>
          <p:cNvPr id="136" name="Google Shape;136;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Based on the data, my recommendations include: </a:t>
            </a:r>
            <a:r>
              <a:rPr lang="en-US" sz="1200" b="0" i="0" u="none" strike="noStrike">
                <a:solidFill>
                  <a:srgbClr val="05192D"/>
                </a:solidFill>
                <a:latin typeface="Arial"/>
                <a:ea typeface="Arial"/>
                <a:cs typeface="Arial"/>
                <a:sym typeface="Arial"/>
              </a:rPr>
              <a:t>Eliminate the 'Call' only option when rolling out new products. This option is less effective than an email alone or an email plus a follow-up call. Sales personnel should concentrate on more productive and less time intensive options than calls only.</a:t>
            </a:r>
            <a:endParaRPr/>
          </a:p>
          <a:p>
            <a:pPr marL="0" marR="0" lvl="0" indent="0" algn="l" rtl="0">
              <a:lnSpc>
                <a:spcPct val="100000"/>
              </a:lnSpc>
              <a:spcBef>
                <a:spcPts val="0"/>
              </a:spcBef>
              <a:spcAft>
                <a:spcPts val="0"/>
              </a:spcAft>
              <a:buClr>
                <a:srgbClr val="05192D"/>
              </a:buClr>
              <a:buSzPts val="1200"/>
              <a:buFont typeface="Arial"/>
              <a:buNone/>
            </a:pPr>
            <a:r>
              <a:rPr lang="en-US" sz="1200" b="0" i="0" u="none" strike="noStrike">
                <a:solidFill>
                  <a:srgbClr val="05192D"/>
                </a:solidFill>
                <a:latin typeface="Arial"/>
                <a:ea typeface="Arial"/>
                <a:cs typeface="Arial"/>
                <a:sym typeface="Arial"/>
              </a:rPr>
              <a:t>Use Average Revenue per Customer as an ongoing metric.  The current average revenue per customer is $87.22 so anything higher than that would indicate success.</a:t>
            </a:r>
            <a:endParaRPr/>
          </a:p>
          <a:p>
            <a:pPr marL="0" marR="0" lvl="0" indent="0" algn="l" rtl="0">
              <a:lnSpc>
                <a:spcPct val="100000"/>
              </a:lnSpc>
              <a:spcBef>
                <a:spcPts val="0"/>
              </a:spcBef>
              <a:spcAft>
                <a:spcPts val="0"/>
              </a:spcAft>
              <a:buClr>
                <a:srgbClr val="05192D"/>
              </a:buClr>
              <a:buSzPts val="1200"/>
              <a:buFont typeface="Arial"/>
              <a:buNone/>
            </a:pPr>
            <a:r>
              <a:rPr lang="en-US" sz="1200" b="0" i="0" u="none" strike="noStrike">
                <a:solidFill>
                  <a:srgbClr val="05192D"/>
                </a:solidFill>
                <a:latin typeface="Arial"/>
                <a:ea typeface="Arial"/>
                <a:cs typeface="Arial"/>
                <a:sym typeface="Arial"/>
              </a:rPr>
              <a:t>Years_as_customer was not helpful in this analysis but I did find two errors in the data.  One customer is listed as being a customer for 47 years and another for 63 years.  Since the company has only been in business for 39 years, those data points are impossible.  The values should be corrected.</a:t>
            </a:r>
            <a:endParaRPr/>
          </a:p>
          <a:p>
            <a:pPr marL="0" lvl="0" indent="0" algn="l" rtl="0">
              <a:spcBef>
                <a:spcPts val="0"/>
              </a:spcBef>
              <a:spcAft>
                <a:spcPts val="0"/>
              </a:spcAft>
              <a:buNone/>
            </a:pPr>
            <a:endParaRPr/>
          </a:p>
        </p:txBody>
      </p:sp>
      <p:sp>
        <p:nvSpPr>
          <p:cNvPr id="142" name="Google Shape;142;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0"/>
          <p:cNvSpPr>
            <a:spLocks noGrp="1"/>
          </p:cNvSpPr>
          <p:nvPr>
            <p:ph type="pic" idx="2"/>
          </p:nvPr>
        </p:nvSpPr>
        <p:spPr>
          <a:xfrm>
            <a:off x="5183188" y="987425"/>
            <a:ext cx="6172200" cy="4873625"/>
          </a:xfrm>
          <a:prstGeom prst="rect">
            <a:avLst/>
          </a:prstGeom>
          <a:noFill/>
          <a:ln>
            <a:noFill/>
          </a:ln>
        </p:spPr>
      </p:sp>
      <p:sp>
        <p:nvSpPr>
          <p:cNvPr id="68" name="Google Shape;68;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Pens and Printers</a:t>
            </a:r>
            <a:endParaRPr/>
          </a:p>
        </p:txBody>
      </p:sp>
      <p:sp>
        <p:nvSpPr>
          <p:cNvPr id="89" name="Google Shape;89;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3200"/>
              <a:buNone/>
            </a:pPr>
            <a:r>
              <a:rPr lang="en-US" sz="3200"/>
              <a:t>Data Analysis of New Products Revenue</a:t>
            </a:r>
            <a:endParaRPr/>
          </a:p>
          <a:p>
            <a:pPr marL="0" lvl="0" indent="0" algn="ctr" rtl="0">
              <a:lnSpc>
                <a:spcPct val="90000"/>
              </a:lnSpc>
              <a:spcBef>
                <a:spcPts val="1000"/>
              </a:spcBef>
              <a:spcAft>
                <a:spcPts val="0"/>
              </a:spcAft>
              <a:buClr>
                <a:schemeClr val="dk1"/>
              </a:buClr>
              <a:buSzPts val="2400"/>
              <a:buNone/>
            </a:pPr>
            <a:r>
              <a:rPr lang="en-US"/>
              <a:t>First Six Weeks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0"/>
          <p:cNvSpPr txBox="1"/>
          <p:nvPr/>
        </p:nvSpPr>
        <p:spPr>
          <a:xfrm>
            <a:off x="950495" y="709863"/>
            <a:ext cx="10671900" cy="5787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dk1"/>
                </a:solidFill>
                <a:latin typeface="Calibri"/>
                <a:ea typeface="Calibri"/>
                <a:cs typeface="Calibri"/>
                <a:sym typeface="Calibri"/>
              </a:rPr>
              <a:t>Other Information for Analysis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457200" marR="0" lvl="0" indent="-381000" algn="l" rtl="0">
              <a:spcBef>
                <a:spcPts val="0"/>
              </a:spcBef>
              <a:spcAft>
                <a:spcPts val="0"/>
              </a:spcAft>
              <a:buClr>
                <a:srgbClr val="05192D"/>
              </a:buClr>
              <a:buSzPts val="2400"/>
              <a:buFont typeface="Arial"/>
              <a:buChar char="●"/>
            </a:pPr>
            <a:r>
              <a:rPr lang="en-US" sz="2400" b="0" i="0" u="none" strike="noStrike">
                <a:solidFill>
                  <a:srgbClr val="05192D"/>
                </a:solidFill>
                <a:latin typeface="Arial"/>
                <a:ea typeface="Arial"/>
                <a:cs typeface="Arial"/>
                <a:sym typeface="Arial"/>
              </a:rPr>
              <a:t>Which kinds of new products are generating the most revenue? </a:t>
            </a:r>
            <a:endParaRPr/>
          </a:p>
          <a:p>
            <a:pPr marL="457200" marR="0" lvl="0" indent="0" algn="l" rtl="0">
              <a:spcBef>
                <a:spcPts val="0"/>
              </a:spcBef>
              <a:spcAft>
                <a:spcPts val="0"/>
              </a:spcAft>
              <a:buNone/>
            </a:pPr>
            <a:endParaRPr sz="2400" b="0" i="0" u="none" strike="noStrike">
              <a:solidFill>
                <a:srgbClr val="05192D"/>
              </a:solidFill>
              <a:latin typeface="Arial"/>
              <a:ea typeface="Arial"/>
              <a:cs typeface="Arial"/>
              <a:sym typeface="Arial"/>
            </a:endParaRPr>
          </a:p>
          <a:p>
            <a:pPr marL="457200" marR="0" lvl="0" indent="-381000" algn="l" rtl="0">
              <a:spcBef>
                <a:spcPts val="0"/>
              </a:spcBef>
              <a:spcAft>
                <a:spcPts val="0"/>
              </a:spcAft>
              <a:buClr>
                <a:srgbClr val="05192D"/>
              </a:buClr>
              <a:buSzPts val="2400"/>
              <a:buFont typeface="Arial"/>
              <a:buChar char="●"/>
            </a:pPr>
            <a:r>
              <a:rPr lang="en-US" sz="2400" b="0" i="0" u="none" strike="noStrike">
                <a:solidFill>
                  <a:srgbClr val="05192D"/>
                </a:solidFill>
                <a:latin typeface="Arial"/>
                <a:ea typeface="Arial"/>
                <a:cs typeface="Arial"/>
                <a:sym typeface="Arial"/>
              </a:rPr>
              <a:t>Who are the businesses that are spending more than $100 on new products? </a:t>
            </a:r>
            <a:endParaRPr/>
          </a:p>
          <a:p>
            <a:pPr marL="457200" marR="0" lvl="0" indent="0" algn="l" rtl="0">
              <a:spcBef>
                <a:spcPts val="0"/>
              </a:spcBef>
              <a:spcAft>
                <a:spcPts val="0"/>
              </a:spcAft>
              <a:buNone/>
            </a:pPr>
            <a:endParaRPr sz="2400">
              <a:solidFill>
                <a:srgbClr val="05192D"/>
              </a:solidFill>
              <a:latin typeface="Arial"/>
              <a:ea typeface="Arial"/>
              <a:cs typeface="Arial"/>
              <a:sym typeface="Arial"/>
            </a:endParaRPr>
          </a:p>
          <a:p>
            <a:pPr marL="457200" marR="0" lvl="0" indent="-381000" algn="l" rtl="0">
              <a:spcBef>
                <a:spcPts val="0"/>
              </a:spcBef>
              <a:spcAft>
                <a:spcPts val="0"/>
              </a:spcAft>
              <a:buClr>
                <a:srgbClr val="05192D"/>
              </a:buClr>
              <a:buSzPts val="2400"/>
              <a:buFont typeface="Arial"/>
              <a:buChar char="●"/>
            </a:pPr>
            <a:r>
              <a:rPr lang="en-US" sz="2400" b="0" i="0" u="none" strike="noStrike">
                <a:solidFill>
                  <a:srgbClr val="05192D"/>
                </a:solidFill>
                <a:latin typeface="Arial"/>
                <a:ea typeface="Arial"/>
                <a:cs typeface="Arial"/>
                <a:sym typeface="Arial"/>
              </a:rPr>
              <a:t>Can we target more of those types of businesses? </a:t>
            </a:r>
            <a:endParaRPr sz="2400">
              <a:solidFill>
                <a:srgbClr val="05192D"/>
              </a:solidFill>
              <a:latin typeface="Arial"/>
              <a:ea typeface="Arial"/>
              <a:cs typeface="Arial"/>
              <a:sym typeface="Arial"/>
            </a:endParaRPr>
          </a:p>
          <a:p>
            <a:pPr marL="457200" marR="0" lvl="0" indent="0" algn="l" rtl="0">
              <a:spcBef>
                <a:spcPts val="0"/>
              </a:spcBef>
              <a:spcAft>
                <a:spcPts val="0"/>
              </a:spcAft>
              <a:buNone/>
            </a:pPr>
            <a:endParaRPr sz="2400" b="0" i="0" u="none" strike="noStrike">
              <a:solidFill>
                <a:srgbClr val="05192D"/>
              </a:solidFill>
              <a:latin typeface="Arial"/>
              <a:ea typeface="Arial"/>
              <a:cs typeface="Arial"/>
              <a:sym typeface="Arial"/>
            </a:endParaRPr>
          </a:p>
          <a:p>
            <a:pPr marL="457200" marR="0" lvl="0" indent="-381000" algn="l" rtl="0">
              <a:spcBef>
                <a:spcPts val="0"/>
              </a:spcBef>
              <a:spcAft>
                <a:spcPts val="0"/>
              </a:spcAft>
              <a:buClr>
                <a:srgbClr val="05192D"/>
              </a:buClr>
              <a:buSzPts val="2400"/>
              <a:buFont typeface="Arial"/>
              <a:buChar char="●"/>
            </a:pPr>
            <a:r>
              <a:rPr lang="en-US" sz="2400" b="0" i="0" u="none" strike="noStrike">
                <a:solidFill>
                  <a:srgbClr val="05192D"/>
                </a:solidFill>
                <a:latin typeface="Arial"/>
                <a:ea typeface="Arial"/>
                <a:cs typeface="Arial"/>
                <a:sym typeface="Arial"/>
              </a:rPr>
              <a:t>What kinds of products are our best customers purchasing? </a:t>
            </a:r>
            <a:endParaRPr sz="2400">
              <a:solidFill>
                <a:srgbClr val="05192D"/>
              </a:solidFill>
              <a:latin typeface="Arial"/>
              <a:ea typeface="Arial"/>
              <a:cs typeface="Arial"/>
              <a:sym typeface="Arial"/>
            </a:endParaRPr>
          </a:p>
          <a:p>
            <a:pPr marL="457200" marR="0" lvl="0" indent="0" algn="l" rtl="0">
              <a:spcBef>
                <a:spcPts val="0"/>
              </a:spcBef>
              <a:spcAft>
                <a:spcPts val="0"/>
              </a:spcAft>
              <a:buNone/>
            </a:pPr>
            <a:endParaRPr sz="2400" b="0" i="0" u="none" strike="noStrike">
              <a:solidFill>
                <a:srgbClr val="05192D"/>
              </a:solidFill>
              <a:latin typeface="Arial"/>
              <a:ea typeface="Arial"/>
              <a:cs typeface="Arial"/>
              <a:sym typeface="Arial"/>
            </a:endParaRPr>
          </a:p>
          <a:p>
            <a:pPr marL="457200" marR="0" lvl="0" indent="-381000" algn="l" rtl="0">
              <a:spcBef>
                <a:spcPts val="0"/>
              </a:spcBef>
              <a:spcAft>
                <a:spcPts val="0"/>
              </a:spcAft>
              <a:buClr>
                <a:srgbClr val="05192D"/>
              </a:buClr>
              <a:buSzPts val="2400"/>
              <a:buFont typeface="Arial"/>
              <a:buChar char="●"/>
            </a:pPr>
            <a:r>
              <a:rPr lang="en-US" sz="2400" b="0" i="0" u="none" strike="noStrike">
                <a:solidFill>
                  <a:srgbClr val="05192D"/>
                </a:solidFill>
                <a:latin typeface="Arial"/>
                <a:ea typeface="Arial"/>
                <a:cs typeface="Arial"/>
                <a:sym typeface="Arial"/>
              </a:rPr>
              <a:t>How do the new products contribute to the overall profitability of the company? </a:t>
            </a:r>
            <a:endParaRPr/>
          </a:p>
          <a:p>
            <a:pPr marL="457200" marR="0" lvl="0" indent="0" algn="l" rtl="0">
              <a:spcBef>
                <a:spcPts val="0"/>
              </a:spcBef>
              <a:spcAft>
                <a:spcPts val="0"/>
              </a:spcAft>
              <a:buNone/>
            </a:pPr>
            <a:endParaRPr sz="2400">
              <a:solidFill>
                <a:srgbClr val="05192D"/>
              </a:solidFill>
              <a:latin typeface="Arial"/>
              <a:ea typeface="Arial"/>
              <a:cs typeface="Arial"/>
              <a:sym typeface="Arial"/>
            </a:endParaRPr>
          </a:p>
          <a:p>
            <a:pPr marL="457200" marR="0" lvl="0" indent="-381000" algn="l" rtl="0">
              <a:spcBef>
                <a:spcPts val="0"/>
              </a:spcBef>
              <a:spcAft>
                <a:spcPts val="0"/>
              </a:spcAft>
              <a:buClr>
                <a:srgbClr val="05192D"/>
              </a:buClr>
              <a:buSzPts val="2400"/>
              <a:buFont typeface="Arial"/>
              <a:buChar char="●"/>
            </a:pPr>
            <a:r>
              <a:rPr lang="en-US" sz="2400" b="0" i="0" u="none" strike="noStrike">
                <a:solidFill>
                  <a:srgbClr val="05192D"/>
                </a:solidFill>
                <a:latin typeface="Arial"/>
                <a:ea typeface="Arial"/>
                <a:cs typeface="Arial"/>
                <a:sym typeface="Arial"/>
              </a:rPr>
              <a:t>How do they compare with previous products' revenue?</a:t>
            </a:r>
            <a:endParaRPr sz="24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p:nvPr/>
        </p:nvSpPr>
        <p:spPr>
          <a:xfrm>
            <a:off x="950495" y="709863"/>
            <a:ext cx="10671900" cy="7018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0" i="0" u="none" strike="noStrike" cap="none">
                <a:solidFill>
                  <a:schemeClr val="dk1"/>
                </a:solidFill>
                <a:latin typeface="Calibri"/>
                <a:ea typeface="Calibri"/>
                <a:cs typeface="Calibri"/>
                <a:sym typeface="Calibri"/>
              </a:rPr>
              <a:t>Business Goals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914400" marR="0" lvl="1" indent="-431800" algn="l" rtl="0">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Analyze data for the first six weeks of sales from the new product line.</a:t>
            </a:r>
            <a:endParaRPr/>
          </a:p>
          <a:p>
            <a:pPr marL="457200" marR="0" lvl="0" indent="0" algn="l" rtl="0">
              <a:spcBef>
                <a:spcPts val="0"/>
              </a:spcBef>
              <a:spcAft>
                <a:spcPts val="0"/>
              </a:spcAft>
              <a:buNone/>
            </a:pPr>
            <a:endParaRPr sz="3200">
              <a:solidFill>
                <a:schemeClr val="dk1"/>
              </a:solidFill>
              <a:latin typeface="Calibri"/>
              <a:ea typeface="Calibri"/>
              <a:cs typeface="Calibri"/>
              <a:sym typeface="Calibri"/>
            </a:endParaRPr>
          </a:p>
          <a:p>
            <a:pPr marL="914400" marR="0" lvl="1" indent="-431800" algn="l" rtl="0">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Determine the effectiveness of three different methods of customer interaction with regards to the new product line.</a:t>
            </a:r>
            <a:endParaRPr/>
          </a:p>
          <a:p>
            <a:pPr marL="457200" marR="0" lvl="0" indent="0" algn="l" rtl="0">
              <a:spcBef>
                <a:spcPts val="0"/>
              </a:spcBef>
              <a:spcAft>
                <a:spcPts val="0"/>
              </a:spcAft>
              <a:buNone/>
            </a:pPr>
            <a:endParaRPr sz="3200">
              <a:solidFill>
                <a:schemeClr val="dk1"/>
              </a:solidFill>
              <a:latin typeface="Calibri"/>
              <a:ea typeface="Calibri"/>
              <a:cs typeface="Calibri"/>
              <a:sym typeface="Calibri"/>
            </a:endParaRPr>
          </a:p>
          <a:p>
            <a:pPr marL="914400" marR="0" lvl="1" indent="-431800" algn="l" rtl="0">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Provide recommendations for use of these methods going forward, including a metric on how to define success.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3" descr="A graph of a bar chart&#10;&#10;Description automatically generated"/>
          <p:cNvPicPr preferRelativeResize="0"/>
          <p:nvPr/>
        </p:nvPicPr>
        <p:blipFill rotWithShape="1">
          <a:blip r:embed="rId3">
            <a:alphaModFix/>
          </a:blip>
          <a:srcRect/>
          <a:stretch/>
        </p:blipFill>
        <p:spPr>
          <a:xfrm>
            <a:off x="3054350" y="143470"/>
            <a:ext cx="8761413" cy="6571060"/>
          </a:xfrm>
          <a:prstGeom prst="rect">
            <a:avLst/>
          </a:prstGeom>
          <a:noFill/>
          <a:ln>
            <a:noFill/>
          </a:ln>
        </p:spPr>
      </p:pic>
      <p:sp>
        <p:nvSpPr>
          <p:cNvPr id="101" name="Google Shape;101;p3"/>
          <p:cNvSpPr txBox="1"/>
          <p:nvPr/>
        </p:nvSpPr>
        <p:spPr>
          <a:xfrm>
            <a:off x="376237" y="1379120"/>
            <a:ext cx="2481263"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The number of orders received from the new product line was largest in the first week.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Then, orders were fairly steady for the next four weeks.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 the sixth week of the campaign, orders fell by more than ½.</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4"/>
          <p:cNvSpPr txBox="1"/>
          <p:nvPr/>
        </p:nvSpPr>
        <p:spPr>
          <a:xfrm>
            <a:off x="448426" y="1984757"/>
            <a:ext cx="2481263"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Revenue generally </a:t>
            </a:r>
            <a:r>
              <a:rPr lang="en-US" sz="1800" b="1">
                <a:solidFill>
                  <a:schemeClr val="dk1"/>
                </a:solidFill>
                <a:latin typeface="Calibri"/>
                <a:ea typeface="Calibri"/>
                <a:cs typeface="Calibri"/>
                <a:sym typeface="Calibri"/>
              </a:rPr>
              <a:t>grew</a:t>
            </a:r>
            <a:r>
              <a:rPr lang="en-US" sz="1800">
                <a:solidFill>
                  <a:schemeClr val="dk1"/>
                </a:solidFill>
                <a:latin typeface="Calibri"/>
                <a:ea typeface="Calibri"/>
                <a:cs typeface="Calibri"/>
                <a:sym typeface="Calibri"/>
              </a:rPr>
              <a:t> over the six weeks of the campaign, the opposite of the number of orders.</a:t>
            </a:r>
            <a:endParaRPr/>
          </a:p>
        </p:txBody>
      </p:sp>
      <p:pic>
        <p:nvPicPr>
          <p:cNvPr id="108" name="Google Shape;108;p4" descr="A graph of a bar graph&#10;&#10;Description automatically generated"/>
          <p:cNvPicPr preferRelativeResize="0"/>
          <p:nvPr/>
        </p:nvPicPr>
        <p:blipFill rotWithShape="1">
          <a:blip r:embed="rId3">
            <a:alphaModFix/>
          </a:blip>
          <a:srcRect/>
          <a:stretch/>
        </p:blipFill>
        <p:spPr>
          <a:xfrm>
            <a:off x="3174999" y="330867"/>
            <a:ext cx="8349915" cy="626243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5" descr="A graph of a spread of revenue&#10;&#10;Description automatically generated"/>
          <p:cNvPicPr preferRelativeResize="0"/>
          <p:nvPr/>
        </p:nvPicPr>
        <p:blipFill rotWithShape="1">
          <a:blip r:embed="rId3">
            <a:alphaModFix/>
          </a:blip>
          <a:srcRect/>
          <a:stretch/>
        </p:blipFill>
        <p:spPr>
          <a:xfrm>
            <a:off x="168441" y="0"/>
            <a:ext cx="8823157" cy="6617368"/>
          </a:xfrm>
          <a:prstGeom prst="rect">
            <a:avLst/>
          </a:prstGeom>
          <a:noFill/>
          <a:ln>
            <a:noFill/>
          </a:ln>
        </p:spPr>
      </p:pic>
      <p:sp>
        <p:nvSpPr>
          <p:cNvPr id="115" name="Google Shape;115;p5"/>
          <p:cNvSpPr txBox="1"/>
          <p:nvPr/>
        </p:nvSpPr>
        <p:spPr>
          <a:xfrm>
            <a:off x="8991598" y="914400"/>
            <a:ext cx="3031961" cy="50783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50% of the revenue per customer from the new products was in the $50 to $100 range.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Another 25% of the revenue was spread out between $100 and $200 worth of purchases.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There were a few outlier customers who purchased more than $200 from the new product line.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Average revenue per customer on the new product line is $87.22. Median is $87.58.</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6" descr="A graph of sales&#10;&#10;Description automatically generated"/>
          <p:cNvPicPr preferRelativeResize="0"/>
          <p:nvPr/>
        </p:nvPicPr>
        <p:blipFill rotWithShape="1">
          <a:blip r:embed="rId3">
            <a:alphaModFix/>
          </a:blip>
          <a:srcRect/>
          <a:stretch/>
        </p:blipFill>
        <p:spPr>
          <a:xfrm>
            <a:off x="4184984" y="494798"/>
            <a:ext cx="7714249" cy="5785686"/>
          </a:xfrm>
          <a:prstGeom prst="rect">
            <a:avLst/>
          </a:prstGeom>
          <a:noFill/>
          <a:ln>
            <a:noFill/>
          </a:ln>
        </p:spPr>
      </p:pic>
      <p:sp>
        <p:nvSpPr>
          <p:cNvPr id="122" name="Google Shape;122;p6"/>
          <p:cNvSpPr txBox="1"/>
          <p:nvPr/>
        </p:nvSpPr>
        <p:spPr>
          <a:xfrm>
            <a:off x="9793705" y="3729793"/>
            <a:ext cx="1636295"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2572</a:t>
            </a:r>
            <a:endParaRPr/>
          </a:p>
        </p:txBody>
      </p:sp>
      <p:sp>
        <p:nvSpPr>
          <p:cNvPr id="123" name="Google Shape;123;p6"/>
          <p:cNvSpPr txBox="1"/>
          <p:nvPr/>
        </p:nvSpPr>
        <p:spPr>
          <a:xfrm>
            <a:off x="7579895" y="843713"/>
            <a:ext cx="1636295"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7465</a:t>
            </a:r>
            <a:endParaRPr/>
          </a:p>
        </p:txBody>
      </p:sp>
      <p:sp>
        <p:nvSpPr>
          <p:cNvPr id="124" name="Google Shape;124;p6"/>
          <p:cNvSpPr txBox="1"/>
          <p:nvPr/>
        </p:nvSpPr>
        <p:spPr>
          <a:xfrm>
            <a:off x="5416215" y="2321006"/>
            <a:ext cx="1648325"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4962</a:t>
            </a:r>
            <a:endParaRPr/>
          </a:p>
        </p:txBody>
      </p:sp>
      <p:sp>
        <p:nvSpPr>
          <p:cNvPr id="125" name="Google Shape;125;p6"/>
          <p:cNvSpPr txBox="1"/>
          <p:nvPr/>
        </p:nvSpPr>
        <p:spPr>
          <a:xfrm>
            <a:off x="589547" y="1120988"/>
            <a:ext cx="3352800" cy="424731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Email alone reached the most customers, 7465. Of the three methods, ‘email only’ took the least amount of time from the Sales Team per customer.</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Calls alone reached around 5000 customers, with each one taking about 30 minutes per customer.</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Email plus a follow-up call, reached the fewest number of customers with a total time spent by the Sales Team of around 10 minutes per customer.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Google Shape;131;p7" descr="A graph with numbers and lines&#10;&#10;Description automatically generated"/>
          <p:cNvPicPr preferRelativeResize="0"/>
          <p:nvPr/>
        </p:nvPicPr>
        <p:blipFill rotWithShape="1">
          <a:blip r:embed="rId3">
            <a:alphaModFix/>
          </a:blip>
          <a:srcRect/>
          <a:stretch/>
        </p:blipFill>
        <p:spPr>
          <a:xfrm>
            <a:off x="236877" y="235008"/>
            <a:ext cx="8517312" cy="6387984"/>
          </a:xfrm>
          <a:prstGeom prst="rect">
            <a:avLst/>
          </a:prstGeom>
          <a:noFill/>
          <a:ln>
            <a:noFill/>
          </a:ln>
        </p:spPr>
      </p:pic>
      <p:sp>
        <p:nvSpPr>
          <p:cNvPr id="132" name="Google Shape;132;p7"/>
          <p:cNvSpPr txBox="1"/>
          <p:nvPr/>
        </p:nvSpPr>
        <p:spPr>
          <a:xfrm>
            <a:off x="8839200" y="1108957"/>
            <a:ext cx="3216442"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Email generated the most revenue for the first four weeks.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Calls by themselves generated less than $50,000 of revenue for all six weeks.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Email plus a follow-up call impacted revenue in the last two weeks as the effects of ‘email only’ wore off.</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8" descr="A diagram of sales method&#10;&#10;Description automatically generated"/>
          <p:cNvPicPr preferRelativeResize="0"/>
          <p:nvPr/>
        </p:nvPicPr>
        <p:blipFill rotWithShape="1">
          <a:blip r:embed="rId3">
            <a:alphaModFix/>
          </a:blip>
          <a:srcRect/>
          <a:stretch/>
        </p:blipFill>
        <p:spPr>
          <a:xfrm>
            <a:off x="1551214" y="240631"/>
            <a:ext cx="8502316" cy="63767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9"/>
          <p:cNvSpPr txBox="1"/>
          <p:nvPr/>
        </p:nvSpPr>
        <p:spPr>
          <a:xfrm>
            <a:off x="950495" y="709863"/>
            <a:ext cx="10671900" cy="4402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dk1"/>
                </a:solidFill>
                <a:latin typeface="Calibri"/>
                <a:ea typeface="Calibri"/>
                <a:cs typeface="Calibri"/>
                <a:sym typeface="Calibri"/>
              </a:rPr>
              <a:t>Recommendations</a:t>
            </a:r>
            <a:endParaRPr/>
          </a:p>
          <a:p>
            <a:pPr marL="45720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381000" algn="l" rtl="0">
              <a:spcBef>
                <a:spcPts val="0"/>
              </a:spcBef>
              <a:spcAft>
                <a:spcPts val="0"/>
              </a:spcAft>
              <a:buClr>
                <a:srgbClr val="05192D"/>
              </a:buClr>
              <a:buSzPts val="2400"/>
              <a:buFont typeface="Arial"/>
              <a:buChar char="●"/>
            </a:pPr>
            <a:r>
              <a:rPr lang="en-US" sz="2400" b="0" i="0" u="none" strike="noStrike">
                <a:solidFill>
                  <a:srgbClr val="05192D"/>
                </a:solidFill>
                <a:latin typeface="Arial"/>
                <a:ea typeface="Arial"/>
                <a:cs typeface="Arial"/>
                <a:sym typeface="Arial"/>
              </a:rPr>
              <a:t>Eliminate the 'Call only’ option when rolling out new products. </a:t>
            </a:r>
            <a:endParaRPr/>
          </a:p>
          <a:p>
            <a:pPr marL="457200" marR="0" lvl="0" indent="0" algn="l" rtl="0">
              <a:spcBef>
                <a:spcPts val="0"/>
              </a:spcBef>
              <a:spcAft>
                <a:spcPts val="0"/>
              </a:spcAft>
              <a:buNone/>
            </a:pPr>
            <a:endParaRPr sz="2400" b="0" i="0" u="none" strike="noStrike">
              <a:solidFill>
                <a:srgbClr val="05192D"/>
              </a:solidFill>
              <a:latin typeface="Arial"/>
              <a:ea typeface="Arial"/>
              <a:cs typeface="Arial"/>
              <a:sym typeface="Arial"/>
            </a:endParaRPr>
          </a:p>
          <a:p>
            <a:pPr marL="457200" marR="0" lvl="0" indent="-381000" algn="l" rtl="0">
              <a:spcBef>
                <a:spcPts val="0"/>
              </a:spcBef>
              <a:spcAft>
                <a:spcPts val="0"/>
              </a:spcAft>
              <a:buClr>
                <a:srgbClr val="05192D"/>
              </a:buClr>
              <a:buSzPts val="2400"/>
              <a:buFont typeface="Arial"/>
              <a:buChar char="●"/>
            </a:pPr>
            <a:r>
              <a:rPr lang="en-US" sz="2400" b="0" i="0" u="none" strike="noStrike">
                <a:solidFill>
                  <a:srgbClr val="05192D"/>
                </a:solidFill>
                <a:latin typeface="Arial"/>
                <a:ea typeface="Arial"/>
                <a:cs typeface="Arial"/>
                <a:sym typeface="Arial"/>
              </a:rPr>
              <a:t>Use Average Revenue per Customer as an ongoing metric to track sales. Increasing the average revenue per customer from $87.22 would indicate success.</a:t>
            </a:r>
            <a:endParaRPr/>
          </a:p>
          <a:p>
            <a:pPr marL="457200" marR="0" lvl="0" indent="0" algn="l" rtl="0">
              <a:spcBef>
                <a:spcPts val="0"/>
              </a:spcBef>
              <a:spcAft>
                <a:spcPts val="0"/>
              </a:spcAft>
              <a:buNone/>
            </a:pPr>
            <a:endParaRPr sz="2400">
              <a:solidFill>
                <a:srgbClr val="05192D"/>
              </a:solidFill>
              <a:latin typeface="Arial"/>
              <a:ea typeface="Arial"/>
              <a:cs typeface="Arial"/>
              <a:sym typeface="Arial"/>
            </a:endParaRPr>
          </a:p>
          <a:p>
            <a:pPr marL="457200" marR="0" lvl="0"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Fix errors in years_as_customer.</a:t>
            </a:r>
            <a:endParaRPr/>
          </a:p>
          <a:p>
            <a:pPr marL="285750" marR="0" lvl="0" indent="-133350" algn="l" rtl="0">
              <a:spcBef>
                <a:spcPts val="0"/>
              </a:spcBef>
              <a:spcAft>
                <a:spcPts val="0"/>
              </a:spcAft>
              <a:buClr>
                <a:schemeClr val="dk1"/>
              </a:buClr>
              <a:buSzPts val="2400"/>
              <a:buFont typeface="Noto Sans Symbols"/>
              <a:buNone/>
            </a:pPr>
            <a:endParaRPr sz="2400" b="0" i="0" u="none" strike="noStrike">
              <a:solidFill>
                <a:srgbClr val="05192D"/>
              </a:solidFill>
              <a:latin typeface="Arial"/>
              <a:ea typeface="Arial"/>
              <a:cs typeface="Arial"/>
              <a:sym typeface="Arial"/>
            </a:endParaRPr>
          </a:p>
          <a:p>
            <a:pPr marL="285750" marR="0" lvl="0" indent="-133350" algn="l" rtl="0">
              <a:spcBef>
                <a:spcPts val="0"/>
              </a:spcBef>
              <a:spcAft>
                <a:spcPts val="0"/>
              </a:spcAft>
              <a:buClr>
                <a:schemeClr val="dk1"/>
              </a:buClr>
              <a:buSzPts val="2400"/>
              <a:buFont typeface="Noto Sans Symbols"/>
              <a:buNone/>
            </a:pPr>
            <a:endParaRPr sz="2400" b="0" i="0" u="none" strike="noStrike">
              <a:solidFill>
                <a:srgbClr val="05192D"/>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1093</Words>
  <Application>Microsoft Macintosh PowerPoint</Application>
  <PresentationFormat>Widescreen</PresentationFormat>
  <Paragraphs>81</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Noto Sans Symbols</vt:lpstr>
      <vt:lpstr>Office Theme</vt:lpstr>
      <vt:lpstr>Pens and Printers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Pens and Printers</dc:title>
  <dc:creator>Beth Robertson</dc:creator>
  <cp:lastModifiedBy>Beth Robertson</cp:lastModifiedBy>
  <cp:revision>1</cp:revision>
  <dcterms:created xsi:type="dcterms:W3CDTF">2023-07-06T22:12:32Z</dcterms:created>
  <dcterms:modified xsi:type="dcterms:W3CDTF">2023-11-28T16:44:21Z</dcterms:modified>
</cp:coreProperties>
</file>