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 id="2147483714" r:id="rId2"/>
  </p:sldMasterIdLst>
  <p:notesMasterIdLst>
    <p:notesMasterId r:id="rId20"/>
  </p:notesMasterIdLst>
  <p:sldIdLst>
    <p:sldId id="256" r:id="rId3"/>
    <p:sldId id="399" r:id="rId4"/>
    <p:sldId id="406" r:id="rId5"/>
    <p:sldId id="294" r:id="rId6"/>
    <p:sldId id="407" r:id="rId7"/>
    <p:sldId id="400" r:id="rId8"/>
    <p:sldId id="408" r:id="rId9"/>
    <p:sldId id="409" r:id="rId10"/>
    <p:sldId id="410" r:id="rId11"/>
    <p:sldId id="411" r:id="rId12"/>
    <p:sldId id="412" r:id="rId13"/>
    <p:sldId id="415" r:id="rId14"/>
    <p:sldId id="413" r:id="rId15"/>
    <p:sldId id="414" r:id="rId16"/>
    <p:sldId id="395" r:id="rId17"/>
    <p:sldId id="404" r:id="rId18"/>
    <p:sldId id="38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38FA62-9F93-8740-87EB-57B89273C877}" v="120" dt="2019-02-10T18:55:25.8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6"/>
    <p:restoredTop sz="80863" autoAdjust="0"/>
  </p:normalViewPr>
  <p:slideViewPr>
    <p:cSldViewPr snapToGrid="0" snapToObjects="1">
      <p:cViewPr varScale="1">
        <p:scale>
          <a:sx n="83" d="100"/>
          <a:sy n="83" d="100"/>
        </p:scale>
        <p:origin x="-1080" y="-59"/>
      </p:cViewPr>
      <p:guideLst>
        <p:guide orient="horz" pos="2160"/>
        <p:guide pos="3840"/>
      </p:guideLst>
    </p:cSldViewPr>
  </p:slideViewPr>
  <p:notesTextViewPr>
    <p:cViewPr>
      <p:scale>
        <a:sx n="125" d="100"/>
        <a:sy n="12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42"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LOSBERG, CHRISTOPHER [AG/1005]" userId="c5d2ba1d-1225-4fef-a422-877378546cc9" providerId="ADAL" clId="{8D1055E3-7626-CC44-94B9-8319B01EBEF0}"/>
    <pc:docChg chg="modSld">
      <pc:chgData name="SCHLOSBERG, CHRISTOPHER [AG/1005]" userId="c5d2ba1d-1225-4fef-a422-877378546cc9" providerId="ADAL" clId="{8D1055E3-7626-CC44-94B9-8319B01EBEF0}" dt="2019-01-21T22:59:01.831" v="75" actId="20577"/>
      <pc:docMkLst>
        <pc:docMk/>
      </pc:docMkLst>
      <pc:sldChg chg="modSp">
        <pc:chgData name="SCHLOSBERG, CHRISTOPHER [AG/1005]" userId="c5d2ba1d-1225-4fef-a422-877378546cc9" providerId="ADAL" clId="{8D1055E3-7626-CC44-94B9-8319B01EBEF0}" dt="2019-01-21T22:13:08.903" v="51" actId="20577"/>
        <pc:sldMkLst>
          <pc:docMk/>
          <pc:sldMk cId="3681439668" sldId="259"/>
        </pc:sldMkLst>
        <pc:graphicFrameChg chg="mod">
          <ac:chgData name="SCHLOSBERG, CHRISTOPHER [AG/1005]" userId="c5d2ba1d-1225-4fef-a422-877378546cc9" providerId="ADAL" clId="{8D1055E3-7626-CC44-94B9-8319B01EBEF0}" dt="2019-01-21T22:13:08.903" v="51" actId="20577"/>
          <ac:graphicFrameMkLst>
            <pc:docMk/>
            <pc:sldMk cId="3681439668" sldId="259"/>
            <ac:graphicFrameMk id="5" creationId="{7278D41F-08AE-4087-9013-FDFDC48BAE94}"/>
          </ac:graphicFrameMkLst>
        </pc:graphicFrameChg>
      </pc:sldChg>
      <pc:sldChg chg="modSp">
        <pc:chgData name="SCHLOSBERG, CHRISTOPHER [AG/1005]" userId="c5d2ba1d-1225-4fef-a422-877378546cc9" providerId="ADAL" clId="{8D1055E3-7626-CC44-94B9-8319B01EBEF0}" dt="2019-01-21T22:59:01.831" v="75" actId="20577"/>
        <pc:sldMkLst>
          <pc:docMk/>
          <pc:sldMk cId="1734265133" sldId="261"/>
        </pc:sldMkLst>
        <pc:graphicFrameChg chg="mod">
          <ac:chgData name="SCHLOSBERG, CHRISTOPHER [AG/1005]" userId="c5d2ba1d-1225-4fef-a422-877378546cc9" providerId="ADAL" clId="{8D1055E3-7626-CC44-94B9-8319B01EBEF0}" dt="2019-01-21T22:59:01.831" v="75" actId="20577"/>
          <ac:graphicFrameMkLst>
            <pc:docMk/>
            <pc:sldMk cId="1734265133" sldId="261"/>
            <ac:graphicFrameMk id="5" creationId="{4605EDA2-E6E2-4DE4-9241-892775754CA6}"/>
          </ac:graphicFrameMkLst>
        </pc:graphicFrameChg>
      </pc:sldChg>
      <pc:sldChg chg="modSp">
        <pc:chgData name="SCHLOSBERG, CHRISTOPHER [AG/1005]" userId="c5d2ba1d-1225-4fef-a422-877378546cc9" providerId="ADAL" clId="{8D1055E3-7626-CC44-94B9-8319B01EBEF0}" dt="2019-01-21T22:18:07.384" v="61" actId="20577"/>
        <pc:sldMkLst>
          <pc:docMk/>
          <pc:sldMk cId="539505586" sldId="266"/>
        </pc:sldMkLst>
        <pc:spChg chg="mod">
          <ac:chgData name="SCHLOSBERG, CHRISTOPHER [AG/1005]" userId="c5d2ba1d-1225-4fef-a422-877378546cc9" providerId="ADAL" clId="{8D1055E3-7626-CC44-94B9-8319B01EBEF0}" dt="2019-01-21T22:18:07.384" v="61" actId="20577"/>
          <ac:spMkLst>
            <pc:docMk/>
            <pc:sldMk cId="539505586" sldId="266"/>
            <ac:spMk id="3" creationId="{02B65055-BFD0-4E49-8C31-2B3340B1576B}"/>
          </ac:spMkLst>
        </pc:spChg>
      </pc:sldChg>
    </pc:docChg>
  </pc:docChgLst>
  <pc:docChgLst>
    <pc:chgData name="SCHLOSBERG, CHRISTOPHER [AG/1005]" userId="c5d2ba1d-1225-4fef-a422-877378546cc9" providerId="ADAL" clId="{4638FA62-9F93-8740-87EB-57B89273C877}"/>
    <pc:docChg chg="modSld">
      <pc:chgData name="SCHLOSBERG, CHRISTOPHER [AG/1005]" userId="c5d2ba1d-1225-4fef-a422-877378546cc9" providerId="ADAL" clId="{4638FA62-9F93-8740-87EB-57B89273C877}" dt="2019-02-10T18:55:25.894" v="119" actId="20577"/>
      <pc:docMkLst>
        <pc:docMk/>
      </pc:docMkLst>
      <pc:sldChg chg="modSp">
        <pc:chgData name="SCHLOSBERG, CHRISTOPHER [AG/1005]" userId="c5d2ba1d-1225-4fef-a422-877378546cc9" providerId="ADAL" clId="{4638FA62-9F93-8740-87EB-57B89273C877}" dt="2019-02-10T18:55:25.894" v="119" actId="20577"/>
        <pc:sldMkLst>
          <pc:docMk/>
          <pc:sldMk cId="3681439668" sldId="259"/>
        </pc:sldMkLst>
        <pc:graphicFrameChg chg="mod">
          <ac:chgData name="SCHLOSBERG, CHRISTOPHER [AG/1005]" userId="c5d2ba1d-1225-4fef-a422-877378546cc9" providerId="ADAL" clId="{4638FA62-9F93-8740-87EB-57B89273C877}" dt="2019-02-10T18:55:25.894" v="119" actId="20577"/>
          <ac:graphicFrameMkLst>
            <pc:docMk/>
            <pc:sldMk cId="3681439668" sldId="259"/>
            <ac:graphicFrameMk id="5" creationId="{7278D41F-08AE-4087-9013-FDFDC48BAE94}"/>
          </ac:graphicFrameMkLst>
        </pc:graphicFrameChg>
      </pc:sldChg>
      <pc:sldChg chg="modSp">
        <pc:chgData name="SCHLOSBERG, CHRISTOPHER [AG/1005]" userId="c5d2ba1d-1225-4fef-a422-877378546cc9" providerId="ADAL" clId="{4638FA62-9F93-8740-87EB-57B89273C877}" dt="2019-02-10T18:55:07.828" v="92" actId="20577"/>
        <pc:sldMkLst>
          <pc:docMk/>
          <pc:sldMk cId="1734265133" sldId="261"/>
        </pc:sldMkLst>
        <pc:graphicFrameChg chg="mod">
          <ac:chgData name="SCHLOSBERG, CHRISTOPHER [AG/1005]" userId="c5d2ba1d-1225-4fef-a422-877378546cc9" providerId="ADAL" clId="{4638FA62-9F93-8740-87EB-57B89273C877}" dt="2019-02-10T18:55:07.828" v="92" actId="20577"/>
          <ac:graphicFrameMkLst>
            <pc:docMk/>
            <pc:sldMk cId="1734265133" sldId="261"/>
            <ac:graphicFrameMk id="5" creationId="{4605EDA2-E6E2-4DE4-9241-892775754CA6}"/>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2509C1-968E-4E8F-8C6E-F37E7FAB59AB}" type="datetimeFigureOut">
              <a:rPr lang="en-US" smtClean="0"/>
              <a:t>1/7/2021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226AB2-1993-43FC-A63D-72650E640ECB}" type="slidenum">
              <a:rPr lang="en-US" smtClean="0"/>
              <a:t>‹#›</a:t>
            </a:fld>
            <a:endParaRPr lang="en-US"/>
          </a:p>
        </p:txBody>
      </p:sp>
    </p:spTree>
    <p:extLst>
      <p:ext uri="{BB962C8B-B14F-4D97-AF65-F5344CB8AC3E}">
        <p14:creationId xmlns:p14="http://schemas.microsoft.com/office/powerpoint/2010/main" val="2580048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226AB2-1993-43FC-A63D-72650E640ECB}" type="slidenum">
              <a:rPr lang="en-US" smtClean="0"/>
              <a:t>1</a:t>
            </a:fld>
            <a:endParaRPr lang="en-US"/>
          </a:p>
        </p:txBody>
      </p:sp>
    </p:spTree>
    <p:extLst>
      <p:ext uri="{BB962C8B-B14F-4D97-AF65-F5344CB8AC3E}">
        <p14:creationId xmlns:p14="http://schemas.microsoft.com/office/powerpoint/2010/main" val="556322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SSI are most commonly experienced after colon procedures</a:t>
            </a:r>
            <a:r>
              <a:rPr lang="en-US" baseline="0" dirty="0" smtClean="0"/>
              <a:t>, regardless of whether this is measured by total infections observed or by the </a:t>
            </a:r>
            <a:r>
              <a:rPr lang="en-US" baseline="0" dirty="0" smtClean="0"/>
              <a:t>number of infections per 100 procedures</a:t>
            </a:r>
            <a:r>
              <a:rPr lang="en-US" baseline="0" dirty="0" smtClean="0"/>
              <a:t>.</a:t>
            </a:r>
            <a:endParaRPr lang="en-US" baseline="0" dirty="0" smtClean="0"/>
          </a:p>
          <a:p>
            <a:r>
              <a:rPr lang="en-US" baseline="0" dirty="0" smtClean="0"/>
              <a:t>Four of the top five highest indicator values for individual facilities were also related to colon procedures.</a:t>
            </a:r>
          </a:p>
          <a:p>
            <a:endParaRPr lang="en-US" baseline="0" dirty="0" smtClean="0"/>
          </a:p>
          <a:p>
            <a:r>
              <a:rPr lang="en-US" baseline="0" dirty="0" smtClean="0"/>
              <a:t>The next slide will explore how these indicator values vary across facilities to determine whether all hospitals are performing roughly the same on these measures (within </a:t>
            </a:r>
            <a:r>
              <a:rPr lang="en-US" baseline="0" dirty="0" smtClean="0"/>
              <a:t>each </a:t>
            </a:r>
            <a:r>
              <a:rPr lang="en-US" baseline="0" dirty="0" smtClean="0"/>
              <a:t>code), </a:t>
            </a:r>
            <a:r>
              <a:rPr lang="en-US" baseline="0" dirty="0" smtClean="0"/>
              <a:t>or </a:t>
            </a:r>
            <a:r>
              <a:rPr lang="en-US" baseline="0" dirty="0" smtClean="0"/>
              <a:t>if there is </a:t>
            </a:r>
            <a:r>
              <a:rPr lang="en-US" baseline="0" dirty="0" smtClean="0"/>
              <a:t>a lot of </a:t>
            </a:r>
            <a:r>
              <a:rPr lang="en-US" baseline="0" dirty="0" smtClean="0"/>
              <a:t>variability.</a:t>
            </a:r>
            <a:endParaRPr lang="en-US" dirty="0"/>
          </a:p>
        </p:txBody>
      </p:sp>
      <p:sp>
        <p:nvSpPr>
          <p:cNvPr id="4" name="Slide Number Placeholder 3"/>
          <p:cNvSpPr>
            <a:spLocks noGrp="1"/>
          </p:cNvSpPr>
          <p:nvPr>
            <p:ph type="sldNum" sz="quarter" idx="5"/>
          </p:nvPr>
        </p:nvSpPr>
        <p:spPr/>
        <p:txBody>
          <a:bodyPr/>
          <a:lstStyle/>
          <a:p>
            <a:fld id="{B7226AB2-1993-43FC-A63D-72650E640ECB}" type="slidenum">
              <a:rPr lang="en-US" smtClean="0"/>
              <a:t>10</a:t>
            </a:fld>
            <a:endParaRPr lang="en-US"/>
          </a:p>
        </p:txBody>
      </p:sp>
    </p:spTree>
    <p:extLst>
      <p:ext uri="{BB962C8B-B14F-4D97-AF65-F5344CB8AC3E}">
        <p14:creationId xmlns:p14="http://schemas.microsoft.com/office/powerpoint/2010/main" val="2911737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histograms</a:t>
            </a:r>
            <a:r>
              <a:rPr lang="en-US" baseline="0" dirty="0" smtClean="0"/>
              <a:t> </a:t>
            </a:r>
            <a:r>
              <a:rPr lang="en-US" baseline="0" dirty="0" smtClean="0"/>
              <a:t>and box plots </a:t>
            </a:r>
            <a:r>
              <a:rPr lang="en-US" baseline="0" dirty="0" smtClean="0"/>
              <a:t>provide two different views comparing the </a:t>
            </a:r>
            <a:r>
              <a:rPr lang="en-US" baseline="0" dirty="0" smtClean="0"/>
              <a:t>distribution of </a:t>
            </a:r>
            <a:r>
              <a:rPr lang="en-US" baseline="0" dirty="0" smtClean="0"/>
              <a:t>SSI indicator </a:t>
            </a:r>
            <a:r>
              <a:rPr lang="en-US" baseline="0" dirty="0" smtClean="0"/>
              <a:t>values across the various </a:t>
            </a:r>
            <a:r>
              <a:rPr lang="en-US" baseline="0" dirty="0" smtClean="0"/>
              <a:t>facilities from 2008-2018. The histograms at the top provide a front-facing view of the distribution. The box plots provide a similar view, but from above (diamonds indicate outliers).</a:t>
            </a:r>
          </a:p>
          <a:p>
            <a:endParaRPr lang="en-US" baseline="0" dirty="0" smtClean="0"/>
          </a:p>
          <a:p>
            <a:r>
              <a:rPr lang="en-US" baseline="0" dirty="0" smtClean="0"/>
              <a:t>Its clear that the shape of the Colon distribution is quite different than most of the other procedure types</a:t>
            </a:r>
            <a:r>
              <a:rPr lang="en-US" baseline="0" dirty="0" smtClean="0"/>
              <a:t>.</a:t>
            </a:r>
          </a:p>
          <a:p>
            <a:endParaRPr lang="en-US" baseline="0" dirty="0" smtClean="0"/>
          </a:p>
          <a:p>
            <a:r>
              <a:rPr lang="en-US" baseline="0" dirty="0" smtClean="0"/>
              <a:t>The “best” distribution looks like the CABG donor site (orange), where the vast majority of </a:t>
            </a:r>
            <a:r>
              <a:rPr lang="en-US" baseline="0" dirty="0" smtClean="0"/>
              <a:t>facilities (&gt;80%) </a:t>
            </a:r>
            <a:r>
              <a:rPr lang="en-US" baseline="0" dirty="0" smtClean="0"/>
              <a:t>have very low indicator values, and the bars taper off </a:t>
            </a:r>
            <a:r>
              <a:rPr lang="en-US" baseline="0" dirty="0" smtClean="0"/>
              <a:t>quickly, indicating minimal variability across facilities. </a:t>
            </a:r>
            <a:r>
              <a:rPr lang="en-US" baseline="0" dirty="0" smtClean="0"/>
              <a:t>In </a:t>
            </a:r>
            <a:r>
              <a:rPr lang="en-US" baseline="0" dirty="0" smtClean="0"/>
              <a:t>contrast, </a:t>
            </a:r>
            <a:r>
              <a:rPr lang="en-US" baseline="0" dirty="0" smtClean="0"/>
              <a:t>the colon </a:t>
            </a:r>
            <a:r>
              <a:rPr lang="en-US" baseline="0" dirty="0" smtClean="0"/>
              <a:t>histogram </a:t>
            </a:r>
            <a:r>
              <a:rPr lang="en-US" baseline="0" dirty="0" smtClean="0"/>
              <a:t>is quite flat, and the whiskers on the box plot extend much further than the other procedure types</a:t>
            </a:r>
            <a:r>
              <a:rPr lang="en-US" baseline="0" dirty="0" smtClean="0"/>
              <a:t>. This shows that SSI from colon procedures are both higher on average than for other procedure types and vary widely across facilities.</a:t>
            </a:r>
            <a:endParaRPr lang="en-US" dirty="0"/>
          </a:p>
        </p:txBody>
      </p:sp>
      <p:sp>
        <p:nvSpPr>
          <p:cNvPr id="4" name="Slide Number Placeholder 3"/>
          <p:cNvSpPr>
            <a:spLocks noGrp="1"/>
          </p:cNvSpPr>
          <p:nvPr>
            <p:ph type="sldNum" sz="quarter" idx="5"/>
          </p:nvPr>
        </p:nvSpPr>
        <p:spPr/>
        <p:txBody>
          <a:bodyPr/>
          <a:lstStyle/>
          <a:p>
            <a:fld id="{B7226AB2-1993-43FC-A63D-72650E640ECB}" type="slidenum">
              <a:rPr lang="en-US" smtClean="0"/>
              <a:t>11</a:t>
            </a:fld>
            <a:endParaRPr lang="en-US"/>
          </a:p>
        </p:txBody>
      </p:sp>
    </p:spTree>
    <p:extLst>
      <p:ext uri="{BB962C8B-B14F-4D97-AF65-F5344CB8AC3E}">
        <p14:creationId xmlns:p14="http://schemas.microsoft.com/office/powerpoint/2010/main" val="2911737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Looking at the median indicator</a:t>
            </a:r>
            <a:r>
              <a:rPr lang="en-US" baseline="0" dirty="0" smtClean="0"/>
              <a:t> values by county, it seems SSI following colon procedures are relatively high across the state. Hip procedures also appear to have widespread issues, whereas CABG and hysterectomy issues seem more localized. </a:t>
            </a:r>
            <a:endParaRPr lang="en-US" dirty="0"/>
          </a:p>
        </p:txBody>
      </p:sp>
      <p:sp>
        <p:nvSpPr>
          <p:cNvPr id="4" name="Slide Number Placeholder 3"/>
          <p:cNvSpPr>
            <a:spLocks noGrp="1"/>
          </p:cNvSpPr>
          <p:nvPr>
            <p:ph type="sldNum" sz="quarter" idx="5"/>
          </p:nvPr>
        </p:nvSpPr>
        <p:spPr/>
        <p:txBody>
          <a:bodyPr/>
          <a:lstStyle/>
          <a:p>
            <a:fld id="{B7226AB2-1993-43FC-A63D-72650E640ECB}" type="slidenum">
              <a:rPr lang="en-US" smtClean="0"/>
              <a:t>12</a:t>
            </a:fld>
            <a:endParaRPr lang="en-US"/>
          </a:p>
        </p:txBody>
      </p:sp>
    </p:spTree>
    <p:extLst>
      <p:ext uri="{BB962C8B-B14F-4D97-AF65-F5344CB8AC3E}">
        <p14:creationId xmlns:p14="http://schemas.microsoft.com/office/powerpoint/2010/main" val="2911737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26AB2-1993-43FC-A63D-72650E640ECB}" type="slidenum">
              <a:rPr lang="en-US" smtClean="0"/>
              <a:t>13</a:t>
            </a:fld>
            <a:endParaRPr lang="en-US"/>
          </a:p>
        </p:txBody>
      </p:sp>
    </p:spTree>
    <p:extLst>
      <p:ext uri="{BB962C8B-B14F-4D97-AF65-F5344CB8AC3E}">
        <p14:creationId xmlns:p14="http://schemas.microsoft.com/office/powerpoint/2010/main" val="2911737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26AB2-1993-43FC-A63D-72650E640ECB}" type="slidenum">
              <a:rPr lang="en-US" smtClean="0"/>
              <a:t>14</a:t>
            </a:fld>
            <a:endParaRPr lang="en-US"/>
          </a:p>
        </p:txBody>
      </p:sp>
    </p:spTree>
    <p:extLst>
      <p:ext uri="{BB962C8B-B14F-4D97-AF65-F5344CB8AC3E}">
        <p14:creationId xmlns:p14="http://schemas.microsoft.com/office/powerpoint/2010/main" val="2911737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226AB2-1993-43FC-A63D-72650E640ECB}"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3147557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analysis uses a publicly-available dataset provided by New York State Department of Health. </a:t>
            </a:r>
            <a:r>
              <a:rPr lang="en-US" dirty="0" smtClean="0"/>
              <a:t>This data</a:t>
            </a:r>
            <a:r>
              <a:rPr lang="en-US" baseline="0" dirty="0" smtClean="0"/>
              <a:t> contains information on the number of hospital-acquired infections observed at individual NY facilities between 2008 and 2018. Types of infections tracked include:</a:t>
            </a:r>
          </a:p>
          <a:p>
            <a:r>
              <a:rPr lang="en-US" baseline="0" dirty="0" smtClean="0"/>
              <a:t>CDI - Clostridium difficile infections</a:t>
            </a:r>
          </a:p>
          <a:p>
            <a:r>
              <a:rPr lang="en-US" baseline="0" dirty="0" smtClean="0"/>
              <a:t>CLABSI - central line-associated blood stream infections</a:t>
            </a:r>
          </a:p>
          <a:p>
            <a:r>
              <a:rPr lang="en-US" baseline="0" dirty="0" smtClean="0"/>
              <a:t>SSI - surgical site infections following colon, hip replacement/revision, coronary artery bypass graft, and hysterectomy</a:t>
            </a:r>
          </a:p>
          <a:p>
            <a:r>
              <a:rPr lang="en-US" baseline="0" dirty="0" smtClean="0"/>
              <a:t>CRE - </a:t>
            </a:r>
            <a:r>
              <a:rPr lang="en-US" baseline="0" dirty="0" err="1" smtClean="0"/>
              <a:t>carbapenem</a:t>
            </a:r>
            <a:r>
              <a:rPr lang="en-US" baseline="0" dirty="0" smtClean="0"/>
              <a:t>-resistant </a:t>
            </a:r>
            <a:r>
              <a:rPr lang="en-US" baseline="0" dirty="0" err="1" smtClean="0"/>
              <a:t>Enterobacteriaceae</a:t>
            </a:r>
            <a:r>
              <a:rPr lang="en-US" baseline="0" dirty="0" smtClean="0"/>
              <a:t> infections</a:t>
            </a:r>
          </a:p>
        </p:txBody>
      </p:sp>
      <p:sp>
        <p:nvSpPr>
          <p:cNvPr id="4" name="Slide Number Placeholder 3"/>
          <p:cNvSpPr>
            <a:spLocks noGrp="1"/>
          </p:cNvSpPr>
          <p:nvPr>
            <p:ph type="sldNum" sz="quarter" idx="10"/>
          </p:nvPr>
        </p:nvSpPr>
        <p:spPr/>
        <p:txBody>
          <a:bodyPr/>
          <a:lstStyle/>
          <a:p>
            <a:fld id="{B7226AB2-1993-43FC-A63D-72650E640ECB}" type="slidenum">
              <a:rPr lang="en-US" smtClean="0"/>
              <a:t>2</a:t>
            </a:fld>
            <a:endParaRPr lang="en-US"/>
          </a:p>
        </p:txBody>
      </p:sp>
    </p:spTree>
    <p:extLst>
      <p:ext uri="{BB962C8B-B14F-4D97-AF65-F5344CB8AC3E}">
        <p14:creationId xmlns:p14="http://schemas.microsoft.com/office/powerpoint/2010/main" val="2561234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FCC’s Census Block API was used to provide additional geographic information about the county where each reporting facility is located. This is a free API.</a:t>
            </a:r>
            <a:endParaRPr lang="en-US" dirty="0"/>
          </a:p>
        </p:txBody>
      </p:sp>
      <p:sp>
        <p:nvSpPr>
          <p:cNvPr id="4" name="Slide Number Placeholder 3"/>
          <p:cNvSpPr>
            <a:spLocks noGrp="1"/>
          </p:cNvSpPr>
          <p:nvPr>
            <p:ph type="sldNum" sz="quarter" idx="10"/>
          </p:nvPr>
        </p:nvSpPr>
        <p:spPr/>
        <p:txBody>
          <a:bodyPr/>
          <a:lstStyle/>
          <a:p>
            <a:fld id="{B7226AB2-1993-43FC-A63D-72650E640ECB}" type="slidenum">
              <a:rPr lang="en-US" smtClean="0"/>
              <a:t>3</a:t>
            </a:fld>
            <a:endParaRPr lang="en-US"/>
          </a:p>
        </p:txBody>
      </p:sp>
    </p:spTree>
    <p:extLst>
      <p:ext uri="{BB962C8B-B14F-4D97-AF65-F5344CB8AC3E}">
        <p14:creationId xmlns:p14="http://schemas.microsoft.com/office/powerpoint/2010/main" val="2561234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Indicator</a:t>
            </a:r>
            <a:r>
              <a:rPr lang="en-US" baseline="0" dirty="0" smtClean="0"/>
              <a:t> Units vary depending on the type of infection tracked. For example, surgical site infections (SSI) are measured as the number of infections observed per 100 procedures, but central line-associated blood stream infections (CLABSI) are measured per 1000 line days.</a:t>
            </a:r>
            <a:endParaRPr lang="en-US" dirty="0"/>
          </a:p>
        </p:txBody>
      </p:sp>
      <p:sp>
        <p:nvSpPr>
          <p:cNvPr id="4" name="Slide Number Placeholder 3"/>
          <p:cNvSpPr>
            <a:spLocks noGrp="1"/>
          </p:cNvSpPr>
          <p:nvPr>
            <p:ph type="sldNum" sz="quarter" idx="10"/>
          </p:nvPr>
        </p:nvSpPr>
        <p:spPr/>
        <p:txBody>
          <a:bodyPr/>
          <a:lstStyle/>
          <a:p>
            <a:fld id="{B7226AB2-1993-43FC-A63D-72650E640ECB}" type="slidenum">
              <a:rPr lang="en-US" smtClean="0"/>
              <a:t>4</a:t>
            </a:fld>
            <a:endParaRPr lang="en-US"/>
          </a:p>
        </p:txBody>
      </p:sp>
    </p:spTree>
    <p:extLst>
      <p:ext uri="{BB962C8B-B14F-4D97-AF65-F5344CB8AC3E}">
        <p14:creationId xmlns:p14="http://schemas.microsoft.com/office/powerpoint/2010/main" val="1508383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facilitate deeper analysis, the Indicator Name values have been split into two elements: the “code” and the “area”. The code is an abbreviation for the type of infection. The area provides a sub-category for tracking those infections. For example, the Indicator Name “SSI Hysterectomy”, used to report surgical site infections after hysterectomy procedures, is broken down into the code “SSI” and the area “Hysterectomy”. </a:t>
            </a:r>
          </a:p>
          <a:p>
            <a:endParaRPr lang="en-US" baseline="0" dirty="0" smtClean="0"/>
          </a:p>
          <a:p>
            <a:r>
              <a:rPr lang="en-US" baseline="0" dirty="0" smtClean="0"/>
              <a:t>The standardized infection ratio (SIR) was also calculated by dividing the number of infections observed by the number infections predicted. These predictions are provided by New York State and take into account risks from the community each facility typically serves as well as the complexity of procedures performed there. As a result, the SIR provides a better measurement of individual hospital performance than the total number of infections or the indicator value.</a:t>
            </a:r>
            <a:endParaRPr lang="en-US" dirty="0"/>
          </a:p>
        </p:txBody>
      </p:sp>
      <p:sp>
        <p:nvSpPr>
          <p:cNvPr id="4" name="Slide Number Placeholder 3"/>
          <p:cNvSpPr>
            <a:spLocks noGrp="1"/>
          </p:cNvSpPr>
          <p:nvPr>
            <p:ph type="sldNum" sz="quarter" idx="10"/>
          </p:nvPr>
        </p:nvSpPr>
        <p:spPr/>
        <p:txBody>
          <a:bodyPr/>
          <a:lstStyle/>
          <a:p>
            <a:fld id="{B7226AB2-1993-43FC-A63D-72650E640ECB}" type="slidenum">
              <a:rPr lang="en-US" smtClean="0"/>
              <a:t>5</a:t>
            </a:fld>
            <a:endParaRPr lang="en-US"/>
          </a:p>
        </p:txBody>
      </p:sp>
    </p:spTree>
    <p:extLst>
      <p:ext uri="{BB962C8B-B14F-4D97-AF65-F5344CB8AC3E}">
        <p14:creationId xmlns:p14="http://schemas.microsoft.com/office/powerpoint/2010/main" val="3162452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Most of </a:t>
            </a:r>
            <a:r>
              <a:rPr lang="en-US" baseline="0" dirty="0" smtClean="0"/>
              <a:t>the facilities are near the NYC metropolitan area in the southeast corner of the state. </a:t>
            </a:r>
            <a:r>
              <a:rPr lang="en-US" baseline="0" dirty="0" smtClean="0"/>
              <a:t>Erie county, on the western edge of the state, also has quite a few facilities. Other counties generally appear to have fewer than 8 reporting facilities each.</a:t>
            </a:r>
            <a:endParaRPr lang="en-US" dirty="0"/>
          </a:p>
        </p:txBody>
      </p:sp>
      <p:sp>
        <p:nvSpPr>
          <p:cNvPr id="4" name="Slide Number Placeholder 3"/>
          <p:cNvSpPr>
            <a:spLocks noGrp="1"/>
          </p:cNvSpPr>
          <p:nvPr>
            <p:ph type="sldNum" sz="quarter" idx="5"/>
          </p:nvPr>
        </p:nvSpPr>
        <p:spPr/>
        <p:txBody>
          <a:bodyPr/>
          <a:lstStyle/>
          <a:p>
            <a:fld id="{B7226AB2-1993-43FC-A63D-72650E640ECB}" type="slidenum">
              <a:rPr lang="en-US" smtClean="0"/>
              <a:t>6</a:t>
            </a:fld>
            <a:endParaRPr lang="en-US"/>
          </a:p>
        </p:txBody>
      </p:sp>
    </p:spTree>
    <p:extLst>
      <p:ext uri="{BB962C8B-B14F-4D97-AF65-F5344CB8AC3E}">
        <p14:creationId xmlns:p14="http://schemas.microsoft.com/office/powerpoint/2010/main" val="2911737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Looking at the total infections observed (blue bars) for all indicators and all years in the data</a:t>
            </a:r>
            <a:r>
              <a:rPr lang="en-US" baseline="0" dirty="0" smtClean="0"/>
              <a:t> reveals a large increase between 2009 and 2010. However, the number of facilities reporting (orange line) appears to stay roughly the same. </a:t>
            </a:r>
            <a:endParaRPr lang="en-US" dirty="0"/>
          </a:p>
        </p:txBody>
      </p:sp>
      <p:sp>
        <p:nvSpPr>
          <p:cNvPr id="4" name="Slide Number Placeholder 3"/>
          <p:cNvSpPr>
            <a:spLocks noGrp="1"/>
          </p:cNvSpPr>
          <p:nvPr>
            <p:ph type="sldNum" sz="quarter" idx="5"/>
          </p:nvPr>
        </p:nvSpPr>
        <p:spPr/>
        <p:txBody>
          <a:bodyPr/>
          <a:lstStyle/>
          <a:p>
            <a:fld id="{B7226AB2-1993-43FC-A63D-72650E640ECB}" type="slidenum">
              <a:rPr lang="en-US" smtClean="0"/>
              <a:t>7</a:t>
            </a:fld>
            <a:endParaRPr lang="en-US"/>
          </a:p>
        </p:txBody>
      </p:sp>
    </p:spTree>
    <p:extLst>
      <p:ext uri="{BB962C8B-B14F-4D97-AF65-F5344CB8AC3E}">
        <p14:creationId xmlns:p14="http://schemas.microsoft.com/office/powerpoint/2010/main" val="2911737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a:t>
            </a:r>
            <a:r>
              <a:rPr lang="en-US" baseline="0" dirty="0" smtClean="0"/>
              <a:t> breaking down each bar into the indicator codes reported, it’s apparent that CDI were first reported in 2010. Since CDI are by far the most commonly observed infection in NY facilities, this addition in the middle of the date range skews this chart to appear as if there is a large increase. There is another (smaller) bump in 2014 when CRE were first reported.</a:t>
            </a:r>
          </a:p>
          <a:p>
            <a:endParaRPr lang="en-US" baseline="0" dirty="0" smtClean="0"/>
          </a:p>
          <a:p>
            <a:r>
              <a:rPr lang="en-US" baseline="0" dirty="0" smtClean="0"/>
              <a:t>Starting in 2015, the overall infections observed appear to be trending downward each year.</a:t>
            </a:r>
            <a:endParaRPr lang="en-US" baseline="0" dirty="0" smtClean="0"/>
          </a:p>
        </p:txBody>
      </p:sp>
      <p:sp>
        <p:nvSpPr>
          <p:cNvPr id="4" name="Slide Number Placeholder 3"/>
          <p:cNvSpPr>
            <a:spLocks noGrp="1"/>
          </p:cNvSpPr>
          <p:nvPr>
            <p:ph type="sldNum" sz="quarter" idx="5"/>
          </p:nvPr>
        </p:nvSpPr>
        <p:spPr/>
        <p:txBody>
          <a:bodyPr/>
          <a:lstStyle/>
          <a:p>
            <a:fld id="{B7226AB2-1993-43FC-A63D-72650E640ECB}" type="slidenum">
              <a:rPr lang="en-US" smtClean="0"/>
              <a:t>8</a:t>
            </a:fld>
            <a:endParaRPr lang="en-US"/>
          </a:p>
        </p:txBody>
      </p:sp>
    </p:spTree>
    <p:extLst>
      <p:ext uri="{BB962C8B-B14F-4D97-AF65-F5344CB8AC3E}">
        <p14:creationId xmlns:p14="http://schemas.microsoft.com/office/powerpoint/2010/main" val="2911737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table summarizes the infection totals for each of the indicator codes available in the dataset over the years 2014-2018 (the only years when all four indicator codes were reported).</a:t>
            </a:r>
          </a:p>
          <a:p>
            <a:endParaRPr lang="en-US" dirty="0" smtClean="0"/>
          </a:p>
          <a:p>
            <a:r>
              <a:rPr lang="en-US" baseline="0" dirty="0" smtClean="0"/>
              <a:t>The pie charts cover only the most recent year (2018) to determine whether the </a:t>
            </a:r>
            <a:r>
              <a:rPr lang="en-US" baseline="0" dirty="0" smtClean="0"/>
              <a:t>proportions of infections </a:t>
            </a:r>
            <a:r>
              <a:rPr lang="en-US" baseline="0" dirty="0" smtClean="0"/>
              <a:t>remained consistent </a:t>
            </a:r>
            <a:r>
              <a:rPr lang="en-US" baseline="0" dirty="0" smtClean="0"/>
              <a:t>with the overall trend for 2014-2018, and they </a:t>
            </a:r>
            <a:r>
              <a:rPr lang="en-US" baseline="0" dirty="0" smtClean="0"/>
              <a:t>do seem </a:t>
            </a:r>
            <a:r>
              <a:rPr lang="en-US" baseline="0" dirty="0" smtClean="0"/>
              <a:t>to be. </a:t>
            </a:r>
            <a:endParaRPr lang="en-US" baseline="0" dirty="0" smtClean="0"/>
          </a:p>
          <a:p>
            <a:endParaRPr lang="en-US" baseline="0" dirty="0" smtClean="0"/>
          </a:p>
          <a:p>
            <a:r>
              <a:rPr lang="en-US" baseline="0" dirty="0" smtClean="0"/>
              <a:t>The blue pie chart looks at the proportions for the number of total infections observed. </a:t>
            </a:r>
            <a:endParaRPr lang="en-US" baseline="0" dirty="0" smtClean="0"/>
          </a:p>
          <a:p>
            <a:endParaRPr lang="en-US" baseline="0" dirty="0" smtClean="0"/>
          </a:p>
          <a:p>
            <a:r>
              <a:rPr lang="en-US" baseline="0" dirty="0" smtClean="0"/>
              <a:t>The </a:t>
            </a:r>
            <a:r>
              <a:rPr lang="en-US" baseline="0" dirty="0" smtClean="0"/>
              <a:t>orange pie chart compares the average indicator values. </a:t>
            </a:r>
            <a:r>
              <a:rPr lang="en-US" baseline="0" dirty="0" smtClean="0"/>
              <a:t>As previously mentioned, the </a:t>
            </a:r>
            <a:r>
              <a:rPr lang="en-US" baseline="0" dirty="0" smtClean="0"/>
              <a:t>indicator values in the dataset are adjusted so they report the number of infections per a determined number of </a:t>
            </a:r>
            <a:r>
              <a:rPr lang="en-US" baseline="0" dirty="0" smtClean="0"/>
              <a:t>processes (e.g., SSI </a:t>
            </a:r>
            <a:r>
              <a:rPr lang="en-US" baseline="0" dirty="0" smtClean="0"/>
              <a:t>indicator values </a:t>
            </a:r>
            <a:r>
              <a:rPr lang="en-US" baseline="0" dirty="0" smtClean="0"/>
              <a:t>measure </a:t>
            </a:r>
            <a:r>
              <a:rPr lang="en-US" baseline="0" dirty="0" smtClean="0"/>
              <a:t>the number of </a:t>
            </a:r>
            <a:r>
              <a:rPr lang="en-US" baseline="0" dirty="0" smtClean="0"/>
              <a:t>observed infections </a:t>
            </a:r>
            <a:r>
              <a:rPr lang="en-US" baseline="0" dirty="0" smtClean="0"/>
              <a:t>per 100 surgical </a:t>
            </a:r>
            <a:r>
              <a:rPr lang="en-US" baseline="0" dirty="0" smtClean="0"/>
              <a:t>procedures). Therefore, this </a:t>
            </a:r>
            <a:r>
              <a:rPr lang="en-US" baseline="0" dirty="0" smtClean="0"/>
              <a:t>metric </a:t>
            </a:r>
            <a:r>
              <a:rPr lang="en-US" baseline="0" dirty="0" smtClean="0"/>
              <a:t>provides a </a:t>
            </a:r>
            <a:r>
              <a:rPr lang="en-US" baseline="0" dirty="0" smtClean="0"/>
              <a:t>better measure of the infection incidence than the raw count. </a:t>
            </a:r>
            <a:endParaRPr lang="en-US" baseline="0" dirty="0" smtClean="0"/>
          </a:p>
          <a:p>
            <a:endParaRPr lang="en-US" baseline="0" dirty="0" smtClean="0"/>
          </a:p>
          <a:p>
            <a:r>
              <a:rPr lang="en-US" baseline="0" dirty="0" smtClean="0"/>
              <a:t>An interesting observation in </a:t>
            </a:r>
            <a:r>
              <a:rPr lang="en-US" baseline="0" dirty="0" smtClean="0"/>
              <a:t>both the table and the pie charts was that while the number of SSI infections observed was the least of the indicator codes, its indicator value was disproportionately high.</a:t>
            </a:r>
            <a:endParaRPr lang="en-US" dirty="0"/>
          </a:p>
        </p:txBody>
      </p:sp>
      <p:sp>
        <p:nvSpPr>
          <p:cNvPr id="4" name="Slide Number Placeholder 3"/>
          <p:cNvSpPr>
            <a:spLocks noGrp="1"/>
          </p:cNvSpPr>
          <p:nvPr>
            <p:ph type="sldNum" sz="quarter" idx="5"/>
          </p:nvPr>
        </p:nvSpPr>
        <p:spPr/>
        <p:txBody>
          <a:bodyPr/>
          <a:lstStyle/>
          <a:p>
            <a:fld id="{B7226AB2-1993-43FC-A63D-72650E640ECB}" type="slidenum">
              <a:rPr lang="en-US" smtClean="0"/>
              <a:t>9</a:t>
            </a:fld>
            <a:endParaRPr lang="en-US"/>
          </a:p>
        </p:txBody>
      </p:sp>
    </p:spTree>
    <p:extLst>
      <p:ext uri="{BB962C8B-B14F-4D97-AF65-F5344CB8AC3E}">
        <p14:creationId xmlns:p14="http://schemas.microsoft.com/office/powerpoint/2010/main" val="29117378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CBC2F66-A434-B045-A008-1061E26ACC0A}" type="datetimeFigureOut">
              <a:rPr lang="en-US" smtClean="0"/>
              <a:t>1/7/2021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467561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612160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05046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16980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714583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BC2F66-A434-B045-A008-1061E26ACC0A}" type="datetimeFigureOut">
              <a:rPr lang="en-US" smtClean="0"/>
              <a:t>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999933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BC2F66-A434-B045-A008-1061E26ACC0A}" type="datetimeFigureOut">
              <a:rPr lang="en-US" smtClean="0"/>
              <a:t>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290903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503997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2465954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5" name="Footer Placeholder 4"/>
          <p:cNvSpPr>
            <a:spLocks noGrp="1"/>
          </p:cNvSpPr>
          <p:nvPr>
            <p:ph type="ftr" sz="quarter" idx="11"/>
          </p:nvPr>
        </p:nvSpPr>
        <p:spPr>
          <a:xfrm>
            <a:off x="1876424" y="5410201"/>
            <a:ext cx="5124886" cy="365125"/>
          </a:xfrm>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9896911" y="5410199"/>
            <a:ext cx="771089" cy="365125"/>
          </a:xfrm>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7700706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319638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750813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2573964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725584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8" name="Footer Placeholder 7"/>
          <p:cNvSpPr>
            <a:spLocks noGrp="1"/>
          </p:cNvSpPr>
          <p:nvPr>
            <p:ph type="ftr" sz="quarter" idx="11"/>
          </p:nvPr>
        </p:nvSpPr>
        <p:spPr/>
        <p:txBody>
          <a:bodyPr/>
          <a:lstStyle/>
          <a:p>
            <a:endParaRPr lang="en-US">
              <a:solidFill>
                <a:prstClr val="white">
                  <a:tint val="75000"/>
                </a:prstClr>
              </a:solidFill>
            </a:endParaRPr>
          </a:p>
        </p:txBody>
      </p:sp>
      <p:sp>
        <p:nvSpPr>
          <p:cNvPr id="9" name="Slide Number Placeholder 8"/>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1133689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0192116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3" name="Footer Placeholder 2"/>
          <p:cNvSpPr>
            <a:spLocks noGrp="1"/>
          </p:cNvSpPr>
          <p:nvPr>
            <p:ph type="ftr" sz="quarter" idx="11"/>
          </p:nvPr>
        </p:nvSpPr>
        <p:spPr/>
        <p:txBody>
          <a:bodyPr/>
          <a:lstStyle/>
          <a:p>
            <a:endParaRPr lang="en-US">
              <a:solidFill>
                <a:prstClr val="white">
                  <a:tint val="75000"/>
                </a:prstClr>
              </a:solidFill>
            </a:endParaRPr>
          </a:p>
        </p:txBody>
      </p:sp>
      <p:sp>
        <p:nvSpPr>
          <p:cNvPr id="4" name="Slide Number Placeholder 3"/>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5757208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1083914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7589559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7427203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7434146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white"/>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white"/>
                </a:solidFill>
                <a:effectLst/>
              </a:rPr>
              <a:t>”</a:t>
            </a:r>
          </a:p>
        </p:txBody>
      </p:sp>
    </p:spTree>
    <p:extLst>
      <p:ext uri="{BB962C8B-B14F-4D97-AF65-F5344CB8AC3E}">
        <p14:creationId xmlns:p14="http://schemas.microsoft.com/office/powerpoint/2010/main" val="3517418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BC2F66-A434-B045-A008-1061E26ACC0A}" type="datetimeFigureOut">
              <a:rPr lang="en-US" smtClean="0"/>
              <a:t>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0850877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3336781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9611731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9627277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9656280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421956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BC2F66-A434-B045-A008-1061E26ACC0A}" type="datetimeFigureOut">
              <a:rPr lang="en-US" smtClean="0"/>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2440190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BC2F66-A434-B045-A008-1061E26ACC0A}" type="datetimeFigureOut">
              <a:rPr lang="en-US" smtClean="0"/>
              <a:t>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4028947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BC2F66-A434-B045-A008-1061E26ACC0A}" type="datetimeFigureOut">
              <a:rPr lang="en-US" smtClean="0"/>
              <a:t>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616162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C2F66-A434-B045-A008-1061E26ACC0A}" type="datetimeFigureOut">
              <a:rPr lang="en-US" smtClean="0"/>
              <a:t>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5993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824129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052294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CBC2F66-A434-B045-A008-1061E26ACC0A}" type="datetimeFigureOut">
              <a:rPr lang="en-US" smtClean="0"/>
              <a:t>1/7/2021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F4146C-CDC0-9D45-B196-D871E3ED05F9}" type="slidenum">
              <a:rPr lang="en-US" smtClean="0"/>
              <a:t>‹#›</a:t>
            </a:fld>
            <a:endParaRPr lang="en-US"/>
          </a:p>
        </p:txBody>
      </p:sp>
    </p:spTree>
    <p:extLst>
      <p:ext uri="{BB962C8B-B14F-4D97-AF65-F5344CB8AC3E}">
        <p14:creationId xmlns:p14="http://schemas.microsoft.com/office/powerpoint/2010/main" val="47423390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CBC2F66-A434-B045-A008-1061E26ACC0A}" type="datetimeFigureOut">
              <a:rPr lang="en-US" smtClean="0">
                <a:solidFill>
                  <a:prstClr val="white">
                    <a:tint val="75000"/>
                  </a:prstClr>
                </a:solidFill>
              </a:rPr>
              <a:pPr/>
              <a:t>1/7/2021</a:t>
            </a:fld>
            <a:endParaRPr lang="en-US">
              <a:solidFill>
                <a:prstClr val="white">
                  <a:tint val="75000"/>
                </a:prstClr>
              </a:solidFill>
            </a:endParaRP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solidFill>
                <a:prstClr val="white">
                  <a:tint val="75000"/>
                </a:prstClr>
              </a:solidFill>
            </a:endParaRP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538367142"/>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9.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9.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github.com/bethperry/HAI_Analysis/blob/master/HAI_Data.csv" TargetMode="External"/><Relationship Id="rId3" Type="http://schemas.openxmlformats.org/officeDocument/2006/relationships/image" Target="../media/image2.png"/><Relationship Id="rId7" Type="http://schemas.openxmlformats.org/officeDocument/2006/relationships/hyperlink" Target="https://github.com/bethperry/HAI_Analysis/blob/master/NY_geo.csv"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github.com/bethperry/HAI_Analysis/blob/master/Hospital-Acquired_Infections__Beginning_2008.csv" TargetMode="External"/><Relationship Id="rId5" Type="http://schemas.openxmlformats.org/officeDocument/2006/relationships/hyperlink" Target="https://github.com/bethperry/HAI_Analysis/blob/master/NY_Hospital_Acquired_Infections_2008-2018.ipynb" TargetMode="External"/><Relationship Id="rId4" Type="http://schemas.openxmlformats.org/officeDocument/2006/relationships/hyperlink" Target="https://github.com/bethperry/HAI_Analysis" TargetMode="External"/><Relationship Id="rId9" Type="http://schemas.openxmlformats.org/officeDocument/2006/relationships/hyperlink" Target="https://pypi.org/project/u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healthdata.gov/dataset/hospital-acquired-infections-beginning-2008"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geo.fcc.gov/api/census/"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9.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9.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9.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07A758-AEE3-F448-B52F-E54C9D78CC84}"/>
              </a:ext>
            </a:extLst>
          </p:cNvPr>
          <p:cNvSpPr>
            <a:spLocks noGrp="1"/>
          </p:cNvSpPr>
          <p:nvPr>
            <p:ph type="ctrTitle"/>
          </p:nvPr>
        </p:nvSpPr>
        <p:spPr/>
        <p:txBody>
          <a:bodyPr/>
          <a:lstStyle/>
          <a:p>
            <a:r>
              <a:rPr lang="en-US" dirty="0" smtClean="0"/>
              <a:t>Hospital-Acquired Infections in new </a:t>
            </a:r>
            <a:r>
              <a:rPr lang="en-US" dirty="0" err="1" smtClean="0"/>
              <a:t>york</a:t>
            </a:r>
            <a:r>
              <a:rPr lang="en-US" dirty="0" smtClean="0"/>
              <a:t> state</a:t>
            </a:r>
            <a:endParaRPr lang="en-US" dirty="0"/>
          </a:p>
        </p:txBody>
      </p:sp>
      <p:sp>
        <p:nvSpPr>
          <p:cNvPr id="3" name="Subtitle 2">
            <a:extLst>
              <a:ext uri="{FF2B5EF4-FFF2-40B4-BE49-F238E27FC236}">
                <a16:creationId xmlns="" xmlns:a16="http://schemas.microsoft.com/office/drawing/2014/main" id="{B113600D-E305-CB4E-BFB0-C1EC00DBC445}"/>
              </a:ext>
            </a:extLst>
          </p:cNvPr>
          <p:cNvSpPr>
            <a:spLocks noGrp="1"/>
          </p:cNvSpPr>
          <p:nvPr>
            <p:ph type="subTitle" idx="1"/>
          </p:nvPr>
        </p:nvSpPr>
        <p:spPr/>
        <p:txBody>
          <a:bodyPr/>
          <a:lstStyle/>
          <a:p>
            <a:r>
              <a:rPr lang="en-US" dirty="0" smtClean="0"/>
              <a:t>ANALYSIS AND SUMMARY</a:t>
            </a:r>
            <a:endParaRPr lang="en-US" dirty="0"/>
          </a:p>
        </p:txBody>
      </p:sp>
    </p:spTree>
    <p:extLst>
      <p:ext uri="{BB962C8B-B14F-4D97-AF65-F5344CB8AC3E}">
        <p14:creationId xmlns:p14="http://schemas.microsoft.com/office/powerpoint/2010/main" val="3130007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Surgical site infections</a:t>
            </a:r>
            <a:endParaRPr lang="en-US" dirty="0">
              <a:solidFill>
                <a:srgbClr val="FFFFFF"/>
              </a:solidFill>
            </a:endParaRPr>
          </a:p>
        </p:txBody>
      </p:sp>
      <p:sp>
        <p:nvSpPr>
          <p:cNvPr id="73" name="Content Placeholder 2"/>
          <p:cNvSpPr>
            <a:spLocks noGrp="1"/>
          </p:cNvSpPr>
          <p:nvPr>
            <p:ph idx="1"/>
          </p:nvPr>
        </p:nvSpPr>
        <p:spPr>
          <a:xfrm>
            <a:off x="4586216" y="375385"/>
            <a:ext cx="7075282" cy="775122"/>
          </a:xfrm>
        </p:spPr>
        <p:txBody>
          <a:bodyPr>
            <a:noAutofit/>
          </a:bodyPr>
          <a:lstStyle/>
          <a:p>
            <a:pPr marL="0" indent="0">
              <a:buNone/>
            </a:pPr>
            <a:r>
              <a:rPr lang="en-US" sz="2000" dirty="0" smtClean="0"/>
              <a:t>Which surgical procedures resulted in the highest infection rates from 2008-2018?</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8718" y="1265432"/>
            <a:ext cx="6538998" cy="1799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Content Placeholder 2"/>
          <p:cNvSpPr txBox="1">
            <a:spLocks/>
          </p:cNvSpPr>
          <p:nvPr/>
        </p:nvSpPr>
        <p:spPr>
          <a:xfrm>
            <a:off x="4608718" y="3539652"/>
            <a:ext cx="7075282" cy="49306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Which facilities had the highest SSI indicator values in 2018?</a:t>
            </a:r>
            <a:endParaRPr lang="en-US" sz="2000" dirty="0"/>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7125" y="4198666"/>
            <a:ext cx="7582257" cy="1364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071425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Surgical site infections</a:t>
            </a:r>
            <a:endParaRPr lang="en-US" dirty="0">
              <a:solidFill>
                <a:srgbClr val="FFFFFF"/>
              </a:solidFill>
            </a:endParaRPr>
          </a:p>
        </p:txBody>
      </p:sp>
      <p:sp>
        <p:nvSpPr>
          <p:cNvPr id="73" name="Content Placeholder 2"/>
          <p:cNvSpPr>
            <a:spLocks noGrp="1"/>
          </p:cNvSpPr>
          <p:nvPr>
            <p:ph idx="1"/>
          </p:nvPr>
        </p:nvSpPr>
        <p:spPr>
          <a:xfrm>
            <a:off x="4586216" y="253527"/>
            <a:ext cx="7075282" cy="948376"/>
          </a:xfrm>
        </p:spPr>
        <p:txBody>
          <a:bodyPr>
            <a:noAutofit/>
          </a:bodyPr>
          <a:lstStyle/>
          <a:p>
            <a:pPr marL="0" indent="0">
              <a:buNone/>
            </a:pPr>
            <a:r>
              <a:rPr lang="en-US" sz="2000" dirty="0" smtClean="0"/>
              <a:t>How do SSI indicator values vary across NY facilities for different surgical procedures?</a:t>
            </a:r>
            <a:endParaRPr lang="en-US" sz="2000"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4828" y="1134680"/>
            <a:ext cx="7987877" cy="5256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363542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Surgical site infections</a:t>
            </a:r>
            <a:endParaRPr lang="en-US" dirty="0">
              <a:solidFill>
                <a:srgbClr val="FFFFFF"/>
              </a:solidFill>
            </a:endParaRPr>
          </a:p>
        </p:txBody>
      </p:sp>
      <p:sp>
        <p:nvSpPr>
          <p:cNvPr id="73" name="Content Placeholder 2"/>
          <p:cNvSpPr>
            <a:spLocks noGrp="1"/>
          </p:cNvSpPr>
          <p:nvPr>
            <p:ph idx="1"/>
          </p:nvPr>
        </p:nvSpPr>
        <p:spPr>
          <a:xfrm>
            <a:off x="4586216" y="253527"/>
            <a:ext cx="7075282" cy="948376"/>
          </a:xfrm>
        </p:spPr>
        <p:txBody>
          <a:bodyPr>
            <a:noAutofit/>
          </a:bodyPr>
          <a:lstStyle/>
          <a:p>
            <a:pPr marL="0" indent="0">
              <a:buNone/>
            </a:pPr>
            <a:r>
              <a:rPr lang="en-US" sz="2000" dirty="0" smtClean="0"/>
              <a:t>How do SSI indicator values vary </a:t>
            </a:r>
            <a:r>
              <a:rPr lang="en-US" sz="2000" dirty="0" smtClean="0"/>
              <a:t>geographically?</a:t>
            </a:r>
          </a:p>
          <a:p>
            <a:pPr marL="0" indent="0">
              <a:buNone/>
            </a:pPr>
            <a:r>
              <a:rPr lang="en-US" sz="2000" dirty="0" smtClean="0"/>
              <a:t>Are issues widespread or localized to a few counties?</a:t>
            </a:r>
            <a:endParaRPr lang="en-US" sz="2000"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8200" y="1300304"/>
            <a:ext cx="7899418" cy="4902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713099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Key takeaway</a:t>
            </a:r>
            <a:endParaRPr lang="en-US" dirty="0">
              <a:solidFill>
                <a:srgbClr val="FFFFFF"/>
              </a:solidFill>
            </a:endParaRPr>
          </a:p>
        </p:txBody>
      </p:sp>
      <p:sp>
        <p:nvSpPr>
          <p:cNvPr id="73" name="Content Placeholder 2"/>
          <p:cNvSpPr>
            <a:spLocks noGrp="1"/>
          </p:cNvSpPr>
          <p:nvPr>
            <p:ph idx="1"/>
          </p:nvPr>
        </p:nvSpPr>
        <p:spPr>
          <a:xfrm>
            <a:off x="4360244" y="1255790"/>
            <a:ext cx="7738711" cy="4346420"/>
          </a:xfrm>
        </p:spPr>
        <p:txBody>
          <a:bodyPr>
            <a:noAutofit/>
          </a:bodyPr>
          <a:lstStyle/>
          <a:p>
            <a:pPr marL="0" indent="0">
              <a:spcAft>
                <a:spcPts val="1200"/>
              </a:spcAft>
              <a:buNone/>
            </a:pPr>
            <a:r>
              <a:rPr lang="en-US" b="1" dirty="0" smtClean="0"/>
              <a:t>Opportunity for Improvement</a:t>
            </a:r>
          </a:p>
          <a:p>
            <a:pPr marL="0" indent="0">
              <a:spcAft>
                <a:spcPts val="1200"/>
              </a:spcAft>
              <a:buNone/>
            </a:pPr>
            <a:r>
              <a:rPr lang="en-US" dirty="0" smtClean="0"/>
              <a:t>Because there is a high degree of variability in SSI indicator values for colon procedures across NY facilities, this may be an optimization opportunity. </a:t>
            </a:r>
          </a:p>
          <a:p>
            <a:pPr marL="0" indent="0">
              <a:spcAft>
                <a:spcPts val="1200"/>
              </a:spcAft>
              <a:buNone/>
            </a:pPr>
            <a:r>
              <a:rPr lang="en-US" dirty="0" smtClean="0"/>
              <a:t>If the best performing hospitals are studied to determine how they avoid SSI after colon procedures, perhaps more standardized processes </a:t>
            </a:r>
            <a:r>
              <a:rPr lang="en-US" dirty="0" smtClean="0"/>
              <a:t>or better tools can </a:t>
            </a:r>
            <a:r>
              <a:rPr lang="en-US" dirty="0" smtClean="0"/>
              <a:t>be developed and implemented at other hospitals to reduce SSI state-wide.</a:t>
            </a:r>
          </a:p>
        </p:txBody>
      </p:sp>
    </p:spTree>
    <p:extLst>
      <p:ext uri="{BB962C8B-B14F-4D97-AF65-F5344CB8AC3E}">
        <p14:creationId xmlns:p14="http://schemas.microsoft.com/office/powerpoint/2010/main" val="15575367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Key takeaway</a:t>
            </a:r>
            <a:endParaRPr lang="en-US" dirty="0">
              <a:solidFill>
                <a:srgbClr val="FFFFFF"/>
              </a:solidFill>
            </a:endParaRPr>
          </a:p>
        </p:txBody>
      </p:sp>
      <p:sp>
        <p:nvSpPr>
          <p:cNvPr id="73" name="Content Placeholder 2"/>
          <p:cNvSpPr>
            <a:spLocks noGrp="1"/>
          </p:cNvSpPr>
          <p:nvPr>
            <p:ph idx="1"/>
          </p:nvPr>
        </p:nvSpPr>
        <p:spPr>
          <a:xfrm>
            <a:off x="4273370" y="353939"/>
            <a:ext cx="7738711" cy="892533"/>
          </a:xfrm>
        </p:spPr>
        <p:txBody>
          <a:bodyPr>
            <a:noAutofit/>
          </a:bodyPr>
          <a:lstStyle/>
          <a:p>
            <a:pPr marL="0" indent="0">
              <a:spcBef>
                <a:spcPts val="0"/>
              </a:spcBef>
              <a:buNone/>
            </a:pPr>
            <a:r>
              <a:rPr lang="en-US" sz="2000" dirty="0" smtClean="0"/>
              <a:t>Which 10 hospitals should I study to develop </a:t>
            </a:r>
            <a:r>
              <a:rPr lang="en-US" sz="2000" dirty="0" smtClean="0"/>
              <a:t>better</a:t>
            </a:r>
            <a:r>
              <a:rPr lang="en-US" sz="2000" dirty="0" smtClean="0"/>
              <a:t> processes or tools?</a:t>
            </a:r>
            <a:endParaRPr lang="en-US" sz="2000" dirty="0" smtClean="0"/>
          </a:p>
          <a:p>
            <a:pPr marL="0" indent="0">
              <a:spcBef>
                <a:spcPts val="0"/>
              </a:spcBef>
              <a:buNone/>
            </a:pPr>
            <a:r>
              <a:rPr lang="en-US" sz="1600" dirty="0" smtClean="0"/>
              <a:t>(Top 10 hospitals with the lowest </a:t>
            </a:r>
            <a:r>
              <a:rPr lang="en-US" sz="1600" dirty="0" smtClean="0"/>
              <a:t>SSI Colon SIR values </a:t>
            </a:r>
            <a:r>
              <a:rPr lang="en-US" sz="1600" dirty="0" smtClean="0"/>
              <a:t>for 2018)</a:t>
            </a:r>
          </a:p>
          <a:p>
            <a:pPr marL="0" indent="0">
              <a:spcBef>
                <a:spcPts val="0"/>
              </a:spcBef>
              <a:buNone/>
            </a:pPr>
            <a:endParaRPr lang="en-US" sz="2000" dirty="0"/>
          </a:p>
        </p:txBody>
      </p:sp>
      <p:sp>
        <p:nvSpPr>
          <p:cNvPr id="75" name="Content Placeholder 2"/>
          <p:cNvSpPr txBox="1">
            <a:spLocks/>
          </p:cNvSpPr>
          <p:nvPr/>
        </p:nvSpPr>
        <p:spPr>
          <a:xfrm>
            <a:off x="4324705" y="3885203"/>
            <a:ext cx="7738711" cy="90467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2000" dirty="0" smtClean="0"/>
              <a:t>Which 5 hospitals should I prioritize for optimization efforts?</a:t>
            </a:r>
          </a:p>
          <a:p>
            <a:pPr marL="0" indent="0">
              <a:spcBef>
                <a:spcPts val="0"/>
              </a:spcBef>
              <a:buNone/>
            </a:pPr>
            <a:r>
              <a:rPr lang="en-US" sz="1600" dirty="0"/>
              <a:t>(Top 5</a:t>
            </a:r>
            <a:r>
              <a:rPr lang="en-US" sz="1600" dirty="0" smtClean="0"/>
              <a:t> </a:t>
            </a:r>
            <a:r>
              <a:rPr lang="en-US" sz="1600" dirty="0"/>
              <a:t>hospitals </a:t>
            </a:r>
            <a:r>
              <a:rPr lang="en-US" sz="1600" dirty="0" smtClean="0"/>
              <a:t>significantly above the NY average SSI Colon indicator value </a:t>
            </a:r>
            <a:r>
              <a:rPr lang="en-US" sz="1600" dirty="0"/>
              <a:t>for 2018</a:t>
            </a:r>
            <a:r>
              <a:rPr lang="en-US" sz="1600" dirty="0" smtClean="0"/>
              <a:t>)</a:t>
            </a:r>
          </a:p>
          <a:p>
            <a:pPr marL="0" indent="0">
              <a:spcBef>
                <a:spcPts val="0"/>
              </a:spcBef>
              <a:buFont typeface="Arial" panose="020B0604020202020204" pitchFamily="34" charset="0"/>
              <a:buNone/>
            </a:pPr>
            <a:endParaRPr lang="en-US" sz="2000"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6497" y="1134681"/>
            <a:ext cx="7817968" cy="2492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6497" y="4680546"/>
            <a:ext cx="7804888" cy="16033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66533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summary</a:t>
            </a:r>
            <a:endParaRPr lang="en-US" dirty="0">
              <a:solidFill>
                <a:srgbClr val="FFFFFF"/>
              </a:solidFill>
            </a:endParaRPr>
          </a:p>
        </p:txBody>
      </p:sp>
      <p:sp>
        <p:nvSpPr>
          <p:cNvPr id="73" name="Content Placeholder 2"/>
          <p:cNvSpPr>
            <a:spLocks noGrp="1"/>
          </p:cNvSpPr>
          <p:nvPr>
            <p:ph idx="1"/>
          </p:nvPr>
        </p:nvSpPr>
        <p:spPr>
          <a:xfrm>
            <a:off x="4608718" y="408049"/>
            <a:ext cx="7075282" cy="6041902"/>
          </a:xfrm>
        </p:spPr>
        <p:txBody>
          <a:bodyPr>
            <a:noAutofit/>
          </a:bodyPr>
          <a:lstStyle/>
          <a:p>
            <a:pPr>
              <a:spcAft>
                <a:spcPts val="1200"/>
              </a:spcAft>
            </a:pPr>
            <a:r>
              <a:rPr lang="en-US" sz="2000" dirty="0"/>
              <a:t>About </a:t>
            </a:r>
            <a:r>
              <a:rPr lang="en-US" sz="2000" dirty="0" smtClean="0"/>
              <a:t>175 </a:t>
            </a:r>
            <a:r>
              <a:rPr lang="en-US" sz="2000" dirty="0"/>
              <a:t>hospital facilities in NY reported annually on the number of </a:t>
            </a:r>
            <a:r>
              <a:rPr lang="en-US" sz="2000" dirty="0" smtClean="0"/>
              <a:t>hospital-acquired </a:t>
            </a:r>
            <a:r>
              <a:rPr lang="en-US" sz="2000" dirty="0"/>
              <a:t>infections observed within their facility between 2008 and 2018. The majority of these facilities are </a:t>
            </a:r>
            <a:r>
              <a:rPr lang="en-US" sz="2000" dirty="0" smtClean="0"/>
              <a:t>very near to or within </a:t>
            </a:r>
            <a:r>
              <a:rPr lang="en-US" sz="2000" dirty="0"/>
              <a:t>the New York City metropolitan area</a:t>
            </a:r>
            <a:r>
              <a:rPr lang="en-US" sz="2000" dirty="0" smtClean="0"/>
              <a:t>.</a:t>
            </a:r>
          </a:p>
          <a:p>
            <a:pPr>
              <a:spcAft>
                <a:spcPts val="1200"/>
              </a:spcAft>
            </a:pPr>
            <a:r>
              <a:rPr lang="en-US" sz="2000" dirty="0"/>
              <a:t>Clostridium difficile infections (CDI) account for almost 70% of observed infections. Despite having a much smaller number of total infections, surgical site infections (SSI) have a relatively high incidence per 100 </a:t>
            </a:r>
            <a:r>
              <a:rPr lang="en-US" sz="2000" dirty="0" smtClean="0"/>
              <a:t>procedures.</a:t>
            </a:r>
            <a:endParaRPr lang="en-US" sz="2000" dirty="0"/>
          </a:p>
          <a:p>
            <a:pPr>
              <a:spcAft>
                <a:spcPts val="1200"/>
              </a:spcAft>
            </a:pPr>
            <a:r>
              <a:rPr lang="en-US" sz="2000" dirty="0"/>
              <a:t>There is a large variance in the incidence of SSI for Colon procedures across NY facilities. There may be opportunities here to study facilities with low SSI Colon incidences and develop standardized </a:t>
            </a:r>
            <a:r>
              <a:rPr lang="en-US" sz="2000" dirty="0" smtClean="0"/>
              <a:t>processes and tools </a:t>
            </a:r>
            <a:r>
              <a:rPr lang="en-US" sz="2000" dirty="0"/>
              <a:t>to limit variability. Facilities with high SSI Colon incidences can be prioritized for implementation of these processes</a:t>
            </a:r>
            <a:r>
              <a:rPr lang="en-US" sz="2000" dirty="0" smtClean="0"/>
              <a:t>.</a:t>
            </a:r>
            <a:endParaRPr lang="en-US" sz="2000" dirty="0"/>
          </a:p>
        </p:txBody>
      </p:sp>
    </p:spTree>
    <p:extLst>
      <p:ext uri="{BB962C8B-B14F-4D97-AF65-F5344CB8AC3E}">
        <p14:creationId xmlns:p14="http://schemas.microsoft.com/office/powerpoint/2010/main" val="12772871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Resources</a:t>
            </a:r>
            <a:endParaRPr lang="en-US" dirty="0">
              <a:solidFill>
                <a:srgbClr val="FFFFFF"/>
              </a:solidFill>
            </a:endParaRPr>
          </a:p>
        </p:txBody>
      </p:sp>
      <p:sp>
        <p:nvSpPr>
          <p:cNvPr id="3" name="Content Placeholder 2"/>
          <p:cNvSpPr>
            <a:spLocks noGrp="1"/>
          </p:cNvSpPr>
          <p:nvPr>
            <p:ph idx="1"/>
          </p:nvPr>
        </p:nvSpPr>
        <p:spPr>
          <a:xfrm>
            <a:off x="4682609" y="324915"/>
            <a:ext cx="7212211" cy="677988"/>
          </a:xfrm>
        </p:spPr>
        <p:txBody>
          <a:bodyPr>
            <a:noAutofit/>
          </a:bodyPr>
          <a:lstStyle/>
          <a:p>
            <a:pPr marL="0" indent="0">
              <a:buNone/>
            </a:pPr>
            <a:r>
              <a:rPr lang="en-US" sz="2800" dirty="0" smtClean="0"/>
              <a:t>RESOURCES</a:t>
            </a:r>
            <a:endParaRPr lang="en-US" sz="2800" dirty="0"/>
          </a:p>
          <a:p>
            <a:r>
              <a:rPr lang="en-US" dirty="0" smtClean="0">
                <a:hlinkClick r:id="rId4"/>
              </a:rPr>
              <a:t>GitHub Repository</a:t>
            </a:r>
            <a:endParaRPr lang="en-US" dirty="0" smtClean="0"/>
          </a:p>
          <a:p>
            <a:r>
              <a:rPr lang="en-US" dirty="0" smtClean="0">
                <a:hlinkClick r:id="rId5"/>
              </a:rPr>
              <a:t>NY_Hospital_Acquired_Infections_2008-2018.ipynb</a:t>
            </a:r>
            <a:endParaRPr lang="en-US" dirty="0" smtClean="0"/>
          </a:p>
          <a:p>
            <a:r>
              <a:rPr lang="en-US" dirty="0" smtClean="0"/>
              <a:t>Datasets:</a:t>
            </a:r>
          </a:p>
          <a:p>
            <a:pPr lvl="1"/>
            <a:r>
              <a:rPr lang="en-US" dirty="0" smtClean="0">
                <a:hlinkClick r:id="rId6"/>
              </a:rPr>
              <a:t>Hospital-Acquired_Infections__Beginning_2008.csv</a:t>
            </a:r>
            <a:endParaRPr lang="en-US" dirty="0" smtClean="0"/>
          </a:p>
          <a:p>
            <a:pPr lvl="1"/>
            <a:r>
              <a:rPr lang="en-US" dirty="0" smtClean="0">
                <a:hlinkClick r:id="rId7"/>
              </a:rPr>
              <a:t>NY_geo.csv</a:t>
            </a:r>
            <a:r>
              <a:rPr lang="en-US" dirty="0" smtClean="0"/>
              <a:t> (built from API data and exported to csv)</a:t>
            </a:r>
          </a:p>
          <a:p>
            <a:pPr lvl="1"/>
            <a:r>
              <a:rPr lang="en-US" dirty="0" smtClean="0">
                <a:hlinkClick r:id="rId8"/>
              </a:rPr>
              <a:t>HAI_Data.csv</a:t>
            </a:r>
            <a:r>
              <a:rPr lang="en-US" dirty="0"/>
              <a:t> (final dataset for analysis</a:t>
            </a:r>
            <a:r>
              <a:rPr lang="en-US" dirty="0" smtClean="0"/>
              <a:t>)</a:t>
            </a:r>
          </a:p>
          <a:p>
            <a:r>
              <a:rPr lang="en-US" dirty="0" smtClean="0"/>
              <a:t>Python libraries used:</a:t>
            </a:r>
          </a:p>
          <a:p>
            <a:pPr lvl="1"/>
            <a:r>
              <a:rPr lang="en-US" dirty="0" smtClean="0"/>
              <a:t>For data analysis: </a:t>
            </a:r>
            <a:r>
              <a:rPr lang="en-US" dirty="0" err="1"/>
              <a:t>n</a:t>
            </a:r>
            <a:r>
              <a:rPr lang="en-US" dirty="0" err="1" smtClean="0"/>
              <a:t>umpy</a:t>
            </a:r>
            <a:r>
              <a:rPr lang="en-US" dirty="0" smtClean="0"/>
              <a:t>, pandas, </a:t>
            </a:r>
            <a:r>
              <a:rPr lang="en-US" dirty="0" err="1" smtClean="0"/>
              <a:t>pprint</a:t>
            </a:r>
            <a:endParaRPr lang="en-US" dirty="0" smtClean="0"/>
          </a:p>
          <a:p>
            <a:pPr lvl="1"/>
            <a:r>
              <a:rPr lang="en-US" dirty="0" smtClean="0"/>
              <a:t>For visualization: </a:t>
            </a:r>
            <a:r>
              <a:rPr lang="en-US" dirty="0" err="1"/>
              <a:t>m</a:t>
            </a:r>
            <a:r>
              <a:rPr lang="en-US" dirty="0" err="1" smtClean="0"/>
              <a:t>atplotlib</a:t>
            </a:r>
            <a:r>
              <a:rPr lang="en-US" dirty="0" smtClean="0"/>
              <a:t>, </a:t>
            </a:r>
            <a:r>
              <a:rPr lang="en-US" dirty="0" err="1"/>
              <a:t>s</a:t>
            </a:r>
            <a:r>
              <a:rPr lang="en-US" dirty="0" err="1" smtClean="0"/>
              <a:t>eaborn</a:t>
            </a:r>
            <a:endParaRPr lang="en-US" dirty="0" smtClean="0"/>
          </a:p>
          <a:p>
            <a:pPr lvl="1"/>
            <a:r>
              <a:rPr lang="en-US" dirty="0" smtClean="0"/>
              <a:t>For API calls: requests, </a:t>
            </a:r>
            <a:r>
              <a:rPr lang="en-US" dirty="0" err="1" smtClean="0"/>
              <a:t>urllib</a:t>
            </a:r>
            <a:r>
              <a:rPr lang="en-US" dirty="0" smtClean="0"/>
              <a:t>, time</a:t>
            </a:r>
          </a:p>
          <a:p>
            <a:pPr lvl="1"/>
            <a:r>
              <a:rPr lang="en-US" dirty="0" smtClean="0"/>
              <a:t>For mapping: </a:t>
            </a:r>
            <a:r>
              <a:rPr lang="en-US" dirty="0" err="1" smtClean="0"/>
              <a:t>os</a:t>
            </a:r>
            <a:r>
              <a:rPr lang="en-US" dirty="0" smtClean="0"/>
              <a:t>, shapefile, </a:t>
            </a:r>
            <a:r>
              <a:rPr lang="en-US" dirty="0" err="1" smtClean="0"/>
              <a:t>geopandas</a:t>
            </a:r>
            <a:r>
              <a:rPr lang="en-US" dirty="0" smtClean="0"/>
              <a:t>, shapely, </a:t>
            </a:r>
            <a:r>
              <a:rPr lang="en-US" dirty="0" err="1" smtClean="0"/>
              <a:t>citipy</a:t>
            </a:r>
            <a:endParaRPr lang="en-US" dirty="0" smtClean="0"/>
          </a:p>
          <a:p>
            <a:pPr lvl="1"/>
            <a:r>
              <a:rPr lang="en-US" dirty="0" smtClean="0"/>
              <a:t>For shapefiles: </a:t>
            </a:r>
            <a:r>
              <a:rPr lang="en-US" dirty="0" smtClean="0">
                <a:hlinkClick r:id="rId9"/>
              </a:rPr>
              <a:t>us</a:t>
            </a:r>
            <a:endParaRPr lang="en-US" dirty="0" smtClean="0"/>
          </a:p>
          <a:p>
            <a:endParaRPr lang="en-US" sz="2800" dirty="0"/>
          </a:p>
          <a:p>
            <a:endParaRPr lang="en-US" sz="2800" dirty="0" smtClean="0"/>
          </a:p>
          <a:p>
            <a:endParaRPr lang="en-US" sz="2800" dirty="0"/>
          </a:p>
        </p:txBody>
      </p:sp>
    </p:spTree>
    <p:extLst>
      <p:ext uri="{BB962C8B-B14F-4D97-AF65-F5344CB8AC3E}">
        <p14:creationId xmlns:p14="http://schemas.microsoft.com/office/powerpoint/2010/main" val="39390301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10" y="2689715"/>
            <a:ext cx="11526981" cy="1478570"/>
          </a:xfrm>
        </p:spPr>
        <p:txBody>
          <a:bodyPr>
            <a:normAutofit/>
          </a:bodyPr>
          <a:lstStyle/>
          <a:p>
            <a:pPr algn="ctr"/>
            <a:endParaRPr lang="en-US" dirty="0"/>
          </a:p>
        </p:txBody>
      </p:sp>
    </p:spTree>
    <p:extLst>
      <p:ext uri="{BB962C8B-B14F-4D97-AF65-F5344CB8AC3E}">
        <p14:creationId xmlns:p14="http://schemas.microsoft.com/office/powerpoint/2010/main" val="3443946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https://healthdata.gov/dataset/hospital-acquired-infections-beginning-2008</a:t>
            </a: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Data sources</a:t>
            </a:r>
            <a:endParaRPr lang="en-US" dirty="0">
              <a:solidFill>
                <a:srgbClr val="FFFFFF"/>
              </a:solidFill>
            </a:endParaRPr>
          </a:p>
        </p:txBody>
      </p:sp>
      <p:pic>
        <p:nvPicPr>
          <p:cNvPr id="1026" name="Picture 2"/>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740442" y="899048"/>
            <a:ext cx="6714240" cy="4199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855945" y="5616304"/>
            <a:ext cx="6882063" cy="338554"/>
          </a:xfrm>
          <a:prstGeom prst="rect">
            <a:avLst/>
          </a:prstGeom>
          <a:noFill/>
        </p:spPr>
        <p:txBody>
          <a:bodyPr wrap="square" rtlCol="0">
            <a:spAutoFit/>
          </a:bodyPr>
          <a:lstStyle/>
          <a:p>
            <a:r>
              <a:rPr lang="en-US" sz="1600" b="1" u="sng" dirty="0">
                <a:solidFill>
                  <a:schemeClr val="tx2">
                    <a:lumMod val="60000"/>
                    <a:lumOff val="40000"/>
                  </a:schemeClr>
                </a:solidFill>
                <a:hlinkClick r:id="rId5"/>
              </a:rPr>
              <a:t>https://healthdata.gov/dataset/hospital-acquired-infections-beginning-2008</a:t>
            </a:r>
            <a:endParaRPr lang="en-US" sz="1600" b="1" u="sng" dirty="0">
              <a:solidFill>
                <a:schemeClr val="tx2">
                  <a:lumMod val="60000"/>
                  <a:lumOff val="40000"/>
                </a:schemeClr>
              </a:solidFill>
            </a:endParaRPr>
          </a:p>
        </p:txBody>
      </p:sp>
    </p:spTree>
    <p:extLst>
      <p:ext uri="{BB962C8B-B14F-4D97-AF65-F5344CB8AC3E}">
        <p14:creationId xmlns:p14="http://schemas.microsoft.com/office/powerpoint/2010/main" val="27056376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https://healthdata.gov/dataset/hospital-acquired-infections-beginning-2008</a:t>
            </a:r>
          </a:p>
        </p:txBody>
      </p:sp>
      <p:pic>
        <p:nvPicPr>
          <p:cNvPr id="2050" name="Picture 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427620" y="903218"/>
            <a:ext cx="7156951" cy="4454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4">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Data sources</a:t>
            </a:r>
            <a:endParaRPr lang="en-US" dirty="0">
              <a:solidFill>
                <a:srgbClr val="FFFFFF"/>
              </a:solidFill>
            </a:endParaRPr>
          </a:p>
        </p:txBody>
      </p:sp>
      <p:sp>
        <p:nvSpPr>
          <p:cNvPr id="5" name="TextBox 4"/>
          <p:cNvSpPr txBox="1"/>
          <p:nvPr/>
        </p:nvSpPr>
        <p:spPr>
          <a:xfrm>
            <a:off x="4855945" y="5616304"/>
            <a:ext cx="6882063" cy="338554"/>
          </a:xfrm>
          <a:prstGeom prst="rect">
            <a:avLst/>
          </a:prstGeom>
          <a:noFill/>
        </p:spPr>
        <p:txBody>
          <a:bodyPr wrap="square" rtlCol="0">
            <a:spAutoFit/>
          </a:bodyPr>
          <a:lstStyle/>
          <a:p>
            <a:pPr algn="ctr"/>
            <a:r>
              <a:rPr lang="en-US" sz="1600" b="1" u="sng" dirty="0" smtClean="0">
                <a:solidFill>
                  <a:schemeClr val="tx2">
                    <a:lumMod val="60000"/>
                    <a:lumOff val="40000"/>
                  </a:schemeClr>
                </a:solidFill>
                <a:hlinkClick r:id="rId5"/>
              </a:rPr>
              <a:t>https://geo.fcc.gov/api/census/</a:t>
            </a:r>
            <a:endParaRPr lang="en-US" sz="1600" b="1" u="sng" dirty="0">
              <a:solidFill>
                <a:schemeClr val="tx2">
                  <a:lumMod val="60000"/>
                  <a:lumOff val="40000"/>
                </a:schemeClr>
              </a:solidFill>
            </a:endParaRPr>
          </a:p>
        </p:txBody>
      </p:sp>
    </p:spTree>
    <p:extLst>
      <p:ext uri="{BB962C8B-B14F-4D97-AF65-F5344CB8AC3E}">
        <p14:creationId xmlns:p14="http://schemas.microsoft.com/office/powerpoint/2010/main" val="7570346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Data INCLUDED</a:t>
            </a:r>
            <a:endParaRPr lang="en-US" dirty="0">
              <a:solidFill>
                <a:srgbClr val="FFFFFF"/>
              </a:solidFill>
            </a:endParaRPr>
          </a:p>
        </p:txBody>
      </p:sp>
      <p:sp>
        <p:nvSpPr>
          <p:cNvPr id="3" name="Content Placeholder 2"/>
          <p:cNvSpPr>
            <a:spLocks noGrp="1"/>
          </p:cNvSpPr>
          <p:nvPr>
            <p:ph idx="1"/>
          </p:nvPr>
        </p:nvSpPr>
        <p:spPr>
          <a:xfrm>
            <a:off x="4608718" y="851801"/>
            <a:ext cx="7273669" cy="5507251"/>
          </a:xfrm>
        </p:spPr>
        <p:txBody>
          <a:bodyPr>
            <a:noAutofit/>
          </a:bodyPr>
          <a:lstStyle/>
          <a:p>
            <a:pPr marL="0" indent="0">
              <a:spcBef>
                <a:spcPts val="0"/>
              </a:spcBef>
              <a:buNone/>
            </a:pPr>
            <a:r>
              <a:rPr lang="en-US" dirty="0" smtClean="0"/>
              <a:t>Facility ID</a:t>
            </a:r>
          </a:p>
          <a:p>
            <a:pPr marL="0" indent="0">
              <a:spcBef>
                <a:spcPts val="0"/>
              </a:spcBef>
              <a:buNone/>
            </a:pPr>
            <a:r>
              <a:rPr lang="en-US" dirty="0" smtClean="0"/>
              <a:t>Hospital Name</a:t>
            </a:r>
          </a:p>
          <a:p>
            <a:pPr marL="0" indent="0">
              <a:spcBef>
                <a:spcPts val="0"/>
              </a:spcBef>
              <a:buNone/>
            </a:pPr>
            <a:r>
              <a:rPr lang="en-US" dirty="0" smtClean="0"/>
              <a:t>Geographic Location (Latitude, </a:t>
            </a:r>
            <a:r>
              <a:rPr lang="en-US" dirty="0" smtClean="0"/>
              <a:t>Longitude, County Name, County FIPS)</a:t>
            </a:r>
            <a:endParaRPr lang="en-US" dirty="0" smtClean="0"/>
          </a:p>
          <a:p>
            <a:pPr marL="0" indent="0">
              <a:spcBef>
                <a:spcPts val="0"/>
              </a:spcBef>
              <a:buNone/>
            </a:pPr>
            <a:endParaRPr lang="en-US" dirty="0" smtClean="0"/>
          </a:p>
          <a:p>
            <a:pPr marL="0" indent="0">
              <a:spcBef>
                <a:spcPts val="0"/>
              </a:spcBef>
              <a:buNone/>
            </a:pPr>
            <a:r>
              <a:rPr lang="en-US" dirty="0" smtClean="0"/>
              <a:t>Year</a:t>
            </a:r>
          </a:p>
          <a:p>
            <a:pPr marL="0" indent="0">
              <a:spcBef>
                <a:spcPts val="0"/>
              </a:spcBef>
              <a:buNone/>
            </a:pPr>
            <a:endParaRPr lang="en-US" dirty="0" smtClean="0"/>
          </a:p>
          <a:p>
            <a:pPr marL="0" indent="0">
              <a:spcBef>
                <a:spcPts val="0"/>
              </a:spcBef>
              <a:buNone/>
            </a:pPr>
            <a:r>
              <a:rPr lang="en-US" dirty="0" smtClean="0"/>
              <a:t>Indicator Name</a:t>
            </a:r>
          </a:p>
          <a:p>
            <a:pPr marL="0" indent="0">
              <a:spcBef>
                <a:spcPts val="0"/>
              </a:spcBef>
              <a:buNone/>
            </a:pPr>
            <a:r>
              <a:rPr lang="en-US" dirty="0" smtClean="0"/>
              <a:t>Infections Observed (total count</a:t>
            </a:r>
            <a:r>
              <a:rPr lang="en-US" dirty="0" smtClean="0"/>
              <a:t>)</a:t>
            </a:r>
          </a:p>
          <a:p>
            <a:pPr marL="0" indent="0">
              <a:spcBef>
                <a:spcPts val="0"/>
              </a:spcBef>
              <a:buNone/>
            </a:pPr>
            <a:r>
              <a:rPr lang="en-US" dirty="0" smtClean="0"/>
              <a:t>Infections Predicted</a:t>
            </a:r>
            <a:endParaRPr lang="en-US" dirty="0" smtClean="0"/>
          </a:p>
          <a:p>
            <a:pPr marL="0" indent="0">
              <a:spcBef>
                <a:spcPts val="0"/>
              </a:spcBef>
              <a:buNone/>
            </a:pPr>
            <a:r>
              <a:rPr lang="en-US" dirty="0"/>
              <a:t>Indicator Units</a:t>
            </a:r>
          </a:p>
          <a:p>
            <a:pPr marL="0" indent="0">
              <a:spcBef>
                <a:spcPts val="0"/>
              </a:spcBef>
              <a:buNone/>
            </a:pPr>
            <a:r>
              <a:rPr lang="en-US" dirty="0" smtClean="0"/>
              <a:t>Indicator Value (calculated based on total count and units)</a:t>
            </a:r>
          </a:p>
          <a:p>
            <a:pPr marL="0" indent="0">
              <a:spcBef>
                <a:spcPts val="0"/>
              </a:spcBef>
              <a:buNone/>
            </a:pPr>
            <a:endParaRPr lang="en-US" sz="2000" dirty="0"/>
          </a:p>
          <a:p>
            <a:pPr marL="0" indent="0">
              <a:spcBef>
                <a:spcPts val="0"/>
              </a:spcBef>
              <a:buNone/>
            </a:pPr>
            <a:endParaRPr lang="en-US" dirty="0"/>
          </a:p>
        </p:txBody>
      </p:sp>
    </p:spTree>
    <p:extLst>
      <p:ext uri="{BB962C8B-B14F-4D97-AF65-F5344CB8AC3E}">
        <p14:creationId xmlns:p14="http://schemas.microsoft.com/office/powerpoint/2010/main" val="42811573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2"/>
                </a:solidFill>
              </a:rPr>
              <a:t>API: County Name, County FIPS</a:t>
            </a:r>
          </a:p>
        </p:txBody>
      </p:sp>
      <p:sp>
        <p:nvSpPr>
          <p:cNvPr id="3" name="Content Placeholder 2"/>
          <p:cNvSpPr>
            <a:spLocks noGrp="1"/>
          </p:cNvSpPr>
          <p:nvPr>
            <p:ph idx="1"/>
          </p:nvPr>
        </p:nvSpPr>
        <p:spPr>
          <a:xfrm>
            <a:off x="4608718" y="851801"/>
            <a:ext cx="7273669" cy="5507251"/>
          </a:xfrm>
        </p:spPr>
        <p:txBody>
          <a:bodyPr>
            <a:noAutofit/>
          </a:bodyPr>
          <a:lstStyle/>
          <a:p>
            <a:pPr marL="0" indent="0">
              <a:spcBef>
                <a:spcPts val="0"/>
              </a:spcBef>
              <a:buNone/>
            </a:pPr>
            <a:r>
              <a:rPr lang="en-US" dirty="0" smtClean="0"/>
              <a:t>Facility ID</a:t>
            </a:r>
          </a:p>
          <a:p>
            <a:pPr marL="0" indent="0">
              <a:spcBef>
                <a:spcPts val="0"/>
              </a:spcBef>
              <a:buNone/>
            </a:pPr>
            <a:r>
              <a:rPr lang="en-US" dirty="0" smtClean="0"/>
              <a:t>Hospital Name</a:t>
            </a:r>
          </a:p>
          <a:p>
            <a:pPr marL="0" indent="0">
              <a:spcBef>
                <a:spcPts val="0"/>
              </a:spcBef>
              <a:buNone/>
            </a:pPr>
            <a:r>
              <a:rPr lang="en-US" dirty="0" smtClean="0"/>
              <a:t>Geographic Location (Latitude, Longitude</a:t>
            </a:r>
            <a:r>
              <a:rPr lang="en-US" dirty="0" smtClean="0"/>
              <a:t>)</a:t>
            </a:r>
          </a:p>
          <a:p>
            <a:pPr marL="0" indent="0">
              <a:spcBef>
                <a:spcPts val="0"/>
              </a:spcBef>
              <a:buNone/>
            </a:pPr>
            <a:endParaRPr lang="en-US" sz="4800" dirty="0" smtClean="0"/>
          </a:p>
          <a:p>
            <a:pPr marL="0" indent="0">
              <a:spcBef>
                <a:spcPts val="0"/>
              </a:spcBef>
              <a:buNone/>
            </a:pPr>
            <a:r>
              <a:rPr lang="en-US" dirty="0" smtClean="0"/>
              <a:t>Year</a:t>
            </a:r>
            <a:endParaRPr lang="en-US" dirty="0" smtClean="0"/>
          </a:p>
          <a:p>
            <a:pPr marL="0" indent="0">
              <a:spcBef>
                <a:spcPts val="0"/>
              </a:spcBef>
              <a:buNone/>
            </a:pPr>
            <a:endParaRPr lang="en-US" dirty="0" smtClean="0"/>
          </a:p>
          <a:p>
            <a:pPr marL="0" indent="0">
              <a:spcBef>
                <a:spcPts val="0"/>
              </a:spcBef>
              <a:buNone/>
            </a:pPr>
            <a:r>
              <a:rPr lang="en-US" dirty="0" smtClean="0"/>
              <a:t>Indicator Name</a:t>
            </a:r>
          </a:p>
          <a:p>
            <a:pPr marL="0" indent="0">
              <a:spcBef>
                <a:spcPts val="0"/>
              </a:spcBef>
              <a:buNone/>
            </a:pPr>
            <a:r>
              <a:rPr lang="en-US" dirty="0" smtClean="0"/>
              <a:t>Infections Observed (total count</a:t>
            </a:r>
            <a:r>
              <a:rPr lang="en-US" dirty="0" smtClean="0"/>
              <a:t>)</a:t>
            </a:r>
          </a:p>
          <a:p>
            <a:pPr marL="0" indent="0">
              <a:spcBef>
                <a:spcPts val="0"/>
              </a:spcBef>
              <a:buNone/>
            </a:pPr>
            <a:r>
              <a:rPr lang="en-US" dirty="0" smtClean="0"/>
              <a:t>Infections Predicted</a:t>
            </a:r>
            <a:endParaRPr lang="en-US" dirty="0" smtClean="0"/>
          </a:p>
          <a:p>
            <a:pPr marL="0" indent="0">
              <a:spcBef>
                <a:spcPts val="0"/>
              </a:spcBef>
              <a:buNone/>
            </a:pPr>
            <a:r>
              <a:rPr lang="en-US" dirty="0"/>
              <a:t>Indicator Units</a:t>
            </a:r>
          </a:p>
          <a:p>
            <a:pPr marL="0" indent="0">
              <a:spcBef>
                <a:spcPts val="0"/>
              </a:spcBef>
              <a:buNone/>
            </a:pPr>
            <a:r>
              <a:rPr lang="en-US" dirty="0" smtClean="0"/>
              <a:t>Indicator Value (calculated based on total count and units)</a:t>
            </a:r>
          </a:p>
          <a:p>
            <a:pPr marL="0" indent="0">
              <a:spcBef>
                <a:spcPts val="0"/>
              </a:spcBef>
              <a:buNone/>
            </a:pPr>
            <a:endParaRPr lang="en-US" sz="2000" dirty="0"/>
          </a:p>
          <a:p>
            <a:pPr marL="0" indent="0">
              <a:spcBef>
                <a:spcPts val="0"/>
              </a:spcBef>
              <a:buNone/>
            </a:pPr>
            <a:endParaRPr lang="en-US" dirty="0"/>
          </a:p>
        </p:txBody>
      </p:sp>
      <p:sp>
        <p:nvSpPr>
          <p:cNvPr id="9" name="Line Callout 2 8"/>
          <p:cNvSpPr/>
          <p:nvPr/>
        </p:nvSpPr>
        <p:spPr>
          <a:xfrm>
            <a:off x="7839777" y="2949292"/>
            <a:ext cx="3234088" cy="982633"/>
          </a:xfrm>
          <a:prstGeom prst="borderCallout2">
            <a:avLst>
              <a:gd name="adj1" fmla="val 18750"/>
              <a:gd name="adj2" fmla="val -8333"/>
              <a:gd name="adj3" fmla="val 18750"/>
              <a:gd name="adj4" fmla="val -16667"/>
              <a:gd name="adj5" fmla="val 106622"/>
              <a:gd name="adj6" fmla="val -4622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Data INCLUDED</a:t>
            </a:r>
            <a:endParaRPr lang="en-US" dirty="0">
              <a:solidFill>
                <a:srgbClr val="FFFFFF"/>
              </a:solidFill>
            </a:endParaRPr>
          </a:p>
        </p:txBody>
      </p:sp>
      <p:sp>
        <p:nvSpPr>
          <p:cNvPr id="73" name="TextBox 72"/>
          <p:cNvSpPr txBox="1"/>
          <p:nvPr/>
        </p:nvSpPr>
        <p:spPr>
          <a:xfrm>
            <a:off x="7000782" y="2472118"/>
            <a:ext cx="4717983" cy="461665"/>
          </a:xfrm>
          <a:prstGeom prst="rect">
            <a:avLst/>
          </a:prstGeom>
          <a:noFill/>
        </p:spPr>
        <p:txBody>
          <a:bodyPr wrap="square" rtlCol="0">
            <a:spAutoFit/>
          </a:bodyPr>
          <a:lstStyle/>
          <a:p>
            <a:r>
              <a:rPr lang="en-US" sz="2400" dirty="0" smtClean="0">
                <a:solidFill>
                  <a:schemeClr val="accent2"/>
                </a:solidFill>
              </a:rPr>
              <a:t>Indicator Code    Indicator Area</a:t>
            </a:r>
            <a:endParaRPr lang="en-US" sz="2400" dirty="0">
              <a:solidFill>
                <a:schemeClr val="accent2"/>
              </a:solidFill>
            </a:endParaRPr>
          </a:p>
        </p:txBody>
      </p:sp>
      <p:sp>
        <p:nvSpPr>
          <p:cNvPr id="5" name="TextBox 4"/>
          <p:cNvSpPr txBox="1"/>
          <p:nvPr/>
        </p:nvSpPr>
        <p:spPr>
          <a:xfrm>
            <a:off x="8251257" y="3594106"/>
            <a:ext cx="2574758" cy="369332"/>
          </a:xfrm>
          <a:prstGeom prst="rect">
            <a:avLst/>
          </a:prstGeom>
          <a:noFill/>
        </p:spPr>
        <p:txBody>
          <a:bodyPr wrap="square" rtlCol="0">
            <a:spAutoFit/>
          </a:bodyPr>
          <a:lstStyle/>
          <a:p>
            <a:r>
              <a:rPr lang="en-US" dirty="0" smtClean="0">
                <a:solidFill>
                  <a:schemeClr val="bg1"/>
                </a:solidFill>
              </a:rPr>
              <a:t>CLABSI  </a:t>
            </a:r>
            <a:r>
              <a:rPr lang="en-US" dirty="0">
                <a:solidFill>
                  <a:schemeClr val="bg1"/>
                </a:solidFill>
              </a:rPr>
              <a:t>Pediatric ICU</a:t>
            </a:r>
          </a:p>
        </p:txBody>
      </p:sp>
      <p:sp>
        <p:nvSpPr>
          <p:cNvPr id="7" name="TextBox 6"/>
          <p:cNvSpPr txBox="1"/>
          <p:nvPr/>
        </p:nvSpPr>
        <p:spPr>
          <a:xfrm>
            <a:off x="8629048" y="2949292"/>
            <a:ext cx="2719137" cy="369332"/>
          </a:xfrm>
          <a:prstGeom prst="rect">
            <a:avLst/>
          </a:prstGeom>
          <a:noFill/>
        </p:spPr>
        <p:txBody>
          <a:bodyPr wrap="square" rtlCol="0">
            <a:spAutoFit/>
          </a:bodyPr>
          <a:lstStyle/>
          <a:p>
            <a:r>
              <a:rPr lang="en-US" dirty="0">
                <a:solidFill>
                  <a:schemeClr val="bg1"/>
                </a:solidFill>
              </a:rPr>
              <a:t>SSI </a:t>
            </a:r>
            <a:r>
              <a:rPr lang="en-US" dirty="0" smtClean="0">
                <a:solidFill>
                  <a:schemeClr val="bg1"/>
                </a:solidFill>
              </a:rPr>
              <a:t> Hysterectomy</a:t>
            </a:r>
            <a:endParaRPr lang="en-US" dirty="0">
              <a:solidFill>
                <a:schemeClr val="bg1"/>
              </a:solidFill>
            </a:endParaRPr>
          </a:p>
        </p:txBody>
      </p:sp>
      <p:sp>
        <p:nvSpPr>
          <p:cNvPr id="8" name="TextBox 7"/>
          <p:cNvSpPr txBox="1"/>
          <p:nvPr/>
        </p:nvSpPr>
        <p:spPr>
          <a:xfrm>
            <a:off x="8576111" y="3271737"/>
            <a:ext cx="2175309" cy="369332"/>
          </a:xfrm>
          <a:prstGeom prst="rect">
            <a:avLst/>
          </a:prstGeom>
          <a:noFill/>
        </p:spPr>
        <p:txBody>
          <a:bodyPr wrap="square" rtlCol="0">
            <a:spAutoFit/>
          </a:bodyPr>
          <a:lstStyle/>
          <a:p>
            <a:r>
              <a:rPr lang="en-US" dirty="0">
                <a:solidFill>
                  <a:schemeClr val="bg1"/>
                </a:solidFill>
              </a:rPr>
              <a:t>CDI </a:t>
            </a:r>
            <a:r>
              <a:rPr lang="en-US" dirty="0" smtClean="0">
                <a:solidFill>
                  <a:schemeClr val="bg1"/>
                </a:solidFill>
              </a:rPr>
              <a:t> Hospital Onset</a:t>
            </a:r>
            <a:endParaRPr lang="en-US" dirty="0">
              <a:solidFill>
                <a:schemeClr val="bg1"/>
              </a:solidFill>
            </a:endParaRPr>
          </a:p>
        </p:txBody>
      </p:sp>
      <p:cxnSp>
        <p:nvCxnSpPr>
          <p:cNvPr id="40" name="Straight Connector 39"/>
          <p:cNvCxnSpPr/>
          <p:nvPr/>
        </p:nvCxnSpPr>
        <p:spPr>
          <a:xfrm>
            <a:off x="9057371" y="2708726"/>
            <a:ext cx="0" cy="1495354"/>
          </a:xfrm>
          <a:prstGeom prst="line">
            <a:avLst/>
          </a:prstGeom>
          <a:ln w="38100">
            <a:solidFill>
              <a:schemeClr val="accent2"/>
            </a:solidFill>
            <a:prstDash val="sysDot"/>
          </a:ln>
        </p:spPr>
        <p:style>
          <a:lnRef idx="1">
            <a:schemeClr val="accent2"/>
          </a:lnRef>
          <a:fillRef idx="0">
            <a:schemeClr val="accent2"/>
          </a:fillRef>
          <a:effectRef idx="0">
            <a:schemeClr val="accent2"/>
          </a:effectRef>
          <a:fontRef idx="minor">
            <a:schemeClr val="tx1"/>
          </a:fontRef>
        </p:style>
      </p:cxnSp>
      <p:sp>
        <p:nvSpPr>
          <p:cNvPr id="75" name="Line Callout 2 74"/>
          <p:cNvSpPr/>
          <p:nvPr/>
        </p:nvSpPr>
        <p:spPr>
          <a:xfrm>
            <a:off x="9378917" y="4561346"/>
            <a:ext cx="2445892" cy="850170"/>
          </a:xfrm>
          <a:prstGeom prst="borderCallout2">
            <a:avLst>
              <a:gd name="adj1" fmla="val 37978"/>
              <a:gd name="adj2" fmla="val -6244"/>
              <a:gd name="adj3" fmla="val 37978"/>
              <a:gd name="adj4" fmla="val -16249"/>
              <a:gd name="adj5" fmla="val 15104"/>
              <a:gd name="adj6" fmla="val -27428"/>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Standardized Infection Ratio (SIR)</a:t>
            </a:r>
            <a:endParaRPr lang="en-US" dirty="0"/>
          </a:p>
        </p:txBody>
      </p:sp>
      <p:cxnSp>
        <p:nvCxnSpPr>
          <p:cNvPr id="42" name="Straight Connector 41"/>
          <p:cNvCxnSpPr/>
          <p:nvPr/>
        </p:nvCxnSpPr>
        <p:spPr>
          <a:xfrm flipV="1">
            <a:off x="7264116" y="4894880"/>
            <a:ext cx="1726633" cy="183102"/>
          </a:xfrm>
          <a:prstGeom prst="line">
            <a:avLst/>
          </a:prstGeom>
          <a:ln>
            <a:solidFill>
              <a:schemeClr val="tx2"/>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40251651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FACILITY DISTRIBUTION</a:t>
            </a:r>
            <a:endParaRPr lang="en-US" dirty="0">
              <a:solidFill>
                <a:srgbClr val="FFFFFF"/>
              </a:solidFill>
            </a:endParaRPr>
          </a:p>
        </p:txBody>
      </p:sp>
      <p:sp>
        <p:nvSpPr>
          <p:cNvPr id="73" name="Content Placeholder 2"/>
          <p:cNvSpPr>
            <a:spLocks noGrp="1"/>
          </p:cNvSpPr>
          <p:nvPr>
            <p:ph idx="1"/>
          </p:nvPr>
        </p:nvSpPr>
        <p:spPr>
          <a:xfrm>
            <a:off x="4608718" y="598339"/>
            <a:ext cx="7075282" cy="1295076"/>
          </a:xfrm>
        </p:spPr>
        <p:txBody>
          <a:bodyPr>
            <a:noAutofit/>
          </a:bodyPr>
          <a:lstStyle/>
          <a:p>
            <a:pPr marL="0" indent="0">
              <a:spcBef>
                <a:spcPts val="0"/>
              </a:spcBef>
              <a:buNone/>
            </a:pPr>
            <a:r>
              <a:rPr lang="en-US" sz="2000" dirty="0" smtClean="0"/>
              <a:t>How many facilities reported each year?</a:t>
            </a:r>
          </a:p>
          <a:p>
            <a:pPr marL="0" indent="0">
              <a:spcBef>
                <a:spcPts val="0"/>
              </a:spcBef>
              <a:buNone/>
            </a:pPr>
            <a:r>
              <a:rPr lang="en-US" sz="2000" dirty="0"/>
              <a:t>H</a:t>
            </a:r>
            <a:r>
              <a:rPr lang="en-US" sz="2000" dirty="0" smtClean="0"/>
              <a:t>ow are they distributed around the state?</a:t>
            </a:r>
            <a:endParaRPr lang="en-US" sz="20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5046" y="2174604"/>
            <a:ext cx="6189584" cy="33053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4513" y="1913668"/>
            <a:ext cx="1203886" cy="3499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14262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Large-scale trends</a:t>
            </a:r>
            <a:endParaRPr lang="en-US" dirty="0">
              <a:solidFill>
                <a:srgbClr val="FFFFFF"/>
              </a:solidFill>
            </a:endParaRPr>
          </a:p>
        </p:txBody>
      </p:sp>
      <p:sp>
        <p:nvSpPr>
          <p:cNvPr id="73" name="Content Placeholder 2"/>
          <p:cNvSpPr>
            <a:spLocks noGrp="1"/>
          </p:cNvSpPr>
          <p:nvPr>
            <p:ph idx="1"/>
          </p:nvPr>
        </p:nvSpPr>
        <p:spPr>
          <a:xfrm>
            <a:off x="4608718" y="389129"/>
            <a:ext cx="7075282" cy="1295076"/>
          </a:xfrm>
        </p:spPr>
        <p:txBody>
          <a:bodyPr>
            <a:noAutofit/>
          </a:bodyPr>
          <a:lstStyle/>
          <a:p>
            <a:pPr marL="0" indent="0">
              <a:buNone/>
            </a:pPr>
            <a:r>
              <a:rPr lang="en-US" sz="2000" dirty="0" smtClean="0"/>
              <a:t>How has the number of observed infections changed over the past 11 years?</a:t>
            </a:r>
            <a:endParaRPr lang="en-US" sz="2000"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3596" y="1506065"/>
            <a:ext cx="7045471" cy="446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93568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Large-scale trends</a:t>
            </a:r>
            <a:endParaRPr lang="en-US" dirty="0">
              <a:solidFill>
                <a:srgbClr val="FFFFFF"/>
              </a:solidFill>
            </a:endParaRPr>
          </a:p>
        </p:txBody>
      </p:sp>
      <p:sp>
        <p:nvSpPr>
          <p:cNvPr id="73" name="Content Placeholder 2"/>
          <p:cNvSpPr>
            <a:spLocks noGrp="1"/>
          </p:cNvSpPr>
          <p:nvPr>
            <p:ph idx="1"/>
          </p:nvPr>
        </p:nvSpPr>
        <p:spPr>
          <a:xfrm>
            <a:off x="4608718" y="410228"/>
            <a:ext cx="7075282" cy="599411"/>
          </a:xfrm>
        </p:spPr>
        <p:txBody>
          <a:bodyPr>
            <a:noAutofit/>
          </a:bodyPr>
          <a:lstStyle/>
          <a:p>
            <a:pPr marL="0" indent="0">
              <a:buNone/>
            </a:pPr>
            <a:r>
              <a:rPr lang="en-US" sz="2000" dirty="0" smtClean="0"/>
              <a:t>Why was there such a big jump in 2010?</a:t>
            </a:r>
            <a:endParaRPr lang="en-US" sz="2000"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7562" y="1075062"/>
            <a:ext cx="6838750" cy="4517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30503" y="664721"/>
            <a:ext cx="1542259" cy="1329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557562" y="5641188"/>
            <a:ext cx="7522143" cy="830997"/>
          </a:xfrm>
          <a:prstGeom prst="rect">
            <a:avLst/>
          </a:prstGeom>
          <a:noFill/>
        </p:spPr>
        <p:txBody>
          <a:bodyPr wrap="square" rtlCol="0">
            <a:spAutoFit/>
          </a:bodyPr>
          <a:lstStyle/>
          <a:p>
            <a:r>
              <a:rPr lang="en-US" sz="1200" b="1" dirty="0"/>
              <a:t>CDI</a:t>
            </a:r>
            <a:r>
              <a:rPr lang="en-US" sz="1200" dirty="0" smtClean="0"/>
              <a:t>: Clostridium </a:t>
            </a:r>
            <a:r>
              <a:rPr lang="en-US" sz="1200" dirty="0"/>
              <a:t>difficile infections</a:t>
            </a:r>
          </a:p>
          <a:p>
            <a:r>
              <a:rPr lang="en-US" sz="1200" b="1" dirty="0"/>
              <a:t>CLABSI</a:t>
            </a:r>
            <a:r>
              <a:rPr lang="en-US" sz="1200" dirty="0" smtClean="0"/>
              <a:t>: central </a:t>
            </a:r>
            <a:r>
              <a:rPr lang="en-US" sz="1200" dirty="0"/>
              <a:t>line-associated blood stream infections</a:t>
            </a:r>
          </a:p>
          <a:p>
            <a:r>
              <a:rPr lang="en-US" sz="1200" b="1" dirty="0"/>
              <a:t>SSI</a:t>
            </a:r>
            <a:r>
              <a:rPr lang="en-US" sz="1200" dirty="0" smtClean="0"/>
              <a:t>: surgical </a:t>
            </a:r>
            <a:r>
              <a:rPr lang="en-US" sz="1200" dirty="0"/>
              <a:t>site infections following colon, hip replacement/revision, coronary artery bypass graft, and hysterectomy</a:t>
            </a:r>
          </a:p>
          <a:p>
            <a:r>
              <a:rPr lang="en-US" sz="1200" b="1" dirty="0"/>
              <a:t>CRE</a:t>
            </a:r>
            <a:r>
              <a:rPr lang="en-US" sz="1200" dirty="0" smtClean="0"/>
              <a:t>: </a:t>
            </a:r>
            <a:r>
              <a:rPr lang="en-US" sz="1200" dirty="0" err="1" smtClean="0"/>
              <a:t>carbapenem</a:t>
            </a:r>
            <a:r>
              <a:rPr lang="en-US" sz="1200" dirty="0" smtClean="0"/>
              <a:t>-resistant </a:t>
            </a:r>
            <a:r>
              <a:rPr lang="en-US" sz="1200" dirty="0" err="1"/>
              <a:t>Enterobacteriaceae</a:t>
            </a:r>
            <a:r>
              <a:rPr lang="en-US" sz="1200" dirty="0"/>
              <a:t> infections</a:t>
            </a:r>
          </a:p>
        </p:txBody>
      </p:sp>
    </p:spTree>
    <p:extLst>
      <p:ext uri="{BB962C8B-B14F-4D97-AF65-F5344CB8AC3E}">
        <p14:creationId xmlns:p14="http://schemas.microsoft.com/office/powerpoint/2010/main" val="7682852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Infections by type</a:t>
            </a:r>
            <a:endParaRPr lang="en-US" dirty="0">
              <a:solidFill>
                <a:srgbClr val="FFFFFF"/>
              </a:solidFill>
            </a:endParaRPr>
          </a:p>
        </p:txBody>
      </p:sp>
      <p:sp>
        <p:nvSpPr>
          <p:cNvPr id="73" name="Content Placeholder 2"/>
          <p:cNvSpPr>
            <a:spLocks noGrp="1"/>
          </p:cNvSpPr>
          <p:nvPr>
            <p:ph idx="1"/>
          </p:nvPr>
        </p:nvSpPr>
        <p:spPr>
          <a:xfrm>
            <a:off x="4608718" y="252896"/>
            <a:ext cx="7075282" cy="1295076"/>
          </a:xfrm>
        </p:spPr>
        <p:txBody>
          <a:bodyPr>
            <a:noAutofit/>
          </a:bodyPr>
          <a:lstStyle/>
          <a:p>
            <a:pPr marL="0" indent="0">
              <a:buNone/>
            </a:pPr>
            <a:r>
              <a:rPr lang="en-US" sz="2000" dirty="0"/>
              <a:t>How do infection totals and incidence rates compare across the </a:t>
            </a:r>
            <a:r>
              <a:rPr lang="en-US" sz="2000" dirty="0" smtClean="0"/>
              <a:t>four </a:t>
            </a:r>
            <a:r>
              <a:rPr lang="en-US" sz="2000" dirty="0"/>
              <a:t>indicator codes </a:t>
            </a:r>
            <a:r>
              <a:rPr lang="en-US" sz="2000" dirty="0" smtClean="0"/>
              <a:t>reported </a:t>
            </a:r>
            <a:r>
              <a:rPr lang="en-US" sz="2000" dirty="0"/>
              <a:t>by NY facilities?</a:t>
            </a: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8718" y="1504679"/>
            <a:ext cx="6848740" cy="1558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8718" y="3130363"/>
            <a:ext cx="7013787" cy="3639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198096" y="1217211"/>
            <a:ext cx="1669983" cy="307777"/>
          </a:xfrm>
          <a:prstGeom prst="rect">
            <a:avLst/>
          </a:prstGeom>
          <a:noFill/>
        </p:spPr>
        <p:txBody>
          <a:bodyPr wrap="square" rtlCol="0">
            <a:spAutoFit/>
          </a:bodyPr>
          <a:lstStyle/>
          <a:p>
            <a:pPr algn="ctr"/>
            <a:r>
              <a:rPr lang="en-US" sz="1400" dirty="0" smtClean="0"/>
              <a:t>2014-2018</a:t>
            </a:r>
            <a:endParaRPr lang="en-US" sz="1400" dirty="0"/>
          </a:p>
        </p:txBody>
      </p:sp>
    </p:spTree>
    <p:extLst>
      <p:ext uri="{BB962C8B-B14F-4D97-AF65-F5344CB8AC3E}">
        <p14:creationId xmlns:p14="http://schemas.microsoft.com/office/powerpoint/2010/main" val="56486644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3C96DE"/>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1_Circuit">
  <a:themeElements>
    <a:clrScheme name="Custom 2">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3C96DE"/>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16637</TotalTime>
  <Words>1615</Words>
  <Application>Microsoft Office PowerPoint</Application>
  <PresentationFormat>Custom</PresentationFormat>
  <Paragraphs>137</Paragraphs>
  <Slides>17</Slides>
  <Notes>15</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Circuit</vt:lpstr>
      <vt:lpstr>1_Circuit</vt:lpstr>
      <vt:lpstr>Hospital-Acquired Infections in new york state</vt:lpstr>
      <vt:lpstr>Data sources</vt:lpstr>
      <vt:lpstr>Data sources</vt:lpstr>
      <vt:lpstr>Data INCLUDED</vt:lpstr>
      <vt:lpstr>Data INCLUDED</vt:lpstr>
      <vt:lpstr>FACILITY DISTRIBUTION</vt:lpstr>
      <vt:lpstr>Large-scale trends</vt:lpstr>
      <vt:lpstr>Large-scale trends</vt:lpstr>
      <vt:lpstr>Infections by type</vt:lpstr>
      <vt:lpstr>Surgical site infections</vt:lpstr>
      <vt:lpstr>Surgical site infections</vt:lpstr>
      <vt:lpstr>Surgical site infections</vt:lpstr>
      <vt:lpstr>Key takeaway</vt:lpstr>
      <vt:lpstr>Key takeaway</vt:lpstr>
      <vt:lpstr>summary</vt:lpstr>
      <vt:lpstr>Resources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CoderGirl!</dc:title>
  <dc:creator>SCHLOSBERG, CHRISTOPHER [AG/1005]</dc:creator>
  <cp:lastModifiedBy>Beth Perry</cp:lastModifiedBy>
  <cp:revision>376</cp:revision>
  <dcterms:created xsi:type="dcterms:W3CDTF">2019-01-21T21:50:42Z</dcterms:created>
  <dcterms:modified xsi:type="dcterms:W3CDTF">2021-01-08T22:03:52Z</dcterms:modified>
</cp:coreProperties>
</file>