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 id="2147483714" r:id="rId2"/>
    <p:sldMasterId id="2147483732" r:id="rId3"/>
  </p:sldMasterIdLst>
  <p:notesMasterIdLst>
    <p:notesMasterId r:id="rId23"/>
  </p:notesMasterIdLst>
  <p:sldIdLst>
    <p:sldId id="256" r:id="rId4"/>
    <p:sldId id="270" r:id="rId5"/>
    <p:sldId id="399" r:id="rId6"/>
    <p:sldId id="406" r:id="rId7"/>
    <p:sldId id="294" r:id="rId8"/>
    <p:sldId id="407" r:id="rId9"/>
    <p:sldId id="400" r:id="rId10"/>
    <p:sldId id="408" r:id="rId11"/>
    <p:sldId id="409" r:id="rId12"/>
    <p:sldId id="410" r:id="rId13"/>
    <p:sldId id="411" r:id="rId14"/>
    <p:sldId id="412" r:id="rId15"/>
    <p:sldId id="413" r:id="rId16"/>
    <p:sldId id="414" r:id="rId17"/>
    <p:sldId id="395" r:id="rId18"/>
    <p:sldId id="397" r:id="rId19"/>
    <p:sldId id="402" r:id="rId20"/>
    <p:sldId id="404" r:id="rId21"/>
    <p:sldId id="3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8FA62-9F93-8740-87EB-57B89273C877}" v="120" dt="2019-02-10T18:55:25.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85348" autoAdjust="0"/>
  </p:normalViewPr>
  <p:slideViewPr>
    <p:cSldViewPr snapToGrid="0" snapToObjects="1">
      <p:cViewPr varScale="1">
        <p:scale>
          <a:sx n="88" d="100"/>
          <a:sy n="88" d="100"/>
        </p:scale>
        <p:origin x="-885" y="-51"/>
      </p:cViewPr>
      <p:guideLst>
        <p:guide orient="horz" pos="2160"/>
        <p:guide pos="3840"/>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42"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LOSBERG, CHRISTOPHER [AG/1005]" userId="c5d2ba1d-1225-4fef-a422-877378546cc9" providerId="ADAL" clId="{8D1055E3-7626-CC44-94B9-8319B01EBEF0}"/>
    <pc:docChg chg="modSld">
      <pc:chgData name="SCHLOSBERG, CHRISTOPHER [AG/1005]" userId="c5d2ba1d-1225-4fef-a422-877378546cc9" providerId="ADAL" clId="{8D1055E3-7626-CC44-94B9-8319B01EBEF0}" dt="2019-01-21T22:59:01.831" v="75" actId="20577"/>
      <pc:docMkLst>
        <pc:docMk/>
      </pc:docMkLst>
      <pc:sldChg chg="modSp">
        <pc:chgData name="SCHLOSBERG, CHRISTOPHER [AG/1005]" userId="c5d2ba1d-1225-4fef-a422-877378546cc9" providerId="ADAL" clId="{8D1055E3-7626-CC44-94B9-8319B01EBEF0}" dt="2019-01-21T22:13:08.903" v="51" actId="20577"/>
        <pc:sldMkLst>
          <pc:docMk/>
          <pc:sldMk cId="3681439668" sldId="259"/>
        </pc:sldMkLst>
        <pc:graphicFrameChg chg="mod">
          <ac:chgData name="SCHLOSBERG, CHRISTOPHER [AG/1005]" userId="c5d2ba1d-1225-4fef-a422-877378546cc9" providerId="ADAL" clId="{8D1055E3-7626-CC44-94B9-8319B01EBEF0}" dt="2019-01-21T22:13:08.903" v="51"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8D1055E3-7626-CC44-94B9-8319B01EBEF0}" dt="2019-01-21T22:59:01.831" v="75" actId="20577"/>
        <pc:sldMkLst>
          <pc:docMk/>
          <pc:sldMk cId="1734265133" sldId="261"/>
        </pc:sldMkLst>
        <pc:graphicFrameChg chg="mod">
          <ac:chgData name="SCHLOSBERG, CHRISTOPHER [AG/1005]" userId="c5d2ba1d-1225-4fef-a422-877378546cc9" providerId="ADAL" clId="{8D1055E3-7626-CC44-94B9-8319B01EBEF0}" dt="2019-01-21T22:59:01.831" v="75" actId="20577"/>
          <ac:graphicFrameMkLst>
            <pc:docMk/>
            <pc:sldMk cId="1734265133" sldId="261"/>
            <ac:graphicFrameMk id="5" creationId="{4605EDA2-E6E2-4DE4-9241-892775754CA6}"/>
          </ac:graphicFrameMkLst>
        </pc:graphicFrameChg>
      </pc:sldChg>
      <pc:sldChg chg="modSp">
        <pc:chgData name="SCHLOSBERG, CHRISTOPHER [AG/1005]" userId="c5d2ba1d-1225-4fef-a422-877378546cc9" providerId="ADAL" clId="{8D1055E3-7626-CC44-94B9-8319B01EBEF0}" dt="2019-01-21T22:18:07.384" v="61" actId="20577"/>
        <pc:sldMkLst>
          <pc:docMk/>
          <pc:sldMk cId="539505586" sldId="266"/>
        </pc:sldMkLst>
        <pc:spChg chg="mod">
          <ac:chgData name="SCHLOSBERG, CHRISTOPHER [AG/1005]" userId="c5d2ba1d-1225-4fef-a422-877378546cc9" providerId="ADAL" clId="{8D1055E3-7626-CC44-94B9-8319B01EBEF0}" dt="2019-01-21T22:18:07.384" v="61" actId="20577"/>
          <ac:spMkLst>
            <pc:docMk/>
            <pc:sldMk cId="539505586" sldId="266"/>
            <ac:spMk id="3" creationId="{02B65055-BFD0-4E49-8C31-2B3340B1576B}"/>
          </ac:spMkLst>
        </pc:spChg>
      </pc:sldChg>
    </pc:docChg>
  </pc:docChgLst>
  <pc:docChgLst>
    <pc:chgData name="SCHLOSBERG, CHRISTOPHER [AG/1005]" userId="c5d2ba1d-1225-4fef-a422-877378546cc9" providerId="ADAL" clId="{4638FA62-9F93-8740-87EB-57B89273C877}"/>
    <pc:docChg chg="modSld">
      <pc:chgData name="SCHLOSBERG, CHRISTOPHER [AG/1005]" userId="c5d2ba1d-1225-4fef-a422-877378546cc9" providerId="ADAL" clId="{4638FA62-9F93-8740-87EB-57B89273C877}" dt="2019-02-10T18:55:25.894" v="119" actId="20577"/>
      <pc:docMkLst>
        <pc:docMk/>
      </pc:docMkLst>
      <pc:sldChg chg="modSp">
        <pc:chgData name="SCHLOSBERG, CHRISTOPHER [AG/1005]" userId="c5d2ba1d-1225-4fef-a422-877378546cc9" providerId="ADAL" clId="{4638FA62-9F93-8740-87EB-57B89273C877}" dt="2019-02-10T18:55:25.894" v="119" actId="20577"/>
        <pc:sldMkLst>
          <pc:docMk/>
          <pc:sldMk cId="3681439668" sldId="259"/>
        </pc:sldMkLst>
        <pc:graphicFrameChg chg="mod">
          <ac:chgData name="SCHLOSBERG, CHRISTOPHER [AG/1005]" userId="c5d2ba1d-1225-4fef-a422-877378546cc9" providerId="ADAL" clId="{4638FA62-9F93-8740-87EB-57B89273C877}" dt="2019-02-10T18:55:25.894" v="119"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4638FA62-9F93-8740-87EB-57B89273C877}" dt="2019-02-10T18:55:07.828" v="92" actId="20577"/>
        <pc:sldMkLst>
          <pc:docMk/>
          <pc:sldMk cId="1734265133" sldId="261"/>
        </pc:sldMkLst>
        <pc:graphicFrameChg chg="mod">
          <ac:chgData name="SCHLOSBERG, CHRISTOPHER [AG/1005]" userId="c5d2ba1d-1225-4fef-a422-877378546cc9" providerId="ADAL" clId="{4638FA62-9F93-8740-87EB-57B89273C877}" dt="2019-02-10T18:55:07.828" v="92" actId="20577"/>
          <ac:graphicFrameMkLst>
            <pc:docMk/>
            <pc:sldMk cId="1734265133" sldId="261"/>
            <ac:graphicFrameMk id="5" creationId="{4605EDA2-E6E2-4DE4-9241-892775754C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509C1-968E-4E8F-8C6E-F37E7FAB59AB}" type="datetimeFigureOut">
              <a:rPr lang="en-US" smtClean="0"/>
              <a:t>1/7/2021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26AB2-1993-43FC-A63D-72650E640ECB}" type="slidenum">
              <a:rPr lang="en-US" smtClean="0"/>
              <a:t>‹#›</a:t>
            </a:fld>
            <a:endParaRPr lang="en-US"/>
          </a:p>
        </p:txBody>
      </p:sp>
    </p:spTree>
    <p:extLst>
      <p:ext uri="{BB962C8B-B14F-4D97-AF65-F5344CB8AC3E}">
        <p14:creationId xmlns:p14="http://schemas.microsoft.com/office/powerpoint/2010/main" val="258004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1</a:t>
            </a:fld>
            <a:endParaRPr lang="en-US"/>
          </a:p>
        </p:txBody>
      </p:sp>
    </p:spTree>
    <p:extLst>
      <p:ext uri="{BB962C8B-B14F-4D97-AF65-F5344CB8AC3E}">
        <p14:creationId xmlns:p14="http://schemas.microsoft.com/office/powerpoint/2010/main" val="556322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Colon procedures</a:t>
            </a:r>
            <a:r>
              <a:rPr lang="en-US" baseline="0" dirty="0" smtClean="0"/>
              <a:t> come in first, whether you measure b</a:t>
            </a:r>
            <a:r>
              <a:rPr lang="en-US" dirty="0" smtClean="0"/>
              <a:t>y</a:t>
            </a:r>
            <a:r>
              <a:rPr lang="en-US" baseline="0" dirty="0" smtClean="0"/>
              <a:t> total infection count or by the number of infections per 100 procedures.</a:t>
            </a:r>
          </a:p>
          <a:p>
            <a:r>
              <a:rPr lang="en-US" baseline="0" dirty="0" smtClean="0"/>
              <a:t>I also checked the facilities with the highest SSI indicator values and 4 of the top 5 were related to colon procedures.</a:t>
            </a:r>
          </a:p>
          <a:p>
            <a:r>
              <a:rPr lang="en-US" baseline="0" dirty="0" smtClean="0"/>
              <a:t>So that made me wonder, how do the indicator values for each code vary across facilities? Are all hospitals performing about the same on these measures within each code, or is there a lot of variability?</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11</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created these histograms</a:t>
            </a:r>
            <a:r>
              <a:rPr lang="en-US" baseline="0" dirty="0" smtClean="0"/>
              <a:t> and box plots to compare the distribution of indicator values across the various facilities. They include 2008-2018.</a:t>
            </a:r>
          </a:p>
          <a:p>
            <a:r>
              <a:rPr lang="en-US" baseline="0" dirty="0" smtClean="0"/>
              <a:t>Its clear that the shape of the Colon distribution is quite different than most of the other procedure types.</a:t>
            </a:r>
          </a:p>
          <a:p>
            <a:r>
              <a:rPr lang="en-US" baseline="0" dirty="0" smtClean="0"/>
              <a:t>The “best” distribution looks like the CABG donor site (orange), where the vast majority of facilities have very low indicator values, and the bars taper off quickly. In comparison, the colon distribution is quite flat, and the whiskers on the box plot extend much further than the other procedure types.</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12</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13</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14</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ran out of time t</a:t>
            </a:r>
            <a:r>
              <a:rPr lang="en-US" baseline="0" dirty="0" smtClean="0"/>
              <a:t>o analyze everything I would have liked to look into for this project, but here are some of my ideas for where I could go next.</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16</a:t>
            </a:fld>
            <a:endParaRPr lang="en-US"/>
          </a:p>
        </p:txBody>
      </p:sp>
    </p:spTree>
    <p:extLst>
      <p:ext uri="{BB962C8B-B14F-4D97-AF65-F5344CB8AC3E}">
        <p14:creationId xmlns:p14="http://schemas.microsoft.com/office/powerpoint/2010/main" val="187291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147557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 module was not compatible with </a:t>
            </a:r>
            <a:r>
              <a:rPr lang="en-US" dirty="0" err="1" smtClean="0"/>
              <a:t>geopandas</a:t>
            </a:r>
            <a:r>
              <a:rPr lang="en-US" dirty="0" smtClean="0"/>
              <a:t>,</a:t>
            </a:r>
            <a:r>
              <a:rPr lang="en-US" baseline="0" dirty="0" smtClean="0"/>
              <a:t> so I only used it to download the shapefile for New York State. The shapefile is available from the GitHub repo.</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147557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a:t>
            </a:r>
            <a:r>
              <a:rPr lang="en-US" baseline="0" dirty="0" smtClean="0"/>
              <a:t> a great learning experience. I had opportunities to try lots of things we hadn’t explicitly worked through, like setting up a virtual environment and installing several new Python libraries.</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2</a:t>
            </a:fld>
            <a:endParaRPr lang="en-US"/>
          </a:p>
        </p:txBody>
      </p:sp>
    </p:spTree>
    <p:extLst>
      <p:ext uri="{BB962C8B-B14F-4D97-AF65-F5344CB8AC3E}">
        <p14:creationId xmlns:p14="http://schemas.microsoft.com/office/powerpoint/2010/main" val="314755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dataset</a:t>
            </a:r>
            <a:r>
              <a:rPr lang="en-US" baseline="0" dirty="0" smtClean="0"/>
              <a:t> contained </a:t>
            </a:r>
            <a:r>
              <a:rPr lang="en-US" dirty="0" smtClean="0"/>
              <a:t>21,661 rows</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3</a:t>
            </a:fld>
            <a:endParaRPr lang="en-US"/>
          </a:p>
        </p:txBody>
      </p:sp>
    </p:spTree>
    <p:extLst>
      <p:ext uri="{BB962C8B-B14F-4D97-AF65-F5344CB8AC3E}">
        <p14:creationId xmlns:p14="http://schemas.microsoft.com/office/powerpoint/2010/main" val="2561234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used this API to bring in the name</a:t>
            </a:r>
            <a:r>
              <a:rPr lang="en-US" baseline="0" dirty="0" smtClean="0"/>
              <a:t> and location of the county where each hospital facility was located. I had an idea that I wanted to see if infections were more likely to occur in certain parts of the state.</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4</a:t>
            </a:fld>
            <a:endParaRPr lang="en-US"/>
          </a:p>
        </p:txBody>
      </p:sp>
    </p:spTree>
    <p:extLst>
      <p:ext uri="{BB962C8B-B14F-4D97-AF65-F5344CB8AC3E}">
        <p14:creationId xmlns:p14="http://schemas.microsoft.com/office/powerpoint/2010/main" val="2561234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infections dataset</a:t>
            </a:r>
            <a:r>
              <a:rPr lang="en-US" baseline="0" dirty="0" smtClean="0"/>
              <a:t> includes many records from the same facilities. </a:t>
            </a:r>
            <a:r>
              <a:rPr lang="en-US" dirty="0" smtClean="0"/>
              <a:t>To minimize API calls, I first</a:t>
            </a:r>
            <a:r>
              <a:rPr lang="en-US" baseline="0" dirty="0" smtClean="0"/>
              <a:t> created a set containing only the unique latitude and longitude combinations. This reduced the number of calls I would have to make from 21,422 to 197. Once I had the API data, I saved it into a separate csv file so I could just read it back in without having to re-do any API calls.</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6</a:t>
            </a:fld>
            <a:endParaRPr lang="en-US"/>
          </a:p>
        </p:txBody>
      </p:sp>
    </p:spTree>
    <p:extLst>
      <p:ext uri="{BB962C8B-B14F-4D97-AF65-F5344CB8AC3E}">
        <p14:creationId xmlns:p14="http://schemas.microsoft.com/office/powerpoint/2010/main" val="3162452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I wanted to see how many facilities I had in my dataset and where they were located.</a:t>
            </a:r>
          </a:p>
          <a:p>
            <a:r>
              <a:rPr lang="en-US" baseline="0" dirty="0" smtClean="0"/>
              <a:t>I found a Python library called “us” that had shapefiles for each of the states, so I imported the one for New York.</a:t>
            </a:r>
          </a:p>
          <a:p>
            <a:r>
              <a:rPr lang="en-US" baseline="0" dirty="0" smtClean="0"/>
              <a:t>Then I needed to find libraries that could read the shapefile and map my data to each county (shapefile, </a:t>
            </a:r>
            <a:r>
              <a:rPr lang="en-US" baseline="0" dirty="0" err="1" smtClean="0"/>
              <a:t>geopandas</a:t>
            </a:r>
            <a:r>
              <a:rPr lang="en-US" baseline="0" dirty="0" smtClean="0"/>
              <a:t>, shapely).</a:t>
            </a:r>
          </a:p>
          <a:p>
            <a:r>
              <a:rPr lang="en-US" baseline="0" dirty="0" smtClean="0"/>
              <a:t>The shapefile used the County FIPS code I got from the API.</a:t>
            </a:r>
          </a:p>
          <a:p>
            <a:r>
              <a:rPr lang="en-US" baseline="0" dirty="0" smtClean="0"/>
              <a:t>It turns out that most of the facilities are near the NYC metropolitan area in the southeast corner of the state. The darker county to the west is Erie county.</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7</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 wanted to look for any</a:t>
            </a:r>
            <a:r>
              <a:rPr lang="en-US" baseline="0" dirty="0" smtClean="0"/>
              <a:t> large-scale trends in the number of infections observed over the years included in my dataset.</a:t>
            </a:r>
          </a:p>
          <a:p>
            <a:r>
              <a:rPr lang="en-US" baseline="0" dirty="0" smtClean="0"/>
              <a:t>I noticed there was a big jump in the number of infections from 2009 to 2010, even though the number of facilities reporting data stayed about the same, so I decided to look into this a bit further.</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8</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wanted to see if there was a particular type of infection</a:t>
            </a:r>
            <a:r>
              <a:rPr lang="en-US" baseline="0" dirty="0" smtClean="0"/>
              <a:t> causing the jump in 2010, so I broke down my bar chart by the indicator code – that’s basically the type of infection that was observed – and that revealed what was happening. CDI infections (the darkest blue) were first reported in 2010, and these appear to be fairly common. There is another, much smaller jump, in 2014, when CRE infections were first reported.</a:t>
            </a:r>
          </a:p>
        </p:txBody>
      </p:sp>
      <p:sp>
        <p:nvSpPr>
          <p:cNvPr id="4" name="Slide Number Placeholder 3"/>
          <p:cNvSpPr>
            <a:spLocks noGrp="1"/>
          </p:cNvSpPr>
          <p:nvPr>
            <p:ph type="sldNum" sz="quarter" idx="5"/>
          </p:nvPr>
        </p:nvSpPr>
        <p:spPr/>
        <p:txBody>
          <a:bodyPr/>
          <a:lstStyle/>
          <a:p>
            <a:fld id="{B7226AB2-1993-43FC-A63D-72650E640ECB}" type="slidenum">
              <a:rPr lang="en-US" smtClean="0"/>
              <a:t>9</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summarized the infection metrics by indicator code for 2014-2018, since these were the only years when all four indicator codes were reported.</a:t>
            </a:r>
          </a:p>
          <a:p>
            <a:r>
              <a:rPr lang="en-US" baseline="0" dirty="0" smtClean="0"/>
              <a:t>Then I looked specifically at the most recent year in the dataset to see if the proportions of infections were consistent with the overall trend for 2014-2018, and they did seem to be. </a:t>
            </a:r>
          </a:p>
          <a:p>
            <a:r>
              <a:rPr lang="en-US" baseline="0" dirty="0" smtClean="0"/>
              <a:t>The blue pie chart looks at the proportions for the number of total infections observed. The orange pie chart compares the average indicator values. The indicator values in the dataset are adjusted so they report the number of infections per a determined number of processes. For example, surgical site infections (SSI) indicator values are measured as the number of infections per 100 surgical procedures. So this metric gives a better measure of the infection incidence than the raw count. What I noticed in both the table and the pie charts was that while the number of SSI infections observed was the least of the indicator codes, its indicator value was disproportionately high.</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10</a:t>
            </a:fld>
            <a:endParaRPr lang="en-US"/>
          </a:p>
        </p:txBody>
      </p:sp>
    </p:spTree>
    <p:extLst>
      <p:ext uri="{BB962C8B-B14F-4D97-AF65-F5344CB8AC3E}">
        <p14:creationId xmlns:p14="http://schemas.microsoft.com/office/powerpoint/2010/main" val="2911737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t>1/7/2021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46756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216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04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698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1458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99993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29090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503997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246595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a:xfrm>
            <a:off x="1876424" y="5410201"/>
            <a:ext cx="5124886"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70070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1963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5081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57396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725584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13368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19211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757208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083914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58955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427203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43414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Tree>
    <p:extLst>
      <p:ext uri="{BB962C8B-B14F-4D97-AF65-F5344CB8AC3E}">
        <p14:creationId xmlns:p14="http://schemas.microsoft.com/office/powerpoint/2010/main" val="351741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850877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336781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611731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627277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9656280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4219561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a:xfrm>
            <a:off x="1876424" y="5410201"/>
            <a:ext cx="5124886"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882010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980050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163772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0846805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332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24401903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782418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8339828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7358164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4929537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072646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538977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Tree>
    <p:extLst>
      <p:ext uri="{BB962C8B-B14F-4D97-AF65-F5344CB8AC3E}">
        <p14:creationId xmlns:p14="http://schemas.microsoft.com/office/powerpoint/2010/main" val="1253932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4798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055169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75591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402894717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882516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72218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616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t>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5993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82412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229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2.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t>1/7/2021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t>‹#›</a:t>
            </a:fld>
            <a:endParaRPr lang="en-US"/>
          </a:p>
        </p:txBody>
      </p:sp>
    </p:spTree>
    <p:extLst>
      <p:ext uri="{BB962C8B-B14F-4D97-AF65-F5344CB8AC3E}">
        <p14:creationId xmlns:p14="http://schemas.microsoft.com/office/powerpoint/2010/main" val="4742339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3836714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81035545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bethperry/HAI_Analysis/blob/master/HAI_Data.csv" TargetMode="External"/><Relationship Id="rId3" Type="http://schemas.openxmlformats.org/officeDocument/2006/relationships/image" Target="../media/image2.png"/><Relationship Id="rId7" Type="http://schemas.openxmlformats.org/officeDocument/2006/relationships/hyperlink" Target="https://github.com/bethperry/HAI_Analysis/blob/master/NY_geo.csv"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github.com/bethperry/HAI_Analysis/blob/master/Hospital-Acquired_Infections__Beginning_2008.csv" TargetMode="External"/><Relationship Id="rId5" Type="http://schemas.openxmlformats.org/officeDocument/2006/relationships/hyperlink" Target="https://github.com/bethperry/HAI_Analysis/blob/master/NY_Hospital_Acquired_Infections_2008-2018.ipynb" TargetMode="External"/><Relationship Id="rId4" Type="http://schemas.openxmlformats.org/officeDocument/2006/relationships/hyperlink" Target="https://github.com/bethperry/HAI_Analysis" TargetMode="External"/><Relationship Id="rId9" Type="http://schemas.openxmlformats.org/officeDocument/2006/relationships/hyperlink" Target="https://pypi.org/project/u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healthdata.gov/dataset/hospital-acquired-infections-beginning-2008"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geo.fcc.gov/api/census/"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07A758-AEE3-F448-B52F-E54C9D78CC84}"/>
              </a:ext>
            </a:extLst>
          </p:cNvPr>
          <p:cNvSpPr>
            <a:spLocks noGrp="1"/>
          </p:cNvSpPr>
          <p:nvPr>
            <p:ph type="ctrTitle"/>
          </p:nvPr>
        </p:nvSpPr>
        <p:spPr/>
        <p:txBody>
          <a:bodyPr/>
          <a:lstStyle/>
          <a:p>
            <a:r>
              <a:rPr lang="en-US" dirty="0" smtClean="0"/>
              <a:t>Hospital-Acquired Infections in new </a:t>
            </a:r>
            <a:r>
              <a:rPr lang="en-US" dirty="0" err="1" smtClean="0"/>
              <a:t>york</a:t>
            </a:r>
            <a:r>
              <a:rPr lang="en-US" dirty="0" smtClean="0"/>
              <a:t> state</a:t>
            </a:r>
            <a:endParaRPr lang="en-US" dirty="0"/>
          </a:p>
        </p:txBody>
      </p:sp>
      <p:sp>
        <p:nvSpPr>
          <p:cNvPr id="3" name="Subtitle 2">
            <a:extLst>
              <a:ext uri="{FF2B5EF4-FFF2-40B4-BE49-F238E27FC236}">
                <a16:creationId xmlns="" xmlns:a16="http://schemas.microsoft.com/office/drawing/2014/main" id="{B113600D-E305-CB4E-BFB0-C1EC00DBC445}"/>
              </a:ext>
            </a:extLst>
          </p:cNvPr>
          <p:cNvSpPr>
            <a:spLocks noGrp="1"/>
          </p:cNvSpPr>
          <p:nvPr>
            <p:ph type="subTitle" idx="1"/>
          </p:nvPr>
        </p:nvSpPr>
        <p:spPr/>
        <p:txBody>
          <a:bodyPr/>
          <a:lstStyle/>
          <a:p>
            <a:r>
              <a:rPr lang="en-US" dirty="0" smtClean="0"/>
              <a:t>A python project</a:t>
            </a:r>
            <a:endParaRPr lang="en-US" dirty="0"/>
          </a:p>
        </p:txBody>
      </p:sp>
    </p:spTree>
    <p:extLst>
      <p:ext uri="{BB962C8B-B14F-4D97-AF65-F5344CB8AC3E}">
        <p14:creationId xmlns:p14="http://schemas.microsoft.com/office/powerpoint/2010/main" val="313000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exploration</a:t>
            </a:r>
            <a:endParaRPr lang="en-US" dirty="0">
              <a:solidFill>
                <a:srgbClr val="FFFFFF"/>
              </a:solidFill>
            </a:endParaRPr>
          </a:p>
        </p:txBody>
      </p:sp>
      <p:sp>
        <p:nvSpPr>
          <p:cNvPr id="73" name="Content Placeholder 2"/>
          <p:cNvSpPr>
            <a:spLocks noGrp="1"/>
          </p:cNvSpPr>
          <p:nvPr>
            <p:ph idx="1"/>
          </p:nvPr>
        </p:nvSpPr>
        <p:spPr>
          <a:xfrm>
            <a:off x="4608718" y="252896"/>
            <a:ext cx="7075282" cy="1295076"/>
          </a:xfrm>
        </p:spPr>
        <p:txBody>
          <a:bodyPr>
            <a:noAutofit/>
          </a:bodyPr>
          <a:lstStyle/>
          <a:p>
            <a:pPr marL="0" indent="0">
              <a:buNone/>
            </a:pPr>
            <a:r>
              <a:rPr lang="en-US" sz="2000" dirty="0"/>
              <a:t>How do infection totals and incidence rates compare across the </a:t>
            </a:r>
            <a:r>
              <a:rPr lang="en-US" sz="2000" dirty="0" smtClean="0"/>
              <a:t>four </a:t>
            </a:r>
            <a:r>
              <a:rPr lang="en-US" sz="2000" dirty="0"/>
              <a:t>indicator codes </a:t>
            </a:r>
            <a:r>
              <a:rPr lang="en-US" sz="2000" dirty="0" smtClean="0"/>
              <a:t>reported </a:t>
            </a:r>
            <a:r>
              <a:rPr lang="en-US" sz="2000" dirty="0"/>
              <a:t>by NY facilities?</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718" y="1504679"/>
            <a:ext cx="6848740" cy="1558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718" y="3130363"/>
            <a:ext cx="7013787" cy="3639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198096" y="1217211"/>
            <a:ext cx="1669983" cy="307777"/>
          </a:xfrm>
          <a:prstGeom prst="rect">
            <a:avLst/>
          </a:prstGeom>
          <a:noFill/>
        </p:spPr>
        <p:txBody>
          <a:bodyPr wrap="square" rtlCol="0">
            <a:spAutoFit/>
          </a:bodyPr>
          <a:lstStyle/>
          <a:p>
            <a:pPr algn="ctr"/>
            <a:r>
              <a:rPr lang="en-US" sz="1400" dirty="0" smtClean="0"/>
              <a:t>2014-2018</a:t>
            </a:r>
            <a:endParaRPr lang="en-US" sz="1400" dirty="0"/>
          </a:p>
        </p:txBody>
      </p:sp>
    </p:spTree>
    <p:extLst>
      <p:ext uri="{BB962C8B-B14F-4D97-AF65-F5344CB8AC3E}">
        <p14:creationId xmlns:p14="http://schemas.microsoft.com/office/powerpoint/2010/main" val="5648664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exploration</a:t>
            </a:r>
            <a:endParaRPr lang="en-US" dirty="0">
              <a:solidFill>
                <a:srgbClr val="FFFFFF"/>
              </a:solidFill>
            </a:endParaRPr>
          </a:p>
        </p:txBody>
      </p:sp>
      <p:sp>
        <p:nvSpPr>
          <p:cNvPr id="73" name="Content Placeholder 2"/>
          <p:cNvSpPr>
            <a:spLocks noGrp="1"/>
          </p:cNvSpPr>
          <p:nvPr>
            <p:ph idx="1"/>
          </p:nvPr>
        </p:nvSpPr>
        <p:spPr>
          <a:xfrm>
            <a:off x="4586216" y="375385"/>
            <a:ext cx="7075282" cy="775122"/>
          </a:xfrm>
        </p:spPr>
        <p:txBody>
          <a:bodyPr>
            <a:noAutofit/>
          </a:bodyPr>
          <a:lstStyle/>
          <a:p>
            <a:pPr marL="0" indent="0">
              <a:buNone/>
            </a:pPr>
            <a:r>
              <a:rPr lang="en-US" sz="2000" dirty="0" smtClean="0"/>
              <a:t>Which surgical procedures resulted in the highest infection rates from 2008-2018?</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718" y="1265432"/>
            <a:ext cx="6538998" cy="1799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Content Placeholder 2"/>
          <p:cNvSpPr txBox="1">
            <a:spLocks/>
          </p:cNvSpPr>
          <p:nvPr/>
        </p:nvSpPr>
        <p:spPr>
          <a:xfrm>
            <a:off x="4608718" y="3539652"/>
            <a:ext cx="7075282" cy="49306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Which facilities had the highest SSI indicator values in 2018?</a:t>
            </a:r>
            <a:endParaRPr lang="en-US" sz="2000" dirty="0"/>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1674" y="4238992"/>
            <a:ext cx="7526583" cy="1438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07142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exploration</a:t>
            </a:r>
            <a:endParaRPr lang="en-US" dirty="0">
              <a:solidFill>
                <a:srgbClr val="FFFFFF"/>
              </a:solidFill>
            </a:endParaRPr>
          </a:p>
        </p:txBody>
      </p:sp>
      <p:sp>
        <p:nvSpPr>
          <p:cNvPr id="73" name="Content Placeholder 2"/>
          <p:cNvSpPr>
            <a:spLocks noGrp="1"/>
          </p:cNvSpPr>
          <p:nvPr>
            <p:ph idx="1"/>
          </p:nvPr>
        </p:nvSpPr>
        <p:spPr>
          <a:xfrm>
            <a:off x="4586216" y="253527"/>
            <a:ext cx="7075282" cy="948376"/>
          </a:xfrm>
        </p:spPr>
        <p:txBody>
          <a:bodyPr>
            <a:noAutofit/>
          </a:bodyPr>
          <a:lstStyle/>
          <a:p>
            <a:pPr marL="0" indent="0">
              <a:buNone/>
            </a:pPr>
            <a:r>
              <a:rPr lang="en-US" sz="2000" dirty="0" smtClean="0"/>
              <a:t>How do SSI indicator values vary across NY facilities for different surgical procedures?</a:t>
            </a:r>
            <a:endParaRPr lang="en-US" sz="20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4828" y="1134680"/>
            <a:ext cx="7987877" cy="5256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36354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a:t>
            </a:r>
            <a:br>
              <a:rPr lang="en-US" dirty="0" smtClean="0">
                <a:solidFill>
                  <a:srgbClr val="FFFFFF"/>
                </a:solidFill>
              </a:rPr>
            </a:br>
            <a:r>
              <a:rPr lang="en-US" dirty="0" smtClean="0">
                <a:solidFill>
                  <a:srgbClr val="FFFFFF"/>
                </a:solidFill>
              </a:rPr>
              <a:t>discovery</a:t>
            </a:r>
            <a:endParaRPr lang="en-US" dirty="0">
              <a:solidFill>
                <a:srgbClr val="FFFFFF"/>
              </a:solidFill>
            </a:endParaRPr>
          </a:p>
        </p:txBody>
      </p:sp>
      <p:sp>
        <p:nvSpPr>
          <p:cNvPr id="73" name="Content Placeholder 2"/>
          <p:cNvSpPr>
            <a:spLocks noGrp="1"/>
          </p:cNvSpPr>
          <p:nvPr>
            <p:ph idx="1"/>
          </p:nvPr>
        </p:nvSpPr>
        <p:spPr>
          <a:xfrm>
            <a:off x="4360244" y="1255790"/>
            <a:ext cx="7738711" cy="4346420"/>
          </a:xfrm>
        </p:spPr>
        <p:txBody>
          <a:bodyPr>
            <a:noAutofit/>
          </a:bodyPr>
          <a:lstStyle/>
          <a:p>
            <a:pPr marL="0" indent="0">
              <a:spcAft>
                <a:spcPts val="1200"/>
              </a:spcAft>
              <a:buNone/>
            </a:pPr>
            <a:r>
              <a:rPr lang="en-US" b="1" dirty="0" smtClean="0"/>
              <a:t>Opportunity for Improvement</a:t>
            </a:r>
          </a:p>
          <a:p>
            <a:pPr marL="0" indent="0">
              <a:spcAft>
                <a:spcPts val="1200"/>
              </a:spcAft>
              <a:buNone/>
            </a:pPr>
            <a:r>
              <a:rPr lang="en-US" dirty="0" smtClean="0"/>
              <a:t>Because there is a high degree of variability in SSI indicator values for colon procedures across NY facilities, this may be an optimization opportunity. </a:t>
            </a:r>
          </a:p>
          <a:p>
            <a:pPr marL="0" indent="0">
              <a:spcAft>
                <a:spcPts val="1200"/>
              </a:spcAft>
              <a:buNone/>
            </a:pPr>
            <a:r>
              <a:rPr lang="en-US" dirty="0" smtClean="0"/>
              <a:t>If the best performing hospitals are studied to determine how they avoid SSI after colon procedures, perhaps more standardized processes can be developed and implemented at other hospitals to reduce SSI state-wide.</a:t>
            </a:r>
          </a:p>
        </p:txBody>
      </p:sp>
    </p:spTree>
    <p:extLst>
      <p:ext uri="{BB962C8B-B14F-4D97-AF65-F5344CB8AC3E}">
        <p14:creationId xmlns:p14="http://schemas.microsoft.com/office/powerpoint/2010/main" val="1557536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a:t>
            </a:r>
            <a:br>
              <a:rPr lang="en-US" dirty="0" smtClean="0">
                <a:solidFill>
                  <a:srgbClr val="FFFFFF"/>
                </a:solidFill>
              </a:rPr>
            </a:br>
            <a:r>
              <a:rPr lang="en-US" dirty="0" smtClean="0">
                <a:solidFill>
                  <a:srgbClr val="FFFFFF"/>
                </a:solidFill>
              </a:rPr>
              <a:t>discovery</a:t>
            </a:r>
            <a:endParaRPr lang="en-US" dirty="0">
              <a:solidFill>
                <a:srgbClr val="FFFFFF"/>
              </a:solidFill>
            </a:endParaRPr>
          </a:p>
        </p:txBody>
      </p:sp>
      <p:sp>
        <p:nvSpPr>
          <p:cNvPr id="73" name="Content Placeholder 2"/>
          <p:cNvSpPr>
            <a:spLocks noGrp="1"/>
          </p:cNvSpPr>
          <p:nvPr>
            <p:ph idx="1"/>
          </p:nvPr>
        </p:nvSpPr>
        <p:spPr>
          <a:xfrm>
            <a:off x="4273370" y="353939"/>
            <a:ext cx="7738711" cy="892533"/>
          </a:xfrm>
        </p:spPr>
        <p:txBody>
          <a:bodyPr>
            <a:noAutofit/>
          </a:bodyPr>
          <a:lstStyle/>
          <a:p>
            <a:pPr marL="0" indent="0">
              <a:spcBef>
                <a:spcPts val="0"/>
              </a:spcBef>
              <a:buNone/>
            </a:pPr>
            <a:r>
              <a:rPr lang="en-US" sz="2000" dirty="0" smtClean="0"/>
              <a:t>Which 10 hospitals should I study to develop standardized processes?</a:t>
            </a:r>
          </a:p>
          <a:p>
            <a:pPr marL="0" indent="0">
              <a:spcBef>
                <a:spcPts val="0"/>
              </a:spcBef>
              <a:buNone/>
            </a:pPr>
            <a:r>
              <a:rPr lang="en-US" sz="1600" dirty="0" smtClean="0"/>
              <a:t>(Top 10 hospitals with the lowest SSI Colon indicator values for 2018)</a:t>
            </a:r>
          </a:p>
          <a:p>
            <a:pPr marL="0" indent="0">
              <a:spcBef>
                <a:spcPts val="0"/>
              </a:spcBef>
              <a:buNone/>
            </a:pPr>
            <a:endParaRPr lang="en-US" sz="2000"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497" y="1153791"/>
            <a:ext cx="7912458" cy="238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Content Placeholder 2"/>
          <p:cNvSpPr txBox="1">
            <a:spLocks/>
          </p:cNvSpPr>
          <p:nvPr/>
        </p:nvSpPr>
        <p:spPr>
          <a:xfrm>
            <a:off x="4324705" y="3885203"/>
            <a:ext cx="7738711" cy="90467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000" dirty="0" smtClean="0"/>
              <a:t>Which 5 hospitals should I prioritize for optimization efforts?</a:t>
            </a:r>
          </a:p>
          <a:p>
            <a:pPr marL="0" indent="0">
              <a:spcBef>
                <a:spcPts val="0"/>
              </a:spcBef>
              <a:buNone/>
            </a:pPr>
            <a:r>
              <a:rPr lang="en-US" sz="1600" dirty="0"/>
              <a:t>(Top 5</a:t>
            </a:r>
            <a:r>
              <a:rPr lang="en-US" sz="1600" dirty="0" smtClean="0"/>
              <a:t> </a:t>
            </a:r>
            <a:r>
              <a:rPr lang="en-US" sz="1600" dirty="0"/>
              <a:t>hospitals with the </a:t>
            </a:r>
            <a:r>
              <a:rPr lang="en-US" sz="1600" dirty="0" smtClean="0"/>
              <a:t>highest SSI </a:t>
            </a:r>
            <a:r>
              <a:rPr lang="en-US" sz="1600" dirty="0"/>
              <a:t>Colon indicator values for 2018</a:t>
            </a:r>
            <a:r>
              <a:rPr lang="en-US" sz="1600" dirty="0" smtClean="0"/>
              <a:t>)</a:t>
            </a:r>
          </a:p>
          <a:p>
            <a:pPr marL="0" indent="0">
              <a:spcBef>
                <a:spcPts val="0"/>
              </a:spcBef>
              <a:buFont typeface="Arial" panose="020B0604020202020204" pitchFamily="34" charset="0"/>
              <a:buNone/>
            </a:pPr>
            <a:endParaRPr lang="en-US" sz="2000" dirty="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497" y="4788494"/>
            <a:ext cx="7403008" cy="1421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6533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summary</a:t>
            </a:r>
            <a:endParaRPr lang="en-US" dirty="0">
              <a:solidFill>
                <a:srgbClr val="FFFFFF"/>
              </a:solidFill>
            </a:endParaRPr>
          </a:p>
        </p:txBody>
      </p:sp>
      <p:sp>
        <p:nvSpPr>
          <p:cNvPr id="73" name="Content Placeholder 2"/>
          <p:cNvSpPr>
            <a:spLocks noGrp="1"/>
          </p:cNvSpPr>
          <p:nvPr>
            <p:ph idx="1"/>
          </p:nvPr>
        </p:nvSpPr>
        <p:spPr>
          <a:xfrm>
            <a:off x="4608718" y="408049"/>
            <a:ext cx="7075282" cy="6041902"/>
          </a:xfrm>
        </p:spPr>
        <p:txBody>
          <a:bodyPr>
            <a:noAutofit/>
          </a:bodyPr>
          <a:lstStyle/>
          <a:p>
            <a:pPr>
              <a:spcAft>
                <a:spcPts val="1200"/>
              </a:spcAft>
            </a:pPr>
            <a:r>
              <a:rPr lang="en-US" sz="2000" dirty="0"/>
              <a:t>About 180 hospital facilities in NY reported annually on the number of hospital acquired infections observed within their facility between 2008 and 2018. The majority of these facilities are </a:t>
            </a:r>
            <a:r>
              <a:rPr lang="en-US" sz="2000" dirty="0" smtClean="0"/>
              <a:t>very near to or within </a:t>
            </a:r>
            <a:r>
              <a:rPr lang="en-US" sz="2000" dirty="0"/>
              <a:t>the New York City metropolitan area</a:t>
            </a:r>
            <a:r>
              <a:rPr lang="en-US" sz="2000" dirty="0" smtClean="0"/>
              <a:t>.</a:t>
            </a:r>
          </a:p>
          <a:p>
            <a:pPr>
              <a:spcAft>
                <a:spcPts val="1200"/>
              </a:spcAft>
            </a:pPr>
            <a:r>
              <a:rPr lang="en-US" sz="2000" dirty="0"/>
              <a:t>Clostridium difficile infections (CDI) account for almost 70% of observed infections. Despite having a much smaller number of total infections, surgical site infections (SSI) have a relatively high incidence per 100 </a:t>
            </a:r>
            <a:r>
              <a:rPr lang="en-US" sz="2000" dirty="0" smtClean="0"/>
              <a:t>procedures.</a:t>
            </a:r>
            <a:endParaRPr lang="en-US" sz="2000" dirty="0"/>
          </a:p>
          <a:p>
            <a:pPr>
              <a:spcAft>
                <a:spcPts val="1200"/>
              </a:spcAft>
            </a:pPr>
            <a:r>
              <a:rPr lang="en-US" sz="2000" dirty="0"/>
              <a:t>There is a large variance in the incidence of SSI for Colon procedures across NY facilities. There may be opportunities here to study facilities with low SSI Colon incidences and develop standardized processes to limit variability. Facilities with high SSI Colon incidences can be prioritized for implementation of these processes</a:t>
            </a:r>
            <a:r>
              <a:rPr lang="en-US" sz="2000" dirty="0" smtClean="0"/>
              <a:t>.</a:t>
            </a:r>
            <a:endParaRPr lang="en-US" sz="2000" dirty="0"/>
          </a:p>
        </p:txBody>
      </p:sp>
    </p:spTree>
    <p:extLst>
      <p:ext uri="{BB962C8B-B14F-4D97-AF65-F5344CB8AC3E}">
        <p14:creationId xmlns:p14="http://schemas.microsoft.com/office/powerpoint/2010/main" val="12772871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Next steps</a:t>
            </a:r>
            <a:endParaRPr lang="en-US" dirty="0">
              <a:solidFill>
                <a:srgbClr val="FFFFFF"/>
              </a:solidFill>
            </a:endParaRPr>
          </a:p>
        </p:txBody>
      </p:sp>
      <p:sp>
        <p:nvSpPr>
          <p:cNvPr id="73" name="Content Placeholder 2"/>
          <p:cNvSpPr>
            <a:spLocks noGrp="1"/>
          </p:cNvSpPr>
          <p:nvPr>
            <p:ph idx="1"/>
          </p:nvPr>
        </p:nvSpPr>
        <p:spPr>
          <a:xfrm>
            <a:off x="4608718" y="391085"/>
            <a:ext cx="7075282" cy="6075831"/>
          </a:xfrm>
        </p:spPr>
        <p:txBody>
          <a:bodyPr>
            <a:noAutofit/>
          </a:bodyPr>
          <a:lstStyle/>
          <a:p>
            <a:pPr marL="0" indent="0">
              <a:spcBef>
                <a:spcPts val="600"/>
              </a:spcBef>
              <a:spcAft>
                <a:spcPts val="600"/>
              </a:spcAft>
              <a:buNone/>
            </a:pPr>
            <a:r>
              <a:rPr lang="en-US" sz="2000" b="1" dirty="0" smtClean="0"/>
              <a:t>More data cleansing/exploratory data analysis</a:t>
            </a:r>
          </a:p>
          <a:p>
            <a:pPr>
              <a:spcBef>
                <a:spcPts val="600"/>
              </a:spcBef>
            </a:pPr>
            <a:r>
              <a:rPr lang="en-US" sz="1800" dirty="0" smtClean="0"/>
              <a:t>Better handling of missing values</a:t>
            </a:r>
          </a:p>
          <a:p>
            <a:pPr>
              <a:spcBef>
                <a:spcPts val="600"/>
              </a:spcBef>
            </a:pPr>
            <a:r>
              <a:rPr lang="en-US" sz="1800" dirty="0" smtClean="0"/>
              <a:t>Closer look at the indicator areas available for analysis</a:t>
            </a:r>
          </a:p>
          <a:p>
            <a:pPr>
              <a:spcBef>
                <a:spcPts val="600"/>
              </a:spcBef>
              <a:spcAft>
                <a:spcPts val="600"/>
              </a:spcAft>
            </a:pPr>
            <a:r>
              <a:rPr lang="en-US" sz="1800" dirty="0" smtClean="0"/>
              <a:t>Stronger understanding of the metrics included, especially predicted infections and confidence bounds</a:t>
            </a:r>
          </a:p>
          <a:p>
            <a:pPr marL="0" indent="0">
              <a:spcBef>
                <a:spcPts val="1200"/>
              </a:spcBef>
              <a:spcAft>
                <a:spcPts val="600"/>
              </a:spcAft>
              <a:buNone/>
            </a:pPr>
            <a:r>
              <a:rPr lang="en-US" sz="2000" b="1" dirty="0" smtClean="0"/>
              <a:t>More geographic analysis</a:t>
            </a:r>
          </a:p>
          <a:p>
            <a:pPr>
              <a:spcBef>
                <a:spcPts val="600"/>
              </a:spcBef>
            </a:pPr>
            <a:r>
              <a:rPr lang="en-US" sz="1800" dirty="0" smtClean="0"/>
              <a:t>Are there clusters of geographic areas where infection rates are particularly low or high?</a:t>
            </a:r>
          </a:p>
          <a:p>
            <a:pPr>
              <a:spcBef>
                <a:spcPts val="600"/>
              </a:spcBef>
              <a:spcAft>
                <a:spcPts val="600"/>
              </a:spcAft>
            </a:pPr>
            <a:r>
              <a:rPr lang="en-US" sz="1800" dirty="0" smtClean="0"/>
              <a:t>Does this vary by the type of infection?</a:t>
            </a:r>
          </a:p>
          <a:p>
            <a:pPr marL="0" indent="0">
              <a:spcBef>
                <a:spcPts val="1200"/>
              </a:spcBef>
              <a:spcAft>
                <a:spcPts val="600"/>
              </a:spcAft>
              <a:buNone/>
            </a:pPr>
            <a:r>
              <a:rPr lang="en-US" sz="2000" b="1" dirty="0" smtClean="0"/>
              <a:t>Focus in on the New York City metropolitan area</a:t>
            </a:r>
          </a:p>
          <a:p>
            <a:pPr>
              <a:spcBef>
                <a:spcPts val="600"/>
              </a:spcBef>
            </a:pPr>
            <a:r>
              <a:rPr lang="en-US" sz="1800" dirty="0" smtClean="0"/>
              <a:t>Get a shapefile for just this region so the preceding questions can be analyzed in more specific detail</a:t>
            </a:r>
            <a:endParaRPr lang="en-US" sz="1800" dirty="0"/>
          </a:p>
          <a:p>
            <a:pPr>
              <a:spcBef>
                <a:spcPts val="600"/>
              </a:spcBef>
              <a:spcAft>
                <a:spcPts val="600"/>
              </a:spcAft>
            </a:pPr>
            <a:r>
              <a:rPr lang="en-US" sz="1800" dirty="0" smtClean="0"/>
              <a:t>Bring in demographic data – income, age, race, population density</a:t>
            </a:r>
            <a:endParaRPr lang="en-US" sz="1600" dirty="0"/>
          </a:p>
        </p:txBody>
      </p:sp>
    </p:spTree>
    <p:extLst>
      <p:ext uri="{BB962C8B-B14F-4D97-AF65-F5344CB8AC3E}">
        <p14:creationId xmlns:p14="http://schemas.microsoft.com/office/powerpoint/2010/main" val="470878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discussion</a:t>
            </a:r>
            <a:endParaRPr lang="en-US" dirty="0">
              <a:solidFill>
                <a:srgbClr val="FFFFFF"/>
              </a:solidFill>
            </a:endParaRPr>
          </a:p>
        </p:txBody>
      </p:sp>
      <p:sp>
        <p:nvSpPr>
          <p:cNvPr id="3" name="Content Placeholder 2"/>
          <p:cNvSpPr>
            <a:spLocks noGrp="1"/>
          </p:cNvSpPr>
          <p:nvPr>
            <p:ph idx="1"/>
          </p:nvPr>
        </p:nvSpPr>
        <p:spPr>
          <a:xfrm>
            <a:off x="4682609" y="2528825"/>
            <a:ext cx="7212211" cy="1800351"/>
          </a:xfrm>
        </p:spPr>
        <p:txBody>
          <a:bodyPr>
            <a:noAutofit/>
          </a:bodyPr>
          <a:lstStyle/>
          <a:p>
            <a:pPr marL="0" indent="0">
              <a:buNone/>
            </a:pPr>
            <a:r>
              <a:rPr lang="en-US" sz="2800" dirty="0" smtClean="0"/>
              <a:t>Questions?</a:t>
            </a:r>
          </a:p>
          <a:p>
            <a:pPr marL="0" indent="0">
              <a:buNone/>
            </a:pPr>
            <a:r>
              <a:rPr lang="en-US" sz="2800" dirty="0" smtClean="0"/>
              <a:t>What are your thoughts?</a:t>
            </a:r>
          </a:p>
          <a:p>
            <a:pPr marL="0" indent="0">
              <a:buNone/>
            </a:pPr>
            <a:r>
              <a:rPr lang="en-US" sz="2800" dirty="0" smtClean="0"/>
              <a:t>What else would you like to see included?</a:t>
            </a:r>
            <a:endParaRPr lang="en-US" sz="2800" dirty="0"/>
          </a:p>
        </p:txBody>
      </p:sp>
    </p:spTree>
    <p:extLst>
      <p:ext uri="{BB962C8B-B14F-4D97-AF65-F5344CB8AC3E}">
        <p14:creationId xmlns:p14="http://schemas.microsoft.com/office/powerpoint/2010/main" val="7082807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Resources</a:t>
            </a:r>
            <a:endParaRPr lang="en-US" dirty="0">
              <a:solidFill>
                <a:srgbClr val="FFFFFF"/>
              </a:solidFill>
            </a:endParaRPr>
          </a:p>
        </p:txBody>
      </p:sp>
      <p:sp>
        <p:nvSpPr>
          <p:cNvPr id="3" name="Content Placeholder 2"/>
          <p:cNvSpPr>
            <a:spLocks noGrp="1"/>
          </p:cNvSpPr>
          <p:nvPr>
            <p:ph idx="1"/>
          </p:nvPr>
        </p:nvSpPr>
        <p:spPr>
          <a:xfrm>
            <a:off x="4682609" y="324915"/>
            <a:ext cx="7212211" cy="677988"/>
          </a:xfrm>
        </p:spPr>
        <p:txBody>
          <a:bodyPr>
            <a:noAutofit/>
          </a:bodyPr>
          <a:lstStyle/>
          <a:p>
            <a:pPr marL="0" indent="0">
              <a:buNone/>
            </a:pPr>
            <a:r>
              <a:rPr lang="en-US" sz="2800" dirty="0" smtClean="0"/>
              <a:t>RESOURCES</a:t>
            </a:r>
            <a:endParaRPr lang="en-US" sz="2800" dirty="0"/>
          </a:p>
          <a:p>
            <a:r>
              <a:rPr lang="en-US" dirty="0" smtClean="0">
                <a:hlinkClick r:id="rId4"/>
              </a:rPr>
              <a:t>GitHub Repository</a:t>
            </a:r>
            <a:endParaRPr lang="en-US" dirty="0" smtClean="0"/>
          </a:p>
          <a:p>
            <a:r>
              <a:rPr lang="en-US" dirty="0" smtClean="0">
                <a:hlinkClick r:id="rId5"/>
              </a:rPr>
              <a:t>NY_Hospital_Acquired_Infections_2008-2018.ipynb</a:t>
            </a:r>
            <a:endParaRPr lang="en-US" dirty="0" smtClean="0"/>
          </a:p>
          <a:p>
            <a:r>
              <a:rPr lang="en-US" dirty="0" smtClean="0"/>
              <a:t>Datasets:</a:t>
            </a:r>
          </a:p>
          <a:p>
            <a:pPr lvl="1"/>
            <a:r>
              <a:rPr lang="en-US" dirty="0" smtClean="0">
                <a:hlinkClick r:id="rId6"/>
              </a:rPr>
              <a:t>Hospital-Acquired_Infections__Beginning_2008.csv</a:t>
            </a:r>
            <a:endParaRPr lang="en-US" dirty="0" smtClean="0"/>
          </a:p>
          <a:p>
            <a:pPr lvl="1"/>
            <a:r>
              <a:rPr lang="en-US" dirty="0" smtClean="0">
                <a:hlinkClick r:id="rId7"/>
              </a:rPr>
              <a:t>NY_geo.csv</a:t>
            </a:r>
            <a:r>
              <a:rPr lang="en-US" dirty="0" smtClean="0"/>
              <a:t> (built from API data and exported to csv)</a:t>
            </a:r>
          </a:p>
          <a:p>
            <a:pPr lvl="1"/>
            <a:r>
              <a:rPr lang="en-US" dirty="0" smtClean="0">
                <a:hlinkClick r:id="rId8"/>
              </a:rPr>
              <a:t>HAI_Data.csv</a:t>
            </a:r>
            <a:r>
              <a:rPr lang="en-US" dirty="0"/>
              <a:t> (final dataset for analysis</a:t>
            </a:r>
            <a:r>
              <a:rPr lang="en-US" dirty="0" smtClean="0"/>
              <a:t>)</a:t>
            </a:r>
          </a:p>
          <a:p>
            <a:r>
              <a:rPr lang="en-US" dirty="0" smtClean="0"/>
              <a:t>Python libraries used:</a:t>
            </a:r>
          </a:p>
          <a:p>
            <a:pPr lvl="1"/>
            <a:r>
              <a:rPr lang="en-US" dirty="0" smtClean="0"/>
              <a:t>For data analysis: </a:t>
            </a:r>
            <a:r>
              <a:rPr lang="en-US" dirty="0" err="1"/>
              <a:t>n</a:t>
            </a:r>
            <a:r>
              <a:rPr lang="en-US" dirty="0" err="1" smtClean="0"/>
              <a:t>umpy</a:t>
            </a:r>
            <a:r>
              <a:rPr lang="en-US" dirty="0" smtClean="0"/>
              <a:t>, pandas, </a:t>
            </a:r>
            <a:r>
              <a:rPr lang="en-US" dirty="0" err="1" smtClean="0"/>
              <a:t>pprint</a:t>
            </a:r>
            <a:endParaRPr lang="en-US" dirty="0" smtClean="0"/>
          </a:p>
          <a:p>
            <a:pPr lvl="1"/>
            <a:r>
              <a:rPr lang="en-US" dirty="0" smtClean="0"/>
              <a:t>For visualization: </a:t>
            </a:r>
            <a:r>
              <a:rPr lang="en-US" dirty="0" err="1"/>
              <a:t>m</a:t>
            </a:r>
            <a:r>
              <a:rPr lang="en-US" dirty="0" err="1" smtClean="0"/>
              <a:t>atplotlib</a:t>
            </a:r>
            <a:r>
              <a:rPr lang="en-US" dirty="0" smtClean="0"/>
              <a:t>, </a:t>
            </a:r>
            <a:r>
              <a:rPr lang="en-US" dirty="0" err="1"/>
              <a:t>s</a:t>
            </a:r>
            <a:r>
              <a:rPr lang="en-US" dirty="0" err="1" smtClean="0"/>
              <a:t>eaborn</a:t>
            </a:r>
            <a:endParaRPr lang="en-US" dirty="0" smtClean="0"/>
          </a:p>
          <a:p>
            <a:pPr lvl="1"/>
            <a:r>
              <a:rPr lang="en-US" dirty="0" smtClean="0"/>
              <a:t>For API calls: requests, </a:t>
            </a:r>
            <a:r>
              <a:rPr lang="en-US" dirty="0" err="1" smtClean="0"/>
              <a:t>urllib</a:t>
            </a:r>
            <a:r>
              <a:rPr lang="en-US" dirty="0" smtClean="0"/>
              <a:t>, time</a:t>
            </a:r>
          </a:p>
          <a:p>
            <a:pPr lvl="1"/>
            <a:r>
              <a:rPr lang="en-US" dirty="0" smtClean="0"/>
              <a:t>For mapping: </a:t>
            </a:r>
            <a:r>
              <a:rPr lang="en-US" dirty="0" err="1" smtClean="0"/>
              <a:t>os</a:t>
            </a:r>
            <a:r>
              <a:rPr lang="en-US" dirty="0" smtClean="0"/>
              <a:t>, shapefile, </a:t>
            </a:r>
            <a:r>
              <a:rPr lang="en-US" dirty="0" err="1" smtClean="0"/>
              <a:t>geopandas</a:t>
            </a:r>
            <a:r>
              <a:rPr lang="en-US" dirty="0" smtClean="0"/>
              <a:t>, shapely, </a:t>
            </a:r>
            <a:r>
              <a:rPr lang="en-US" dirty="0" err="1" smtClean="0"/>
              <a:t>citipy</a:t>
            </a:r>
            <a:endParaRPr lang="en-US" dirty="0" smtClean="0"/>
          </a:p>
          <a:p>
            <a:pPr lvl="1"/>
            <a:r>
              <a:rPr lang="en-US" dirty="0" smtClean="0"/>
              <a:t>For shapefiles: </a:t>
            </a:r>
            <a:r>
              <a:rPr lang="en-US" dirty="0" smtClean="0">
                <a:hlinkClick r:id="rId9"/>
              </a:rPr>
              <a:t>us</a:t>
            </a:r>
            <a:endParaRPr lang="en-US" dirty="0" smtClean="0"/>
          </a:p>
          <a:p>
            <a:endParaRPr lang="en-US" sz="2800" dirty="0"/>
          </a:p>
          <a:p>
            <a:endParaRPr lang="en-US" sz="2800" dirty="0" smtClean="0"/>
          </a:p>
          <a:p>
            <a:endParaRPr lang="en-US" sz="2800" dirty="0"/>
          </a:p>
        </p:txBody>
      </p:sp>
    </p:spTree>
    <p:extLst>
      <p:ext uri="{BB962C8B-B14F-4D97-AF65-F5344CB8AC3E}">
        <p14:creationId xmlns:p14="http://schemas.microsoft.com/office/powerpoint/2010/main" val="39390301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10" y="2689715"/>
            <a:ext cx="11526981" cy="1478570"/>
          </a:xfrm>
        </p:spPr>
        <p:txBody>
          <a:bodyPr>
            <a:normAutofit/>
          </a:bodyPr>
          <a:lstStyle/>
          <a:p>
            <a:pPr algn="ctr"/>
            <a:r>
              <a:rPr lang="en-US" dirty="0" smtClean="0"/>
              <a:t>Thank you!</a:t>
            </a:r>
            <a:endParaRPr lang="en-US" dirty="0"/>
          </a:p>
        </p:txBody>
      </p:sp>
    </p:spTree>
    <p:extLst>
      <p:ext uri="{BB962C8B-B14F-4D97-AF65-F5344CB8AC3E}">
        <p14:creationId xmlns:p14="http://schemas.microsoft.com/office/powerpoint/2010/main" val="3443946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Project</a:t>
            </a:r>
            <a:br>
              <a:rPr lang="en-US" dirty="0" smtClean="0">
                <a:solidFill>
                  <a:srgbClr val="FFFFFF"/>
                </a:solidFill>
              </a:rPr>
            </a:br>
            <a:r>
              <a:rPr lang="en-US" dirty="0" smtClean="0">
                <a:solidFill>
                  <a:srgbClr val="FFFFFF"/>
                </a:solidFill>
              </a:rPr>
              <a:t>Objectives</a:t>
            </a:r>
            <a:endParaRPr lang="en-US" dirty="0">
              <a:solidFill>
                <a:srgbClr val="FFFFFF"/>
              </a:solidFill>
            </a:endParaRPr>
          </a:p>
        </p:txBody>
      </p:sp>
      <p:sp>
        <p:nvSpPr>
          <p:cNvPr id="3" name="Content Placeholder 2"/>
          <p:cNvSpPr>
            <a:spLocks noGrp="1"/>
          </p:cNvSpPr>
          <p:nvPr>
            <p:ph idx="1"/>
          </p:nvPr>
        </p:nvSpPr>
        <p:spPr>
          <a:xfrm>
            <a:off x="4605607" y="1890902"/>
            <a:ext cx="7212211" cy="3076197"/>
          </a:xfrm>
        </p:spPr>
        <p:txBody>
          <a:bodyPr>
            <a:noAutofit/>
          </a:bodyPr>
          <a:lstStyle/>
          <a:p>
            <a:r>
              <a:rPr lang="en-US" sz="2800" dirty="0" smtClean="0"/>
              <a:t>Find a dataset relevant to my current employer</a:t>
            </a:r>
          </a:p>
          <a:p>
            <a:r>
              <a:rPr lang="en-US" sz="2800" dirty="0" smtClean="0"/>
              <a:t>Practice cleaning and enhancing the raw data to support analysis</a:t>
            </a:r>
          </a:p>
          <a:p>
            <a:r>
              <a:rPr lang="en-US" sz="2800" dirty="0" smtClean="0"/>
              <a:t>Explore the data for actionable trends using a variety of visualization techniques</a:t>
            </a:r>
          </a:p>
        </p:txBody>
      </p:sp>
    </p:spTree>
    <p:extLst>
      <p:ext uri="{BB962C8B-B14F-4D97-AF65-F5344CB8AC3E}">
        <p14:creationId xmlns:p14="http://schemas.microsoft.com/office/powerpoint/2010/main" val="14993820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https://healthdata.gov/dataset/hospital-acquired-infections-beginning-2008</a:t>
            </a: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sources</a:t>
            </a:r>
            <a:endParaRPr lang="en-US" dirty="0">
              <a:solidFill>
                <a:srgbClr val="FFFFFF"/>
              </a:solidFill>
            </a:endParaRPr>
          </a:p>
        </p:txBody>
      </p:sp>
      <p:pic>
        <p:nvPicPr>
          <p:cNvPr id="1026"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40442" y="899048"/>
            <a:ext cx="6714240" cy="4199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55945" y="5616304"/>
            <a:ext cx="6882063" cy="338554"/>
          </a:xfrm>
          <a:prstGeom prst="rect">
            <a:avLst/>
          </a:prstGeom>
          <a:noFill/>
        </p:spPr>
        <p:txBody>
          <a:bodyPr wrap="square" rtlCol="0">
            <a:spAutoFit/>
          </a:bodyPr>
          <a:lstStyle/>
          <a:p>
            <a:r>
              <a:rPr lang="en-US" sz="1600" b="1" u="sng" dirty="0">
                <a:solidFill>
                  <a:schemeClr val="tx2">
                    <a:lumMod val="60000"/>
                    <a:lumOff val="40000"/>
                  </a:schemeClr>
                </a:solidFill>
                <a:hlinkClick r:id="rId5"/>
              </a:rPr>
              <a:t>https://healthdata.gov/dataset/hospital-acquired-infections-beginning-2008</a:t>
            </a:r>
            <a:endParaRPr lang="en-US" sz="1600" b="1" u="sng" dirty="0">
              <a:solidFill>
                <a:schemeClr val="tx2">
                  <a:lumMod val="60000"/>
                  <a:lumOff val="40000"/>
                </a:schemeClr>
              </a:solidFill>
            </a:endParaRPr>
          </a:p>
        </p:txBody>
      </p:sp>
    </p:spTree>
    <p:extLst>
      <p:ext uri="{BB962C8B-B14F-4D97-AF65-F5344CB8AC3E}">
        <p14:creationId xmlns:p14="http://schemas.microsoft.com/office/powerpoint/2010/main" val="27056376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https://healthdata.gov/dataset/hospital-acquired-infections-beginning-2008</a:t>
            </a:r>
          </a:p>
        </p:txBody>
      </p:sp>
      <p:pic>
        <p:nvPicPr>
          <p:cNvPr id="2050"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427620" y="903218"/>
            <a:ext cx="7156951" cy="4454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4">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sources</a:t>
            </a:r>
            <a:endParaRPr lang="en-US" dirty="0">
              <a:solidFill>
                <a:srgbClr val="FFFFFF"/>
              </a:solidFill>
            </a:endParaRPr>
          </a:p>
        </p:txBody>
      </p:sp>
      <p:sp>
        <p:nvSpPr>
          <p:cNvPr id="5" name="TextBox 4"/>
          <p:cNvSpPr txBox="1"/>
          <p:nvPr/>
        </p:nvSpPr>
        <p:spPr>
          <a:xfrm>
            <a:off x="4855945" y="5616304"/>
            <a:ext cx="6882063" cy="338554"/>
          </a:xfrm>
          <a:prstGeom prst="rect">
            <a:avLst/>
          </a:prstGeom>
          <a:noFill/>
        </p:spPr>
        <p:txBody>
          <a:bodyPr wrap="square" rtlCol="0">
            <a:spAutoFit/>
          </a:bodyPr>
          <a:lstStyle/>
          <a:p>
            <a:pPr algn="ctr"/>
            <a:r>
              <a:rPr lang="en-US" sz="1600" b="1" u="sng" dirty="0" smtClean="0">
                <a:solidFill>
                  <a:schemeClr val="tx2">
                    <a:lumMod val="60000"/>
                    <a:lumOff val="40000"/>
                  </a:schemeClr>
                </a:solidFill>
                <a:hlinkClick r:id="rId5"/>
              </a:rPr>
              <a:t>https://geo.fcc.gov/api/census/</a:t>
            </a:r>
            <a:endParaRPr lang="en-US" sz="1600" b="1" u="sng" dirty="0">
              <a:solidFill>
                <a:schemeClr val="tx2">
                  <a:lumMod val="60000"/>
                  <a:lumOff val="40000"/>
                </a:schemeClr>
              </a:solidFill>
            </a:endParaRPr>
          </a:p>
        </p:txBody>
      </p:sp>
    </p:spTree>
    <p:extLst>
      <p:ext uri="{BB962C8B-B14F-4D97-AF65-F5344CB8AC3E}">
        <p14:creationId xmlns:p14="http://schemas.microsoft.com/office/powerpoint/2010/main" val="7570346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INCLUDED</a:t>
            </a:r>
            <a:endParaRPr lang="en-US" dirty="0">
              <a:solidFill>
                <a:srgbClr val="FFFFFF"/>
              </a:solidFill>
            </a:endParaRPr>
          </a:p>
        </p:txBody>
      </p:sp>
      <p:sp>
        <p:nvSpPr>
          <p:cNvPr id="3" name="Content Placeholder 2"/>
          <p:cNvSpPr>
            <a:spLocks noGrp="1"/>
          </p:cNvSpPr>
          <p:nvPr>
            <p:ph idx="1"/>
          </p:nvPr>
        </p:nvSpPr>
        <p:spPr>
          <a:xfrm>
            <a:off x="4608718" y="851801"/>
            <a:ext cx="7273669" cy="5507251"/>
          </a:xfrm>
        </p:spPr>
        <p:txBody>
          <a:bodyPr>
            <a:noAutofit/>
          </a:bodyPr>
          <a:lstStyle/>
          <a:p>
            <a:pPr marL="0" indent="0">
              <a:spcBef>
                <a:spcPts val="0"/>
              </a:spcBef>
              <a:buNone/>
            </a:pPr>
            <a:r>
              <a:rPr lang="en-US" dirty="0" smtClean="0"/>
              <a:t>Facility ID</a:t>
            </a:r>
          </a:p>
          <a:p>
            <a:pPr marL="0" indent="0">
              <a:spcBef>
                <a:spcPts val="0"/>
              </a:spcBef>
              <a:buNone/>
            </a:pPr>
            <a:r>
              <a:rPr lang="en-US" dirty="0" smtClean="0"/>
              <a:t>Hospital Name</a:t>
            </a:r>
          </a:p>
          <a:p>
            <a:pPr marL="0" indent="0">
              <a:spcBef>
                <a:spcPts val="0"/>
              </a:spcBef>
              <a:buNone/>
            </a:pPr>
            <a:r>
              <a:rPr lang="en-US" dirty="0" smtClean="0"/>
              <a:t>Geographic Location (Latitude, Longitude)</a:t>
            </a:r>
          </a:p>
          <a:p>
            <a:pPr marL="0" indent="0">
              <a:spcBef>
                <a:spcPts val="0"/>
              </a:spcBef>
              <a:buNone/>
            </a:pPr>
            <a:endParaRPr lang="en-US" dirty="0" smtClean="0"/>
          </a:p>
          <a:p>
            <a:pPr marL="0" indent="0">
              <a:spcBef>
                <a:spcPts val="0"/>
              </a:spcBef>
              <a:buNone/>
            </a:pPr>
            <a:r>
              <a:rPr lang="en-US" dirty="0" smtClean="0"/>
              <a:t>Year</a:t>
            </a:r>
          </a:p>
          <a:p>
            <a:pPr marL="0" indent="0">
              <a:spcBef>
                <a:spcPts val="0"/>
              </a:spcBef>
              <a:buNone/>
            </a:pPr>
            <a:endParaRPr lang="en-US" dirty="0" smtClean="0"/>
          </a:p>
          <a:p>
            <a:pPr marL="0" indent="0">
              <a:spcBef>
                <a:spcPts val="0"/>
              </a:spcBef>
              <a:buNone/>
            </a:pPr>
            <a:r>
              <a:rPr lang="en-US" dirty="0" smtClean="0"/>
              <a:t>Indicator Name</a:t>
            </a:r>
          </a:p>
          <a:p>
            <a:pPr marL="0" indent="0">
              <a:spcBef>
                <a:spcPts val="0"/>
              </a:spcBef>
              <a:buNone/>
            </a:pPr>
            <a:r>
              <a:rPr lang="en-US" dirty="0" smtClean="0"/>
              <a:t>Infections Observed (total count)</a:t>
            </a:r>
          </a:p>
          <a:p>
            <a:pPr marL="0" indent="0">
              <a:spcBef>
                <a:spcPts val="0"/>
              </a:spcBef>
              <a:buNone/>
            </a:pPr>
            <a:r>
              <a:rPr lang="en-US" dirty="0"/>
              <a:t>Indicator Units</a:t>
            </a:r>
          </a:p>
          <a:p>
            <a:pPr marL="0" indent="0">
              <a:spcBef>
                <a:spcPts val="0"/>
              </a:spcBef>
              <a:buNone/>
            </a:pPr>
            <a:r>
              <a:rPr lang="en-US" dirty="0" smtClean="0"/>
              <a:t>Indicator Value (calculated based on total count and units)</a:t>
            </a:r>
          </a:p>
          <a:p>
            <a:pPr marL="0" indent="0">
              <a:spcBef>
                <a:spcPts val="0"/>
              </a:spcBef>
              <a:buNone/>
            </a:pPr>
            <a:endParaRPr lang="en-US" sz="2000" dirty="0"/>
          </a:p>
          <a:p>
            <a:pPr marL="0" indent="0">
              <a:spcBef>
                <a:spcPts val="0"/>
              </a:spcBef>
              <a:buNone/>
            </a:pPr>
            <a:endParaRPr lang="en-US" dirty="0"/>
          </a:p>
        </p:txBody>
      </p:sp>
    </p:spTree>
    <p:extLst>
      <p:ext uri="{BB962C8B-B14F-4D97-AF65-F5344CB8AC3E}">
        <p14:creationId xmlns:p14="http://schemas.microsoft.com/office/powerpoint/2010/main" val="42811573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solidFill>
              </a:rPr>
              <a:t>API: County Name, County FIPS</a:t>
            </a:r>
          </a:p>
        </p:txBody>
      </p:sp>
      <p:sp>
        <p:nvSpPr>
          <p:cNvPr id="3" name="Content Placeholder 2"/>
          <p:cNvSpPr>
            <a:spLocks noGrp="1"/>
          </p:cNvSpPr>
          <p:nvPr>
            <p:ph idx="1"/>
          </p:nvPr>
        </p:nvSpPr>
        <p:spPr>
          <a:xfrm>
            <a:off x="4608718" y="851801"/>
            <a:ext cx="7273669" cy="5507251"/>
          </a:xfrm>
        </p:spPr>
        <p:txBody>
          <a:bodyPr>
            <a:noAutofit/>
          </a:bodyPr>
          <a:lstStyle/>
          <a:p>
            <a:pPr marL="0" indent="0">
              <a:spcBef>
                <a:spcPts val="0"/>
              </a:spcBef>
              <a:buNone/>
            </a:pPr>
            <a:r>
              <a:rPr lang="en-US" dirty="0" smtClean="0"/>
              <a:t>Facility ID</a:t>
            </a:r>
          </a:p>
          <a:p>
            <a:pPr marL="0" indent="0">
              <a:spcBef>
                <a:spcPts val="0"/>
              </a:spcBef>
              <a:buNone/>
            </a:pPr>
            <a:r>
              <a:rPr lang="en-US" dirty="0" smtClean="0"/>
              <a:t>Hospital Name</a:t>
            </a:r>
          </a:p>
          <a:p>
            <a:pPr marL="0" indent="0">
              <a:spcBef>
                <a:spcPts val="0"/>
              </a:spcBef>
              <a:buNone/>
            </a:pPr>
            <a:r>
              <a:rPr lang="en-US" dirty="0" smtClean="0"/>
              <a:t>Geographic Location (Latitude, Longitude)</a:t>
            </a:r>
          </a:p>
          <a:p>
            <a:pPr marL="0" indent="0">
              <a:spcBef>
                <a:spcPts val="0"/>
              </a:spcBef>
              <a:buNone/>
            </a:pPr>
            <a:endParaRPr lang="en-US" dirty="0" smtClean="0"/>
          </a:p>
          <a:p>
            <a:pPr marL="0" indent="0">
              <a:spcBef>
                <a:spcPts val="0"/>
              </a:spcBef>
              <a:buNone/>
            </a:pPr>
            <a:r>
              <a:rPr lang="en-US" dirty="0" smtClean="0"/>
              <a:t>Year</a:t>
            </a:r>
          </a:p>
          <a:p>
            <a:pPr marL="0" indent="0">
              <a:spcBef>
                <a:spcPts val="0"/>
              </a:spcBef>
              <a:buNone/>
            </a:pPr>
            <a:endParaRPr lang="en-US" dirty="0" smtClean="0"/>
          </a:p>
          <a:p>
            <a:pPr marL="0" indent="0">
              <a:spcBef>
                <a:spcPts val="0"/>
              </a:spcBef>
              <a:buNone/>
            </a:pPr>
            <a:r>
              <a:rPr lang="en-US" dirty="0" smtClean="0"/>
              <a:t>Indicator Name</a:t>
            </a:r>
          </a:p>
          <a:p>
            <a:pPr marL="0" indent="0">
              <a:spcBef>
                <a:spcPts val="0"/>
              </a:spcBef>
              <a:buNone/>
            </a:pPr>
            <a:r>
              <a:rPr lang="en-US" dirty="0" smtClean="0"/>
              <a:t>Infections Observed (total count)</a:t>
            </a:r>
          </a:p>
          <a:p>
            <a:pPr marL="0" indent="0">
              <a:spcBef>
                <a:spcPts val="0"/>
              </a:spcBef>
              <a:buNone/>
            </a:pPr>
            <a:r>
              <a:rPr lang="en-US" dirty="0"/>
              <a:t>Indicator Units</a:t>
            </a:r>
          </a:p>
          <a:p>
            <a:pPr marL="0" indent="0">
              <a:spcBef>
                <a:spcPts val="0"/>
              </a:spcBef>
              <a:buNone/>
            </a:pPr>
            <a:r>
              <a:rPr lang="en-US" dirty="0" smtClean="0"/>
              <a:t>Indicator Value (calculated based on total count and units)</a:t>
            </a:r>
          </a:p>
          <a:p>
            <a:pPr marL="0" indent="0">
              <a:spcBef>
                <a:spcPts val="0"/>
              </a:spcBef>
              <a:buNone/>
            </a:pPr>
            <a:endParaRPr lang="en-US" sz="2000" dirty="0"/>
          </a:p>
          <a:p>
            <a:pPr marL="0" indent="0">
              <a:spcBef>
                <a:spcPts val="0"/>
              </a:spcBef>
              <a:buNone/>
            </a:pPr>
            <a:endParaRPr lang="en-US" dirty="0"/>
          </a:p>
        </p:txBody>
      </p:sp>
      <p:sp>
        <p:nvSpPr>
          <p:cNvPr id="9" name="Line Callout 2 8"/>
          <p:cNvSpPr/>
          <p:nvPr/>
        </p:nvSpPr>
        <p:spPr>
          <a:xfrm>
            <a:off x="7839777" y="2949292"/>
            <a:ext cx="3234088" cy="982633"/>
          </a:xfrm>
          <a:prstGeom prst="borderCallout2">
            <a:avLst>
              <a:gd name="adj1" fmla="val 18750"/>
              <a:gd name="adj2" fmla="val -8333"/>
              <a:gd name="adj3" fmla="val 18750"/>
              <a:gd name="adj4" fmla="val -16667"/>
              <a:gd name="adj5" fmla="val 77726"/>
              <a:gd name="adj6" fmla="val -3639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INCLUDED</a:t>
            </a:r>
            <a:endParaRPr lang="en-US" dirty="0">
              <a:solidFill>
                <a:srgbClr val="FFFFFF"/>
              </a:solidFill>
            </a:endParaRPr>
          </a:p>
        </p:txBody>
      </p:sp>
      <p:sp>
        <p:nvSpPr>
          <p:cNvPr id="4" name="TextBox 3"/>
          <p:cNvSpPr txBox="1"/>
          <p:nvPr/>
        </p:nvSpPr>
        <p:spPr>
          <a:xfrm>
            <a:off x="7839777" y="899048"/>
            <a:ext cx="4042610" cy="830997"/>
          </a:xfrm>
          <a:prstGeom prst="rect">
            <a:avLst/>
          </a:prstGeom>
          <a:noFill/>
        </p:spPr>
        <p:txBody>
          <a:bodyPr wrap="square" rtlCol="0">
            <a:spAutoFit/>
          </a:bodyPr>
          <a:lstStyle/>
          <a:p>
            <a:r>
              <a:rPr lang="en-US" sz="2400" dirty="0">
                <a:solidFill>
                  <a:schemeClr val="accent2"/>
                </a:solidFill>
              </a:rPr>
              <a:t>API: County Name, County FIPS</a:t>
            </a:r>
          </a:p>
          <a:p>
            <a:endParaRPr lang="en-US" sz="2400" dirty="0"/>
          </a:p>
        </p:txBody>
      </p:sp>
      <p:cxnSp>
        <p:nvCxnSpPr>
          <p:cNvPr id="6" name="Straight Arrow Connector 5"/>
          <p:cNvCxnSpPr/>
          <p:nvPr/>
        </p:nvCxnSpPr>
        <p:spPr>
          <a:xfrm flipV="1">
            <a:off x="8090034" y="1322049"/>
            <a:ext cx="0" cy="484054"/>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7000782" y="2472118"/>
            <a:ext cx="4717983" cy="461665"/>
          </a:xfrm>
          <a:prstGeom prst="rect">
            <a:avLst/>
          </a:prstGeom>
          <a:noFill/>
        </p:spPr>
        <p:txBody>
          <a:bodyPr wrap="square" rtlCol="0">
            <a:spAutoFit/>
          </a:bodyPr>
          <a:lstStyle/>
          <a:p>
            <a:r>
              <a:rPr lang="en-US" sz="2400" dirty="0" smtClean="0">
                <a:solidFill>
                  <a:schemeClr val="accent2"/>
                </a:solidFill>
              </a:rPr>
              <a:t>Indicator Code    Indicator Area</a:t>
            </a:r>
            <a:endParaRPr lang="en-US" sz="2400" dirty="0">
              <a:solidFill>
                <a:schemeClr val="accent2"/>
              </a:solidFill>
            </a:endParaRPr>
          </a:p>
        </p:txBody>
      </p:sp>
      <p:sp>
        <p:nvSpPr>
          <p:cNvPr id="5" name="TextBox 4"/>
          <p:cNvSpPr txBox="1"/>
          <p:nvPr/>
        </p:nvSpPr>
        <p:spPr>
          <a:xfrm>
            <a:off x="8251257" y="3594106"/>
            <a:ext cx="2574758" cy="369332"/>
          </a:xfrm>
          <a:prstGeom prst="rect">
            <a:avLst/>
          </a:prstGeom>
          <a:noFill/>
        </p:spPr>
        <p:txBody>
          <a:bodyPr wrap="square" rtlCol="0">
            <a:spAutoFit/>
          </a:bodyPr>
          <a:lstStyle/>
          <a:p>
            <a:r>
              <a:rPr lang="en-US" dirty="0" smtClean="0">
                <a:solidFill>
                  <a:schemeClr val="bg1"/>
                </a:solidFill>
              </a:rPr>
              <a:t>CLABSI  </a:t>
            </a:r>
            <a:r>
              <a:rPr lang="en-US" dirty="0">
                <a:solidFill>
                  <a:schemeClr val="bg1"/>
                </a:solidFill>
              </a:rPr>
              <a:t>Pediatric ICU</a:t>
            </a:r>
          </a:p>
        </p:txBody>
      </p:sp>
      <p:sp>
        <p:nvSpPr>
          <p:cNvPr id="7" name="TextBox 6"/>
          <p:cNvSpPr txBox="1"/>
          <p:nvPr/>
        </p:nvSpPr>
        <p:spPr>
          <a:xfrm>
            <a:off x="8629048" y="2949292"/>
            <a:ext cx="2719137" cy="369332"/>
          </a:xfrm>
          <a:prstGeom prst="rect">
            <a:avLst/>
          </a:prstGeom>
          <a:noFill/>
        </p:spPr>
        <p:txBody>
          <a:bodyPr wrap="square" rtlCol="0">
            <a:spAutoFit/>
          </a:bodyPr>
          <a:lstStyle/>
          <a:p>
            <a:r>
              <a:rPr lang="en-US" dirty="0">
                <a:solidFill>
                  <a:schemeClr val="bg1"/>
                </a:solidFill>
              </a:rPr>
              <a:t>SSI </a:t>
            </a:r>
            <a:r>
              <a:rPr lang="en-US" dirty="0" smtClean="0">
                <a:solidFill>
                  <a:schemeClr val="bg1"/>
                </a:solidFill>
              </a:rPr>
              <a:t> Hysterectomy</a:t>
            </a:r>
            <a:endParaRPr lang="en-US" dirty="0">
              <a:solidFill>
                <a:schemeClr val="bg1"/>
              </a:solidFill>
            </a:endParaRPr>
          </a:p>
        </p:txBody>
      </p:sp>
      <p:sp>
        <p:nvSpPr>
          <p:cNvPr id="8" name="TextBox 7"/>
          <p:cNvSpPr txBox="1"/>
          <p:nvPr/>
        </p:nvSpPr>
        <p:spPr>
          <a:xfrm>
            <a:off x="8576111" y="3271737"/>
            <a:ext cx="2175309" cy="369332"/>
          </a:xfrm>
          <a:prstGeom prst="rect">
            <a:avLst/>
          </a:prstGeom>
          <a:noFill/>
        </p:spPr>
        <p:txBody>
          <a:bodyPr wrap="square" rtlCol="0">
            <a:spAutoFit/>
          </a:bodyPr>
          <a:lstStyle/>
          <a:p>
            <a:r>
              <a:rPr lang="en-US" dirty="0">
                <a:solidFill>
                  <a:schemeClr val="bg1"/>
                </a:solidFill>
              </a:rPr>
              <a:t>CDI </a:t>
            </a:r>
            <a:r>
              <a:rPr lang="en-US" dirty="0" smtClean="0">
                <a:solidFill>
                  <a:schemeClr val="bg1"/>
                </a:solidFill>
              </a:rPr>
              <a:t> Hospital Onset</a:t>
            </a:r>
            <a:endParaRPr lang="en-US" dirty="0">
              <a:solidFill>
                <a:schemeClr val="bg1"/>
              </a:solidFill>
            </a:endParaRPr>
          </a:p>
        </p:txBody>
      </p:sp>
      <p:cxnSp>
        <p:nvCxnSpPr>
          <p:cNvPr id="40" name="Straight Connector 39"/>
          <p:cNvCxnSpPr/>
          <p:nvPr/>
        </p:nvCxnSpPr>
        <p:spPr>
          <a:xfrm>
            <a:off x="9057371" y="2708726"/>
            <a:ext cx="0" cy="1495354"/>
          </a:xfrm>
          <a:prstGeom prst="line">
            <a:avLst/>
          </a:prstGeom>
          <a:ln w="38100">
            <a:solidFill>
              <a:schemeClr val="accent2"/>
            </a:solidFill>
            <a:prstDash val="sys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025165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exploration</a:t>
            </a:r>
            <a:endParaRPr lang="en-US" dirty="0">
              <a:solidFill>
                <a:srgbClr val="FFFFFF"/>
              </a:solidFill>
            </a:endParaRPr>
          </a:p>
        </p:txBody>
      </p:sp>
      <p:sp>
        <p:nvSpPr>
          <p:cNvPr id="73" name="Content Placeholder 2"/>
          <p:cNvSpPr>
            <a:spLocks noGrp="1"/>
          </p:cNvSpPr>
          <p:nvPr>
            <p:ph idx="1"/>
          </p:nvPr>
        </p:nvSpPr>
        <p:spPr>
          <a:xfrm>
            <a:off x="4608718" y="598339"/>
            <a:ext cx="7075282" cy="1295076"/>
          </a:xfrm>
        </p:spPr>
        <p:txBody>
          <a:bodyPr>
            <a:noAutofit/>
          </a:bodyPr>
          <a:lstStyle/>
          <a:p>
            <a:pPr marL="0" indent="0">
              <a:spcBef>
                <a:spcPts val="0"/>
              </a:spcBef>
              <a:buNone/>
            </a:pPr>
            <a:r>
              <a:rPr lang="en-US" sz="2000" dirty="0" smtClean="0"/>
              <a:t>How many facilities reported each year?</a:t>
            </a:r>
          </a:p>
          <a:p>
            <a:pPr marL="0" indent="0">
              <a:spcBef>
                <a:spcPts val="0"/>
              </a:spcBef>
              <a:buNone/>
            </a:pPr>
            <a:r>
              <a:rPr lang="en-US" sz="2000" dirty="0"/>
              <a:t>H</a:t>
            </a:r>
            <a:r>
              <a:rPr lang="en-US" sz="2000" dirty="0" smtClean="0"/>
              <a:t>ow are they distributed around the state?</a:t>
            </a:r>
            <a:endParaRPr lang="en-US" sz="20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9210" y="2232400"/>
            <a:ext cx="1185689" cy="3270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9389" y="2121359"/>
            <a:ext cx="6355622" cy="349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14262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exploration</a:t>
            </a:r>
            <a:endParaRPr lang="en-US" dirty="0">
              <a:solidFill>
                <a:srgbClr val="FFFFFF"/>
              </a:solidFill>
            </a:endParaRPr>
          </a:p>
        </p:txBody>
      </p:sp>
      <p:sp>
        <p:nvSpPr>
          <p:cNvPr id="73" name="Content Placeholder 2"/>
          <p:cNvSpPr>
            <a:spLocks noGrp="1"/>
          </p:cNvSpPr>
          <p:nvPr>
            <p:ph idx="1"/>
          </p:nvPr>
        </p:nvSpPr>
        <p:spPr>
          <a:xfrm>
            <a:off x="4608718" y="389129"/>
            <a:ext cx="7075282" cy="1295076"/>
          </a:xfrm>
        </p:spPr>
        <p:txBody>
          <a:bodyPr>
            <a:noAutofit/>
          </a:bodyPr>
          <a:lstStyle/>
          <a:p>
            <a:pPr marL="0" indent="0">
              <a:buNone/>
            </a:pPr>
            <a:r>
              <a:rPr lang="en-US" sz="2000" dirty="0" smtClean="0"/>
              <a:t>How has the number of observed infections changed over the past 11 years?</a:t>
            </a:r>
            <a:endParaRPr lang="en-US" sz="20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677" y="1423717"/>
            <a:ext cx="6445250" cy="490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3568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exploration</a:t>
            </a:r>
            <a:endParaRPr lang="en-US" dirty="0">
              <a:solidFill>
                <a:srgbClr val="FFFFFF"/>
              </a:solidFill>
            </a:endParaRPr>
          </a:p>
        </p:txBody>
      </p:sp>
      <p:sp>
        <p:nvSpPr>
          <p:cNvPr id="73" name="Content Placeholder 2"/>
          <p:cNvSpPr>
            <a:spLocks noGrp="1"/>
          </p:cNvSpPr>
          <p:nvPr>
            <p:ph idx="1"/>
          </p:nvPr>
        </p:nvSpPr>
        <p:spPr>
          <a:xfrm>
            <a:off x="4608718" y="410228"/>
            <a:ext cx="7075282" cy="599411"/>
          </a:xfrm>
        </p:spPr>
        <p:txBody>
          <a:bodyPr>
            <a:noAutofit/>
          </a:bodyPr>
          <a:lstStyle/>
          <a:p>
            <a:pPr marL="0" indent="0">
              <a:buNone/>
            </a:pPr>
            <a:r>
              <a:rPr lang="en-US" sz="2000" dirty="0" smtClean="0"/>
              <a:t>Why was there such a big jump in 2010?</a:t>
            </a:r>
            <a:endParaRPr lang="en-US" sz="20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7562" y="1075062"/>
            <a:ext cx="6838750" cy="4517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0503" y="664721"/>
            <a:ext cx="1542259" cy="1329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57562" y="5641188"/>
            <a:ext cx="7522143" cy="830997"/>
          </a:xfrm>
          <a:prstGeom prst="rect">
            <a:avLst/>
          </a:prstGeom>
          <a:noFill/>
        </p:spPr>
        <p:txBody>
          <a:bodyPr wrap="square" rtlCol="0">
            <a:spAutoFit/>
          </a:bodyPr>
          <a:lstStyle/>
          <a:p>
            <a:r>
              <a:rPr lang="en-US" sz="1200" b="1" dirty="0"/>
              <a:t>CDI</a:t>
            </a:r>
            <a:r>
              <a:rPr lang="en-US" sz="1200" dirty="0" smtClean="0"/>
              <a:t>: Clostridium </a:t>
            </a:r>
            <a:r>
              <a:rPr lang="en-US" sz="1200" dirty="0"/>
              <a:t>difficile infections</a:t>
            </a:r>
          </a:p>
          <a:p>
            <a:r>
              <a:rPr lang="en-US" sz="1200" b="1" dirty="0"/>
              <a:t>CLABSI</a:t>
            </a:r>
            <a:r>
              <a:rPr lang="en-US" sz="1200" dirty="0" smtClean="0"/>
              <a:t>: central </a:t>
            </a:r>
            <a:r>
              <a:rPr lang="en-US" sz="1200" dirty="0"/>
              <a:t>line-associated blood stream infections</a:t>
            </a:r>
          </a:p>
          <a:p>
            <a:r>
              <a:rPr lang="en-US" sz="1200" b="1" dirty="0"/>
              <a:t>SSI</a:t>
            </a:r>
            <a:r>
              <a:rPr lang="en-US" sz="1200" dirty="0" smtClean="0"/>
              <a:t>: surgical </a:t>
            </a:r>
            <a:r>
              <a:rPr lang="en-US" sz="1200" dirty="0"/>
              <a:t>site infections following colon, hip replacement/revision, coronary artery bypass graft, and hysterectomy</a:t>
            </a:r>
          </a:p>
          <a:p>
            <a:r>
              <a:rPr lang="en-US" sz="1200" b="1" dirty="0"/>
              <a:t>CRE</a:t>
            </a:r>
            <a:r>
              <a:rPr lang="en-US" sz="1200" dirty="0" smtClean="0"/>
              <a:t>: </a:t>
            </a:r>
            <a:r>
              <a:rPr lang="en-US" sz="1200" dirty="0" err="1" smtClean="0"/>
              <a:t>carbapenem</a:t>
            </a:r>
            <a:r>
              <a:rPr lang="en-US" sz="1200" dirty="0" smtClean="0"/>
              <a:t>-resistant </a:t>
            </a:r>
            <a:r>
              <a:rPr lang="en-US" sz="1200" dirty="0" err="1"/>
              <a:t>Enterobacteriaceae</a:t>
            </a:r>
            <a:r>
              <a:rPr lang="en-US" sz="1200" dirty="0"/>
              <a:t> infections</a:t>
            </a:r>
          </a:p>
        </p:txBody>
      </p:sp>
    </p:spTree>
    <p:extLst>
      <p:ext uri="{BB962C8B-B14F-4D97-AF65-F5344CB8AC3E}">
        <p14:creationId xmlns:p14="http://schemas.microsoft.com/office/powerpoint/2010/main" val="7682852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1_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2_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15505</TotalTime>
  <Words>1616</Words>
  <Application>Microsoft Office PowerPoint</Application>
  <PresentationFormat>Custom</PresentationFormat>
  <Paragraphs>142</Paragraphs>
  <Slides>19</Slides>
  <Notes>16</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Circuit</vt:lpstr>
      <vt:lpstr>1_Circuit</vt:lpstr>
      <vt:lpstr>2_Circuit</vt:lpstr>
      <vt:lpstr>Hospital-Acquired Infections in new york state</vt:lpstr>
      <vt:lpstr>Project Objectives</vt:lpstr>
      <vt:lpstr>Data sources</vt:lpstr>
      <vt:lpstr>Data sources</vt:lpstr>
      <vt:lpstr>Data INCLUDED</vt:lpstr>
      <vt:lpstr>Data INCLUDED</vt:lpstr>
      <vt:lpstr>Data exploration</vt:lpstr>
      <vt:lpstr>Data exploration</vt:lpstr>
      <vt:lpstr>Data exploration</vt:lpstr>
      <vt:lpstr>Data exploration</vt:lpstr>
      <vt:lpstr>Data exploration</vt:lpstr>
      <vt:lpstr>Data exploration</vt:lpstr>
      <vt:lpstr>Data  discovery</vt:lpstr>
      <vt:lpstr>Data  discovery</vt:lpstr>
      <vt:lpstr>summary</vt:lpstr>
      <vt:lpstr>Next steps</vt:lpstr>
      <vt:lpstr>discussion</vt:lpstr>
      <vt:lpstr>Resources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CoderGirl!</dc:title>
  <dc:creator>SCHLOSBERG, CHRISTOPHER [AG/1005]</dc:creator>
  <cp:lastModifiedBy>Beth Perry</cp:lastModifiedBy>
  <cp:revision>360</cp:revision>
  <dcterms:created xsi:type="dcterms:W3CDTF">2019-01-21T21:50:42Z</dcterms:created>
  <dcterms:modified xsi:type="dcterms:W3CDTF">2021-01-08T03:12:14Z</dcterms:modified>
</cp:coreProperties>
</file>