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0"/>
  </p:notesMasterIdLst>
  <p:handoutMasterIdLst>
    <p:handoutMasterId r:id="rId21"/>
  </p:handoutMasterIdLst>
  <p:sldIdLst>
    <p:sldId id="306" r:id="rId5"/>
    <p:sldId id="307" r:id="rId6"/>
    <p:sldId id="309" r:id="rId7"/>
    <p:sldId id="294" r:id="rId8"/>
    <p:sldId id="314" r:id="rId9"/>
    <p:sldId id="313" r:id="rId10"/>
    <p:sldId id="315" r:id="rId11"/>
    <p:sldId id="317" r:id="rId12"/>
    <p:sldId id="316" r:id="rId13"/>
    <p:sldId id="318" r:id="rId14"/>
    <p:sldId id="321" r:id="rId15"/>
    <p:sldId id="319" r:id="rId16"/>
    <p:sldId id="320" r:id="rId17"/>
    <p:sldId id="322" r:id="rId18"/>
    <p:sldId id="312" r:id="rId1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967" autoAdjust="0"/>
  </p:normalViewPr>
  <p:slideViewPr>
    <p:cSldViewPr snapToGrid="0">
      <p:cViewPr varScale="1">
        <p:scale>
          <a:sx n="66" d="100"/>
          <a:sy n="66" d="100"/>
        </p:scale>
        <p:origin x="1330" y="6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hany Schoen" userId="75e03190-3644-40dd-beab-1741501a761c" providerId="ADAL" clId="{0055DE04-CE79-4256-BD92-5D3FCECD04DF}"/>
    <pc:docChg chg="custSel modSld">
      <pc:chgData name="Bethany Schoen" userId="75e03190-3644-40dd-beab-1741501a761c" providerId="ADAL" clId="{0055DE04-CE79-4256-BD92-5D3FCECD04DF}" dt="2024-06-22T20:33:45.501" v="45" actId="6549"/>
      <pc:docMkLst>
        <pc:docMk/>
      </pc:docMkLst>
      <pc:sldChg chg="modSp mod">
        <pc:chgData name="Bethany Schoen" userId="75e03190-3644-40dd-beab-1741501a761c" providerId="ADAL" clId="{0055DE04-CE79-4256-BD92-5D3FCECD04DF}" dt="2024-06-22T20:33:16.876" v="43" actId="20577"/>
        <pc:sldMkLst>
          <pc:docMk/>
          <pc:sldMk cId="114769864" sldId="306"/>
        </pc:sldMkLst>
        <pc:spChg chg="mod">
          <ac:chgData name="Bethany Schoen" userId="75e03190-3644-40dd-beab-1741501a761c" providerId="ADAL" clId="{0055DE04-CE79-4256-BD92-5D3FCECD04DF}" dt="2024-06-22T20:33:16.876" v="43" actId="20577"/>
          <ac:spMkLst>
            <pc:docMk/>
            <pc:sldMk cId="114769864" sldId="306"/>
            <ac:spMk id="2" creationId="{C3A9968B-2619-4F71-AB00-4C493E120805}"/>
          </ac:spMkLst>
        </pc:spChg>
      </pc:sldChg>
      <pc:sldChg chg="modSp mod">
        <pc:chgData name="Bethany Schoen" userId="75e03190-3644-40dd-beab-1741501a761c" providerId="ADAL" clId="{0055DE04-CE79-4256-BD92-5D3FCECD04DF}" dt="2024-06-22T20:33:45.501" v="45" actId="6549"/>
        <pc:sldMkLst>
          <pc:docMk/>
          <pc:sldMk cId="1613598062" sldId="307"/>
        </pc:sldMkLst>
        <pc:spChg chg="mod">
          <ac:chgData name="Bethany Schoen" userId="75e03190-3644-40dd-beab-1741501a761c" providerId="ADAL" clId="{0055DE04-CE79-4256-BD92-5D3FCECD04DF}" dt="2024-06-22T20:33:45.501" v="45" actId="6549"/>
          <ac:spMkLst>
            <pc:docMk/>
            <pc:sldMk cId="1613598062" sldId="307"/>
            <ac:spMk id="8" creationId="{AEEDFC2F-FF0A-4EC9-A0BB-0AA2B1E6BA4A}"/>
          </ac:spMkLst>
        </pc:spChg>
      </pc:sldChg>
      <pc:sldChg chg="modSp mod">
        <pc:chgData name="Bethany Schoen" userId="75e03190-3644-40dd-beab-1741501a761c" providerId="ADAL" clId="{0055DE04-CE79-4256-BD92-5D3FCECD04DF}" dt="2024-06-22T20:33:41.561" v="44" actId="6549"/>
        <pc:sldMkLst>
          <pc:docMk/>
          <pc:sldMk cId="927313156" sldId="312"/>
        </pc:sldMkLst>
        <pc:spChg chg="mod">
          <ac:chgData name="Bethany Schoen" userId="75e03190-3644-40dd-beab-1741501a761c" providerId="ADAL" clId="{0055DE04-CE79-4256-BD92-5D3FCECD04DF}" dt="2024-06-22T20:33:41.561" v="44" actId="6549"/>
          <ac:spMkLst>
            <pc:docMk/>
            <pc:sldMk cId="927313156" sldId="312"/>
            <ac:spMk id="23" creationId="{DE8D546E-0F46-4CC0-B2B1-8B2430D00C0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86346-59A2-4282-9A64-05524C79D8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1D54C-AFC8-47F5-B030-A8ED60D088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6B27D-C1ED-4C55-9062-2279210E96ED}" type="datetime1">
              <a:rPr lang="en-GB" smtClean="0"/>
              <a:t>22/06/2024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D8396-DC49-433C-84C0-BD573781E5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A06B3-9442-49D9-BE03-080DCCEA19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5AD26-F754-4E27-9D95-B069583AB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8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1EAF8-BEF3-4EDD-99CF-6435314FE1C9}" type="datetime1">
              <a:rPr lang="en-GB" smtClean="0"/>
              <a:pPr/>
              <a:t>22/06/2024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272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972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51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816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441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794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108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noProof="0" smtClean="0"/>
              <a:t>14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98854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50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GB" sz="5400" spc="400" dirty="0">
                <a:solidFill>
                  <a:schemeClr val="bg1"/>
                </a:solidFill>
              </a:rPr>
              <a:t>Gene Variant Data Exploration and Modelling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sz="2000" dirty="0">
                <a:solidFill>
                  <a:schemeClr val="bg1"/>
                </a:solidFill>
              </a:rPr>
              <a:t>Bethany Schoen</a:t>
            </a:r>
          </a:p>
          <a:p>
            <a:pPr rtl="0"/>
            <a:r>
              <a:rPr lang="en-GB" dirty="0"/>
              <a:t>13/06/2024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0853A6F-624C-FA35-FDAC-9E8DB8C682F1}"/>
              </a:ext>
            </a:extLst>
          </p:cNvPr>
          <p:cNvSpPr txBox="1">
            <a:spLocks/>
          </p:cNvSpPr>
          <p:nvPr/>
        </p:nvSpPr>
        <p:spPr>
          <a:xfrm>
            <a:off x="1298448" y="3429000"/>
            <a:ext cx="5093208" cy="119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dirty="0"/>
              <a:t>Familial Hypercholesterolemia (FH)</a:t>
            </a:r>
          </a:p>
          <a:p>
            <a:pPr algn="l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40A5C6-FCFA-B4F8-42A3-CC88CDC6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Machine Learning (ML)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8A58FA-435B-856F-D04C-3BF14AA02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Classification is the supervised task of grouping data into buckets. The ML model learns how to partition data based on a training dataset so that unseen data points (i.e. undiagnosed patients) can be assigned a label (FH or not).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Three traditional/popular methods were chosen due to their explainability and ease of implementation:</a:t>
            </a:r>
          </a:p>
          <a:p>
            <a:r>
              <a:rPr lang="en-GB" dirty="0"/>
              <a:t>Logistic Regression</a:t>
            </a:r>
          </a:p>
          <a:p>
            <a:r>
              <a:rPr lang="en-GB" dirty="0"/>
              <a:t>K-Nearest Neighbours</a:t>
            </a:r>
          </a:p>
          <a:p>
            <a:r>
              <a:rPr lang="en-GB" dirty="0"/>
              <a:t>XGBoost</a:t>
            </a:r>
          </a:p>
        </p:txBody>
      </p:sp>
    </p:spTree>
    <p:extLst>
      <p:ext uri="{BB962C8B-B14F-4D97-AF65-F5344CB8AC3E}">
        <p14:creationId xmlns:p14="http://schemas.microsoft.com/office/powerpoint/2010/main" val="2377095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40A5C6-FCFA-B4F8-42A3-CC88CDC6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680"/>
            <a:ext cx="10515600" cy="1325563"/>
          </a:xfrm>
        </p:spPr>
        <p:txBody>
          <a:bodyPr>
            <a:normAutofit/>
          </a:bodyPr>
          <a:lstStyle/>
          <a:p>
            <a:r>
              <a:rPr lang="en-GB" sz="4400" dirty="0"/>
              <a:t>Modelling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8A58FA-435B-856F-D04C-3BF14AA02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38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All trained models were instructed to create predictions on an unseen dataset for which we knew the true classifications. We use this to evaluate how well they perform.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C3C1FC-F08B-530E-1BCD-80EC810EA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691088"/>
              </p:ext>
            </p:extLst>
          </p:nvPr>
        </p:nvGraphicFramePr>
        <p:xfrm>
          <a:off x="2032000" y="2082800"/>
          <a:ext cx="8128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733443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056380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894613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229927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775416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015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028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0.985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11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0.993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0.984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82765"/>
                  </a:ext>
                </a:extLst>
              </a:tr>
            </a:tbl>
          </a:graphicData>
        </a:graphic>
      </p:graphicFrame>
      <p:pic>
        <p:nvPicPr>
          <p:cNvPr id="6" name="Picture 5" descr="A chart with different colored squares&#10;&#10;Description automatically generated">
            <a:extLst>
              <a:ext uri="{FF2B5EF4-FFF2-40B4-BE49-F238E27FC236}">
                <a16:creationId xmlns:a16="http://schemas.microsoft.com/office/drawing/2014/main" id="{6CD8DA8C-C177-2EE6-910F-FB49B999B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800" y="3567031"/>
            <a:ext cx="4252385" cy="3189289"/>
          </a:xfrm>
          <a:prstGeom prst="rect">
            <a:avLst/>
          </a:prstGeom>
        </p:spPr>
      </p:pic>
      <p:pic>
        <p:nvPicPr>
          <p:cNvPr id="8" name="Picture 7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D41752F7-F64F-DF18-6D09-5C2B510E2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815" y="3668711"/>
            <a:ext cx="4252385" cy="31892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977EAE-B165-B44D-75C7-31DFFEC9EAA4}"/>
              </a:ext>
            </a:extLst>
          </p:cNvPr>
          <p:cNvSpPr txBox="1"/>
          <p:nvPr/>
        </p:nvSpPr>
        <p:spPr>
          <a:xfrm>
            <a:off x="838200" y="4001590"/>
            <a:ext cx="1062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 performing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DC63B-E96F-B40B-B957-0E2048058A61}"/>
              </a:ext>
            </a:extLst>
          </p:cNvPr>
          <p:cNvSpPr txBox="1"/>
          <p:nvPr/>
        </p:nvSpPr>
        <p:spPr>
          <a:xfrm>
            <a:off x="6208185" y="3907571"/>
            <a:ext cx="1062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Least false negatives</a:t>
            </a:r>
          </a:p>
        </p:txBody>
      </p:sp>
    </p:spTree>
    <p:extLst>
      <p:ext uri="{BB962C8B-B14F-4D97-AF65-F5344CB8AC3E}">
        <p14:creationId xmlns:p14="http://schemas.microsoft.com/office/powerpoint/2010/main" val="2752009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2206"/>
            <a:ext cx="9144000" cy="2340864"/>
          </a:xfrm>
        </p:spPr>
        <p:txBody>
          <a:bodyPr rtlCol="0">
            <a:normAutofit/>
          </a:bodyPr>
          <a:lstStyle/>
          <a:p>
            <a:pPr rtl="0"/>
            <a:r>
              <a:rPr lang="en-GB" b="1" cap="all" spc="400" dirty="0">
                <a:solidFill>
                  <a:schemeClr val="bg1"/>
                </a:solidFill>
                <a:latin typeface="+mn-lt"/>
              </a:rPr>
              <a:t>Data Limitations And Future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4623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99885-1B6F-1E15-042B-78FC824A9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5443C-5883-035F-2E96-81B6D9C19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13500" cy="489585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Imbalanced data </a:t>
            </a:r>
          </a:p>
          <a:p>
            <a:pPr lvl="1"/>
            <a:r>
              <a:rPr lang="en-GB" dirty="0"/>
              <a:t>ideally need more patients without FH</a:t>
            </a:r>
          </a:p>
          <a:p>
            <a:r>
              <a:rPr lang="en-GB" dirty="0"/>
              <a:t>~2000 is a relatively small dataset</a:t>
            </a:r>
          </a:p>
          <a:p>
            <a:pPr lvl="1"/>
            <a:r>
              <a:rPr lang="en-GB" dirty="0"/>
              <a:t>Training data needs to be reflective of the population</a:t>
            </a:r>
          </a:p>
          <a:p>
            <a:r>
              <a:rPr lang="en-GB" dirty="0"/>
              <a:t>Validity of self-reported data</a:t>
            </a:r>
          </a:p>
          <a:p>
            <a:pPr lvl="1"/>
            <a:r>
              <a:rPr lang="en-GB" dirty="0"/>
              <a:t>Physical activity and mental wellbeing fields could be more meaningful if they were measured values (e.g. avg. number of steps a day)</a:t>
            </a:r>
          </a:p>
          <a:p>
            <a:r>
              <a:rPr lang="en-GB" dirty="0"/>
              <a:t>How were the patients chosen for this dataset?</a:t>
            </a:r>
          </a:p>
          <a:p>
            <a:pPr lvl="1"/>
            <a:r>
              <a:rPr lang="en-GB" dirty="0"/>
              <a:t>If they are all BUPA patients, these people will be more conscious of health (bias)</a:t>
            </a:r>
          </a:p>
          <a:p>
            <a:pPr lvl="1"/>
            <a:r>
              <a:rPr lang="en-GB" dirty="0"/>
              <a:t>Is FH only identified after a significant cardiac event? (bias)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C5B76-7790-D297-B332-DFF49D9C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GB" noProof="0" smtClean="0"/>
              <a:t>13</a:t>
            </a:fld>
            <a:endParaRPr lang="en-GB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12028C-C011-300E-F837-F89E13DF6EBD}"/>
              </a:ext>
            </a:extLst>
          </p:cNvPr>
          <p:cNvSpPr/>
          <p:nvPr/>
        </p:nvSpPr>
        <p:spPr>
          <a:xfrm>
            <a:off x="7538720" y="2120900"/>
            <a:ext cx="4196080" cy="70389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Additional Fields for Modelling Patient Risk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275F-C794-8F1A-54DA-6EAF647F1E53}"/>
              </a:ext>
            </a:extLst>
          </p:cNvPr>
          <p:cNvSpPr/>
          <p:nvPr/>
        </p:nvSpPr>
        <p:spPr>
          <a:xfrm>
            <a:off x="7538720" y="2824797"/>
            <a:ext cx="4196080" cy="311880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Other lifestyle factors that impact cholesterol (smoking, drinking, household income)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Other personal factors (height, weight, ethnicity)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Does anyone else in the family have high cholesterol? Has anyone in your family suffered from strokes or heart attacks?</a:t>
            </a:r>
          </a:p>
        </p:txBody>
      </p:sp>
    </p:spTree>
    <p:extLst>
      <p:ext uri="{BB962C8B-B14F-4D97-AF65-F5344CB8AC3E}">
        <p14:creationId xmlns:p14="http://schemas.microsoft.com/office/powerpoint/2010/main" val="692134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7BD7-F702-50B7-E51A-C8AB1A82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E58D8-5383-B48F-650C-C3F074B9F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501967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Deep Learning</a:t>
            </a:r>
          </a:p>
          <a:p>
            <a:pPr lvl="1"/>
            <a:r>
              <a:rPr lang="en-GB" dirty="0"/>
              <a:t>More intensive pattern recognition techniques for larger datasets or more complex decision boundaries</a:t>
            </a:r>
          </a:p>
          <a:p>
            <a:r>
              <a:rPr lang="en-GB" dirty="0"/>
              <a:t>Model priors </a:t>
            </a:r>
          </a:p>
          <a:p>
            <a:pPr lvl="1"/>
            <a:r>
              <a:rPr lang="en-GB" dirty="0"/>
              <a:t>Do we already know the prevalence of FH in BUPA patients/national population? </a:t>
            </a:r>
          </a:p>
          <a:p>
            <a:r>
              <a:rPr lang="en-GB" dirty="0"/>
              <a:t>Outlier Detection</a:t>
            </a:r>
          </a:p>
          <a:p>
            <a:pPr lvl="1"/>
            <a:r>
              <a:rPr lang="en-GB" dirty="0"/>
              <a:t>Are there any patients in the dataset whose information does not follow the trend of others in their group?</a:t>
            </a:r>
          </a:p>
          <a:p>
            <a:r>
              <a:rPr lang="en-GB" dirty="0"/>
              <a:t>Combined Feature Importance</a:t>
            </a:r>
          </a:p>
          <a:p>
            <a:pPr lvl="1"/>
            <a:r>
              <a:rPr lang="en-GB" dirty="0"/>
              <a:t>Use techniques like bagging to interpret the importance of a combination of features</a:t>
            </a:r>
          </a:p>
          <a:p>
            <a:r>
              <a:rPr lang="en-GB" dirty="0"/>
              <a:t>Patient Risk Model</a:t>
            </a:r>
          </a:p>
          <a:p>
            <a:pPr lvl="1"/>
            <a:r>
              <a:rPr lang="en-GB" dirty="0"/>
              <a:t>Considering personal, lifestyle, and gene variant factors, how at risk is a patient of suffering from high cholesterol?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F45C9-CA0A-0F19-571C-81B6B27E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GB" noProof="0" smtClean="0"/>
              <a:t>14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30029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dirty="0"/>
              <a:t>13/06/2024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15</a:t>
            </a:fld>
            <a:endParaRPr lang="en-GB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Thank you</a:t>
            </a:r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b="1" cap="all" spc="400" dirty="0">
                <a:solidFill>
                  <a:schemeClr val="bg1"/>
                </a:solidFill>
                <a:latin typeface="+mn-lt"/>
              </a:rPr>
              <a:t>PROJECT OBJECTIVES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/>
          </a:bodyPr>
          <a:lstStyle/>
          <a:p>
            <a:pPr algn="r" rtl="0"/>
            <a:r>
              <a:rPr lang="en-GB" sz="1800" dirty="0">
                <a:solidFill>
                  <a:schemeClr val="bg1"/>
                </a:solidFill>
              </a:rPr>
              <a:t>Analyse the relationships between FH diagnoses and Personal &amp; Lifestyle Characteristics</a:t>
            </a:r>
          </a:p>
          <a:p>
            <a:pPr algn="r" rtl="0"/>
            <a:endParaRPr lang="en-GB" dirty="0"/>
          </a:p>
          <a:p>
            <a:r>
              <a:rPr lang="en-GB" sz="1800" dirty="0">
                <a:solidFill>
                  <a:schemeClr val="bg1"/>
                </a:solidFill>
              </a:rPr>
              <a:t>Identify the gene variants most influential on FH diagnoses</a:t>
            </a:r>
          </a:p>
          <a:p>
            <a:pPr algn="r" rtl="0"/>
            <a:endParaRPr lang="en-GB" dirty="0"/>
          </a:p>
          <a:p>
            <a:pPr algn="r" rtl="0"/>
            <a:r>
              <a:rPr lang="en-GB" sz="1800" dirty="0">
                <a:solidFill>
                  <a:schemeClr val="bg1"/>
                </a:solidFill>
              </a:rPr>
              <a:t>Construct a predictive model to determine the presence of FH based on gene variant data   </a:t>
            </a:r>
          </a:p>
        </p:txBody>
      </p:sp>
      <p:pic>
        <p:nvPicPr>
          <p:cNvPr id="6" name="Picture Placeholder 5" descr="Sample being pipetted into a petri dish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/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dirty="0"/>
              <a:t>13/06/2024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0526"/>
            <a:ext cx="9144000" cy="2340864"/>
          </a:xfrm>
        </p:spPr>
        <p:txBody>
          <a:bodyPr rtlCol="0"/>
          <a:lstStyle/>
          <a:p>
            <a:pPr rtl="0"/>
            <a:r>
              <a:rPr lang="en-GB" b="1" cap="all" spc="400" dirty="0">
                <a:solidFill>
                  <a:schemeClr val="bg1"/>
                </a:solidFill>
                <a:latin typeface="+mn-lt"/>
              </a:rPr>
              <a:t>Data Analysis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A79AAB-66D6-21F0-9C65-08BC1294C823}"/>
              </a:ext>
            </a:extLst>
          </p:cNvPr>
          <p:cNvGrpSpPr/>
          <p:nvPr/>
        </p:nvGrpSpPr>
        <p:grpSpPr>
          <a:xfrm>
            <a:off x="1617710" y="3759581"/>
            <a:ext cx="8956580" cy="2835402"/>
            <a:chOff x="1130554" y="3779901"/>
            <a:chExt cx="8956580" cy="283540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22008F7-17A3-4489-BD64-DA6D247EBE60}"/>
                </a:ext>
              </a:extLst>
            </p:cNvPr>
            <p:cNvSpPr/>
            <p:nvPr/>
          </p:nvSpPr>
          <p:spPr>
            <a:xfrm>
              <a:off x="1130554" y="4634865"/>
              <a:ext cx="1849120" cy="18491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2761</a:t>
              </a:r>
              <a:r>
                <a:rPr lang="en-GB" dirty="0"/>
                <a:t> Patient Records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3B757DE-510C-4C9C-4991-9029B2C7F7AC}"/>
                </a:ext>
              </a:extLst>
            </p:cNvPr>
            <p:cNvSpPr/>
            <p:nvPr/>
          </p:nvSpPr>
          <p:spPr>
            <a:xfrm>
              <a:off x="5171440" y="4634865"/>
              <a:ext cx="1849120" cy="18491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265</a:t>
              </a:r>
              <a:r>
                <a:rPr lang="en-GB" dirty="0"/>
                <a:t> </a:t>
              </a:r>
            </a:p>
            <a:p>
              <a:pPr algn="ctr"/>
              <a:r>
                <a:rPr lang="en-GB" dirty="0"/>
                <a:t>Gene Variants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5DBEC20-0AF0-017B-168A-94578CEA5B73}"/>
                </a:ext>
              </a:extLst>
            </p:cNvPr>
            <p:cNvSpPr/>
            <p:nvPr/>
          </p:nvSpPr>
          <p:spPr>
            <a:xfrm>
              <a:off x="8238014" y="4634865"/>
              <a:ext cx="1849120" cy="18491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4 </a:t>
              </a:r>
              <a:r>
                <a:rPr lang="en-GB" dirty="0"/>
                <a:t>Personal Lifestyle Features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D914257-2B88-F01C-6225-B6F044509C6F}"/>
                </a:ext>
              </a:extLst>
            </p:cNvPr>
            <p:cNvSpPr/>
            <p:nvPr/>
          </p:nvSpPr>
          <p:spPr>
            <a:xfrm>
              <a:off x="2979674" y="3779901"/>
              <a:ext cx="1581912" cy="158191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2213</a:t>
              </a:r>
              <a:r>
                <a:rPr lang="en-GB" dirty="0"/>
                <a:t> </a:t>
              </a:r>
            </a:p>
            <a:p>
              <a:pPr algn="ctr"/>
              <a:r>
                <a:rPr lang="en-GB" dirty="0"/>
                <a:t>FH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232814B-AF23-59CF-CE69-9EDD489ED45F}"/>
                </a:ext>
              </a:extLst>
            </p:cNvPr>
            <p:cNvSpPr/>
            <p:nvPr/>
          </p:nvSpPr>
          <p:spPr>
            <a:xfrm>
              <a:off x="3115786" y="5777103"/>
              <a:ext cx="838200" cy="8382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548</a:t>
              </a:r>
              <a:r>
                <a:rPr lang="en-GB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other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FC1BA2B-5206-AD9F-8479-27EEB6F2F8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0075" y="4826000"/>
              <a:ext cx="270797" cy="17110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024252F-ACD4-EF3D-70B4-DE8A6B99220B}"/>
                </a:ext>
              </a:extLst>
            </p:cNvPr>
            <p:cNvCxnSpPr>
              <a:cxnSpLocks/>
            </p:cNvCxnSpPr>
            <p:nvPr/>
          </p:nvCxnSpPr>
          <p:spPr>
            <a:xfrm>
              <a:off x="2886043" y="5958078"/>
              <a:ext cx="257207" cy="90297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D8C0B01E-8BE8-15A2-FFF7-0522075235D6}"/>
              </a:ext>
            </a:extLst>
          </p:cNvPr>
          <p:cNvSpPr/>
          <p:nvPr/>
        </p:nvSpPr>
        <p:spPr>
          <a:xfrm>
            <a:off x="540049" y="223520"/>
            <a:ext cx="218440" cy="6634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GB" b="1" cap="all" spc="100" smtClean="0">
                <a:solidFill>
                  <a:schemeClr val="accent2"/>
                </a:solidFill>
              </a:rPr>
              <a:t>4</a:t>
            </a:fld>
            <a:endParaRPr lang="en-GB" b="1" cap="all" spc="100" dirty="0">
              <a:solidFill>
                <a:schemeClr val="accent2"/>
              </a:solidFill>
            </a:endParaRP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0C0ECC95-D03D-EF00-4DE0-7B23AECEE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77" y="10245"/>
            <a:ext cx="10421023" cy="68375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8F5947-6124-B234-AB6C-EE0A3B237AF1}"/>
              </a:ext>
            </a:extLst>
          </p:cNvPr>
          <p:cNvSpPr txBox="1"/>
          <p:nvPr/>
        </p:nvSpPr>
        <p:spPr>
          <a:xfrm>
            <a:off x="5033300" y="2905760"/>
            <a:ext cx="1315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Majority of people without FH are female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76E84A-790D-335D-8BA7-490266C95A6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815840" y="3228926"/>
            <a:ext cx="21746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6BA68E-4958-C32F-CCE8-2CD0E9D49F1D}"/>
              </a:ext>
            </a:extLst>
          </p:cNvPr>
          <p:cNvCxnSpPr>
            <a:cxnSpLocks/>
          </p:cNvCxnSpPr>
          <p:nvPr/>
        </p:nvCxnSpPr>
        <p:spPr>
          <a:xfrm flipH="1" flipV="1">
            <a:off x="4193035" y="2905760"/>
            <a:ext cx="622805" cy="32316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397A763-3F52-D4ED-4233-B6FF75F1F989}"/>
              </a:ext>
            </a:extLst>
          </p:cNvPr>
          <p:cNvSpPr txBox="1"/>
          <p:nvPr/>
        </p:nvSpPr>
        <p:spPr>
          <a:xfrm>
            <a:off x="10510502" y="523277"/>
            <a:ext cx="1681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Older distribution of patients with FH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0A19096-DD15-77F5-31A7-6EE62EB7EEC2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0180320" y="754110"/>
            <a:ext cx="33018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DDCF3E-6589-FB49-F119-9959FDB363EA}"/>
              </a:ext>
            </a:extLst>
          </p:cNvPr>
          <p:cNvCxnSpPr>
            <a:cxnSpLocks/>
          </p:cNvCxnSpPr>
          <p:nvPr/>
        </p:nvCxnSpPr>
        <p:spPr>
          <a:xfrm flipV="1">
            <a:off x="9753600" y="754109"/>
            <a:ext cx="439411" cy="51589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0D39479-1971-973A-B5CC-332CB3B5D41A}"/>
              </a:ext>
            </a:extLst>
          </p:cNvPr>
          <p:cNvSpPr txBox="1"/>
          <p:nvPr/>
        </p:nvSpPr>
        <p:spPr>
          <a:xfrm>
            <a:off x="283671" y="2859594"/>
            <a:ext cx="1062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Unbalanced dataset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BCB4B9B-713A-1E66-252F-ED4484FA0E0E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1346035" y="3090427"/>
            <a:ext cx="252719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5CCC7E-1CC2-0477-9F99-1D149DBEA296}"/>
              </a:ext>
            </a:extLst>
          </p:cNvPr>
          <p:cNvCxnSpPr>
            <a:cxnSpLocks/>
          </p:cNvCxnSpPr>
          <p:nvPr/>
        </p:nvCxnSpPr>
        <p:spPr>
          <a:xfrm flipH="1">
            <a:off x="1598754" y="2859594"/>
            <a:ext cx="182885" cy="23083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15152FA-E123-B2EB-C8B9-5C670485C1CC}"/>
              </a:ext>
            </a:extLst>
          </p:cNvPr>
          <p:cNvSpPr txBox="1"/>
          <p:nvPr/>
        </p:nvSpPr>
        <p:spPr>
          <a:xfrm>
            <a:off x="-153059" y="4322759"/>
            <a:ext cx="1625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FH Patients have poorer mental wellbeing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AB7B65C-B36C-22D0-B8E2-C39203248D22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1472394" y="4645924"/>
            <a:ext cx="966006" cy="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D4FAA8A-EE72-2A01-D955-0597079C1471}"/>
              </a:ext>
            </a:extLst>
          </p:cNvPr>
          <p:cNvCxnSpPr>
            <a:cxnSpLocks/>
          </p:cNvCxnSpPr>
          <p:nvPr/>
        </p:nvCxnSpPr>
        <p:spPr>
          <a:xfrm>
            <a:off x="2438400" y="4645924"/>
            <a:ext cx="324805" cy="23087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1BCDEB7-11AC-E93C-D59E-3FB24A7A0D33}"/>
              </a:ext>
            </a:extLst>
          </p:cNvPr>
          <p:cNvSpPr txBox="1"/>
          <p:nvPr/>
        </p:nvSpPr>
        <p:spPr>
          <a:xfrm>
            <a:off x="10345411" y="4415135"/>
            <a:ext cx="1625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FH Patients are less physically active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2B983B3-EF89-24AF-8EDE-5450476F5A97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8954009" y="4645968"/>
            <a:ext cx="13914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8C5C855-796D-C62E-22DB-E4DDBF6987AB}"/>
              </a:ext>
            </a:extLst>
          </p:cNvPr>
          <p:cNvCxnSpPr>
            <a:cxnSpLocks/>
          </p:cNvCxnSpPr>
          <p:nvPr/>
        </p:nvCxnSpPr>
        <p:spPr>
          <a:xfrm flipH="1">
            <a:off x="8665500" y="4645924"/>
            <a:ext cx="288509" cy="23087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BBD70FD-B6C2-1776-968F-A4BE58236B92}"/>
              </a:ext>
            </a:extLst>
          </p:cNvPr>
          <p:cNvSpPr txBox="1"/>
          <p:nvPr/>
        </p:nvSpPr>
        <p:spPr>
          <a:xfrm>
            <a:off x="25473" y="6106158"/>
            <a:ext cx="1625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Statistical tests can be used to prove these hypotheses</a:t>
            </a:r>
          </a:p>
        </p:txBody>
      </p: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F551B6-4F9D-5640-496E-CAE04287FEC6}"/>
              </a:ext>
            </a:extLst>
          </p:cNvPr>
          <p:cNvSpPr/>
          <p:nvPr/>
        </p:nvSpPr>
        <p:spPr>
          <a:xfrm>
            <a:off x="6197600" y="584200"/>
            <a:ext cx="5740400" cy="600710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DAFC9-DBE8-9125-FCF0-34C5C141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565150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Example Hypothesis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0825-6A75-A3A3-C0AC-B1AC8430E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280"/>
            <a:ext cx="5448300" cy="45716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1900" dirty="0"/>
              <a:t>The following code snippet and questions demonstrate how to test the relationship between two categorical variables (assuming independence)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Is there a relationship between…</a:t>
            </a:r>
          </a:p>
          <a:p>
            <a:r>
              <a:rPr lang="en-GB" sz="2400" dirty="0"/>
              <a:t>physical activity and mental wellbeing?</a:t>
            </a:r>
          </a:p>
          <a:p>
            <a:pPr marL="457200" lvl="1" indent="0">
              <a:buNone/>
            </a:pPr>
            <a:r>
              <a:rPr lang="en-GB" sz="2000" b="1" dirty="0"/>
              <a:t>Yes </a:t>
            </a:r>
            <a:r>
              <a:rPr lang="en-GB" sz="2000" dirty="0"/>
              <a:t>(p-value = 1.31e-68)</a:t>
            </a:r>
          </a:p>
          <a:p>
            <a:r>
              <a:rPr lang="en-GB" sz="2400" dirty="0"/>
              <a:t>FH diagnosis and levels of physical activity?</a:t>
            </a:r>
          </a:p>
          <a:p>
            <a:pPr marL="457200" lvl="1" indent="0">
              <a:buNone/>
            </a:pPr>
            <a:r>
              <a:rPr lang="en-GB" sz="2000" b="1" dirty="0"/>
              <a:t>Yes</a:t>
            </a:r>
            <a:r>
              <a:rPr lang="en-GB" sz="2000" dirty="0"/>
              <a:t> (p-value = 5.62e-14)</a:t>
            </a:r>
            <a:endParaRPr lang="en-GB" sz="2400" dirty="0"/>
          </a:p>
          <a:p>
            <a:r>
              <a:rPr lang="en-GB" sz="2400" dirty="0"/>
              <a:t>Gender and mental wellbeing for all patients with FH? </a:t>
            </a:r>
            <a:r>
              <a:rPr lang="en-GB" sz="2000" b="1" dirty="0"/>
              <a:t>	</a:t>
            </a:r>
          </a:p>
          <a:p>
            <a:pPr marL="457200" lvl="1" indent="0">
              <a:buNone/>
            </a:pPr>
            <a:r>
              <a:rPr lang="en-GB" sz="2000" b="1" dirty="0"/>
              <a:t> No </a:t>
            </a:r>
            <a:r>
              <a:rPr lang="en-GB" sz="2000" dirty="0"/>
              <a:t>(p-value = 0.68)</a:t>
            </a:r>
            <a:endParaRPr lang="en-GB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B73E9-47A4-7489-1647-F75711D8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GB" noProof="0" smtClean="0"/>
              <a:t>5</a:t>
            </a:fld>
            <a:endParaRPr lang="en-GB" noProof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7874ECD-AD71-C1D3-D41F-143827D0AF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955113"/>
              </p:ext>
            </p:extLst>
          </p:nvPr>
        </p:nvGraphicFramePr>
        <p:xfrm>
          <a:off x="6388100" y="799306"/>
          <a:ext cx="5448300" cy="617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58630" imgH="7056613" progId="Word.Document.12">
                  <p:embed/>
                </p:oleObj>
              </mc:Choice>
              <mc:Fallback>
                <p:oleObj name="Document" r:id="rId2" imgW="5758630" imgH="7056613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7874ECD-AD71-C1D3-D41F-143827D0AF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88100" y="799306"/>
                        <a:ext cx="5448300" cy="6175375"/>
                      </a:xfrm>
                      <a:prstGeom prst="rect">
                        <a:avLst/>
                      </a:prstGeom>
                      <a:ln w="28575">
                        <a:noFill/>
                        <a:prstDash val="dash"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169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2206"/>
            <a:ext cx="9144000" cy="2340864"/>
          </a:xfrm>
        </p:spPr>
        <p:txBody>
          <a:bodyPr rtlCol="0"/>
          <a:lstStyle/>
          <a:p>
            <a:pPr rtl="0"/>
            <a:r>
              <a:rPr lang="en-GB" b="1" cap="all" spc="400" dirty="0">
                <a:solidFill>
                  <a:schemeClr val="bg1"/>
                </a:solidFill>
                <a:latin typeface="+mn-lt"/>
              </a:rPr>
              <a:t>Influential gene variants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862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B80E-28BE-8A5D-E213-313A9E9B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Three Methods Applied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B7340-106A-CE53-D244-21760CF7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GB" noProof="0" smtClean="0"/>
              <a:t>7</a:t>
            </a:fld>
            <a:endParaRPr lang="en-GB" noProof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B988B7-1327-1C1A-194A-A610C80C9374}"/>
              </a:ext>
            </a:extLst>
          </p:cNvPr>
          <p:cNvGrpSpPr/>
          <p:nvPr/>
        </p:nvGrpSpPr>
        <p:grpSpPr>
          <a:xfrm>
            <a:off x="2184400" y="1920240"/>
            <a:ext cx="8107680" cy="3870960"/>
            <a:chOff x="2692400" y="1920240"/>
            <a:chExt cx="8107680" cy="38709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E138774-F7AD-B679-3BBA-32668B7B0157}"/>
                </a:ext>
              </a:extLst>
            </p:cNvPr>
            <p:cNvSpPr/>
            <p:nvPr/>
          </p:nvSpPr>
          <p:spPr>
            <a:xfrm>
              <a:off x="2692400" y="1920240"/>
              <a:ext cx="2143760" cy="117856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Hypothesis Testing (T-test)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95EC70-4DE1-FB5B-22CF-854F6C5C46AD}"/>
                </a:ext>
              </a:extLst>
            </p:cNvPr>
            <p:cNvSpPr/>
            <p:nvPr/>
          </p:nvSpPr>
          <p:spPr>
            <a:xfrm>
              <a:off x="2692400" y="3250248"/>
              <a:ext cx="2143760" cy="1178560"/>
            </a:xfrm>
            <a:prstGeom prst="rect">
              <a:avLst/>
            </a:prstGeom>
            <a:solidFill>
              <a:schemeClr val="tx2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Machine Learning Model Coefficients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116042C-9CC5-FFEC-0886-B51110832B41}"/>
                </a:ext>
              </a:extLst>
            </p:cNvPr>
            <p:cNvSpPr/>
            <p:nvPr/>
          </p:nvSpPr>
          <p:spPr>
            <a:xfrm>
              <a:off x="2692400" y="4612640"/>
              <a:ext cx="2143760" cy="1178560"/>
            </a:xfrm>
            <a:prstGeom prst="rect">
              <a:avLst/>
            </a:prstGeom>
            <a:solidFill>
              <a:schemeClr val="tx2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Feature Importance with SHAP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59A0C8-7212-CADD-0231-FB9A63F4E5EF}"/>
                </a:ext>
              </a:extLst>
            </p:cNvPr>
            <p:cNvSpPr/>
            <p:nvPr/>
          </p:nvSpPr>
          <p:spPr>
            <a:xfrm>
              <a:off x="4836160" y="1920240"/>
              <a:ext cx="5963920" cy="11785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Study the means of individual gene variant features, grouped by FH diagnosis, and test to see if there is a significant difference.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C419BF-F475-0087-7520-41283978945D}"/>
                </a:ext>
              </a:extLst>
            </p:cNvPr>
            <p:cNvSpPr/>
            <p:nvPr/>
          </p:nvSpPr>
          <p:spPr>
            <a:xfrm>
              <a:off x="4836160" y="3250248"/>
              <a:ext cx="5963920" cy="11785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Train a parametric ML model such as a Logistic Regressor and study the model coefficients to evaluate importance of each gene variant.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342EEB-D2B0-A2A2-959B-4A46736F9594}"/>
                </a:ext>
              </a:extLst>
            </p:cNvPr>
            <p:cNvSpPr/>
            <p:nvPr/>
          </p:nvSpPr>
          <p:spPr>
            <a:xfrm>
              <a:off x="4836160" y="4612640"/>
              <a:ext cx="5963920" cy="11785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Train an ML model and calculate the SHAP values to see how much each feature contributes to predictions.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537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B80E-28BE-8A5D-E213-313A9E9B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Ranked Most Influential Genes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B7340-106A-CE53-D244-21760CF7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GB" noProof="0" smtClean="0"/>
              <a:t>8</a:t>
            </a:fld>
            <a:endParaRPr lang="en-GB" noProof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5040D9-FCB4-084B-3149-83D406286C6E}"/>
              </a:ext>
            </a:extLst>
          </p:cNvPr>
          <p:cNvGrpSpPr/>
          <p:nvPr/>
        </p:nvGrpSpPr>
        <p:grpSpPr>
          <a:xfrm>
            <a:off x="1028700" y="2059940"/>
            <a:ext cx="7188202" cy="3870960"/>
            <a:chOff x="1638300" y="2288540"/>
            <a:chExt cx="7188202" cy="38709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E138774-F7AD-B679-3BBA-32668B7B0157}"/>
                </a:ext>
              </a:extLst>
            </p:cNvPr>
            <p:cNvSpPr/>
            <p:nvPr/>
          </p:nvSpPr>
          <p:spPr>
            <a:xfrm>
              <a:off x="1638300" y="2288540"/>
              <a:ext cx="2143760" cy="117856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Hypothesis Testing (T-test)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95EC70-4DE1-FB5B-22CF-854F6C5C46AD}"/>
                </a:ext>
              </a:extLst>
            </p:cNvPr>
            <p:cNvSpPr/>
            <p:nvPr/>
          </p:nvSpPr>
          <p:spPr>
            <a:xfrm>
              <a:off x="4160521" y="2288540"/>
              <a:ext cx="2143760" cy="1178560"/>
            </a:xfrm>
            <a:prstGeom prst="rect">
              <a:avLst/>
            </a:prstGeom>
            <a:solidFill>
              <a:schemeClr val="tx2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Machine Learning Model Coefficients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116042C-9CC5-FFEC-0886-B51110832B41}"/>
                </a:ext>
              </a:extLst>
            </p:cNvPr>
            <p:cNvSpPr/>
            <p:nvPr/>
          </p:nvSpPr>
          <p:spPr>
            <a:xfrm>
              <a:off x="6682742" y="2288540"/>
              <a:ext cx="2143760" cy="1178560"/>
            </a:xfrm>
            <a:prstGeom prst="rect">
              <a:avLst/>
            </a:prstGeom>
            <a:solidFill>
              <a:schemeClr val="tx2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Feature Importance with SHAP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59A0C8-7212-CADD-0231-FB9A63F4E5EF}"/>
                </a:ext>
              </a:extLst>
            </p:cNvPr>
            <p:cNvSpPr/>
            <p:nvPr/>
          </p:nvSpPr>
          <p:spPr>
            <a:xfrm>
              <a:off x="1638300" y="3467100"/>
              <a:ext cx="2143760" cy="26924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lang="en-GB" dirty="0">
                  <a:solidFill>
                    <a:schemeClr val="accent5"/>
                  </a:solidFill>
                </a:rPr>
                <a:t>Var_X100248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dirty="0">
                  <a:solidFill>
                    <a:schemeClr val="accent1"/>
                  </a:solidFill>
                </a:rPr>
                <a:t>Var_X100251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dirty="0">
                  <a:solidFill>
                    <a:schemeClr val="accent6"/>
                  </a:solidFill>
                </a:rPr>
                <a:t>Var_X100249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dirty="0">
                  <a:solidFill>
                    <a:schemeClr val="tx1"/>
                  </a:solidFill>
                </a:rPr>
                <a:t>Var_X100250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dirty="0">
                  <a:solidFill>
                    <a:schemeClr val="tx1"/>
                  </a:solidFill>
                </a:rPr>
                <a:t>Var_X100252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C419BF-F475-0087-7520-41283978945D}"/>
                </a:ext>
              </a:extLst>
            </p:cNvPr>
            <p:cNvSpPr/>
            <p:nvPr/>
          </p:nvSpPr>
          <p:spPr>
            <a:xfrm>
              <a:off x="4160521" y="3467100"/>
              <a:ext cx="2143760" cy="26924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lang="en-GB" dirty="0">
                  <a:solidFill>
                    <a:schemeClr val="accent1"/>
                  </a:solidFill>
                </a:rPr>
                <a:t>Var_X100251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dirty="0">
                  <a:solidFill>
                    <a:schemeClr val="accent5"/>
                  </a:solidFill>
                </a:rPr>
                <a:t>Var_X100248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dirty="0">
                  <a:solidFill>
                    <a:schemeClr val="accent6"/>
                  </a:solidFill>
                </a:rPr>
                <a:t>Var_X100249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dirty="0">
                  <a:solidFill>
                    <a:schemeClr val="tx1"/>
                  </a:solidFill>
                </a:rPr>
                <a:t>Var_X100250  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dirty="0">
                  <a:solidFill>
                    <a:schemeClr val="tx1"/>
                  </a:solidFill>
                </a:rPr>
                <a:t>Var_X100252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342EEB-D2B0-A2A2-959B-4A46736F9594}"/>
                </a:ext>
              </a:extLst>
            </p:cNvPr>
            <p:cNvSpPr/>
            <p:nvPr/>
          </p:nvSpPr>
          <p:spPr>
            <a:xfrm>
              <a:off x="6682742" y="3467100"/>
              <a:ext cx="2143760" cy="26924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lang="en-GB" dirty="0">
                  <a:solidFill>
                    <a:schemeClr val="accent1"/>
                  </a:solidFill>
                </a:rPr>
                <a:t>Var_X100251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dirty="0">
                  <a:solidFill>
                    <a:schemeClr val="accent5"/>
                  </a:solidFill>
                </a:rPr>
                <a:t>Var_X100248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dirty="0">
                  <a:solidFill>
                    <a:schemeClr val="accent6"/>
                  </a:solidFill>
                </a:rPr>
                <a:t>Var_X100249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dirty="0">
                  <a:solidFill>
                    <a:schemeClr val="tx1"/>
                  </a:solidFill>
                </a:rPr>
                <a:t>Var_X100262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dirty="0">
                  <a:solidFill>
                    <a:schemeClr val="tx1"/>
                  </a:solidFill>
                </a:rPr>
                <a:t>Var_X100234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9094FA2-4097-44FC-8121-DDDF41B87B30}"/>
              </a:ext>
            </a:extLst>
          </p:cNvPr>
          <p:cNvSpPr txBox="1"/>
          <p:nvPr/>
        </p:nvSpPr>
        <p:spPr>
          <a:xfrm>
            <a:off x="8610600" y="1643162"/>
            <a:ext cx="3022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hypothesis testing identified 31 gene variants correlated to the diagnosis. </a:t>
            </a:r>
          </a:p>
          <a:p>
            <a:endParaRPr lang="en-GB" dirty="0"/>
          </a:p>
          <a:p>
            <a:r>
              <a:rPr lang="en-GB" dirty="0"/>
              <a:t>All three methods identified the same 3 most influential gene variants. </a:t>
            </a:r>
          </a:p>
          <a:p>
            <a:endParaRPr lang="en-GB" dirty="0"/>
          </a:p>
          <a:p>
            <a:r>
              <a:rPr lang="en-GB" b="1" dirty="0"/>
              <a:t>Var_X100251 </a:t>
            </a:r>
            <a:r>
              <a:rPr lang="en-GB" dirty="0"/>
              <a:t>and </a:t>
            </a:r>
            <a:r>
              <a:rPr lang="en-GB" b="1" dirty="0"/>
              <a:t>Var_X100248 </a:t>
            </a:r>
            <a:r>
              <a:rPr lang="en-GB" dirty="0"/>
              <a:t>were considerably more impactful on the diagnosis than any other gene variant.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777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2206"/>
            <a:ext cx="9144000" cy="2340864"/>
          </a:xfrm>
        </p:spPr>
        <p:txBody>
          <a:bodyPr rtlCol="0"/>
          <a:lstStyle/>
          <a:p>
            <a:pPr rtl="0"/>
            <a:r>
              <a:rPr lang="en-GB" b="1" cap="all" spc="400" dirty="0">
                <a:solidFill>
                  <a:schemeClr val="bg1"/>
                </a:solidFill>
                <a:latin typeface="+mn-lt"/>
              </a:rPr>
              <a:t>Diagnosis Prediction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103682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6_TF89338750_Win32" id="{41E8F413-9A18-4BDF-B28A-7CD5BF285DD4}" vid="{F5763C4E-78C1-4EFB-B9F5-2F4B07C76D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{6971AECD-D650-4EBA-9533-D49223DEA7C2}tf89338750_win32</Template>
  <TotalTime>1542</TotalTime>
  <Words>774</Words>
  <Application>Microsoft Office PowerPoint</Application>
  <PresentationFormat>Widescreen</PresentationFormat>
  <Paragraphs>145</Paragraphs>
  <Slides>15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Univers</vt:lpstr>
      <vt:lpstr>GradientUnivers</vt:lpstr>
      <vt:lpstr>Document</vt:lpstr>
      <vt:lpstr>Gene Variant Data Exploration and Modelling</vt:lpstr>
      <vt:lpstr>PROJECT OBJECTIVES</vt:lpstr>
      <vt:lpstr>Data Analysis</vt:lpstr>
      <vt:lpstr>PowerPoint Presentation</vt:lpstr>
      <vt:lpstr>Example Hypothesis Tests</vt:lpstr>
      <vt:lpstr>Influential gene variants</vt:lpstr>
      <vt:lpstr>Three Methods Applied</vt:lpstr>
      <vt:lpstr>Ranked Most Influential Genes</vt:lpstr>
      <vt:lpstr>Diagnosis Prediction</vt:lpstr>
      <vt:lpstr>Machine Learning (ML)</vt:lpstr>
      <vt:lpstr>Modelling Results</vt:lpstr>
      <vt:lpstr>Data Limitations And Future Work</vt:lpstr>
      <vt:lpstr>Data Limitations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Bethany Schoen</dc:creator>
  <cp:lastModifiedBy>Bethany Schoen</cp:lastModifiedBy>
  <cp:revision>1</cp:revision>
  <dcterms:created xsi:type="dcterms:W3CDTF">2024-06-10T08:59:22Z</dcterms:created>
  <dcterms:modified xsi:type="dcterms:W3CDTF">2024-06-22T20:33:50Z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