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1" autoAdjust="0"/>
    <p:restoredTop sz="94660"/>
  </p:normalViewPr>
  <p:slideViewPr>
    <p:cSldViewPr snapToGrid="0">
      <p:cViewPr varScale="1">
        <p:scale>
          <a:sx n="67" d="100"/>
          <a:sy n="67"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162B2-A9CA-4564-9222-99A7C3C032B8}"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E989B-085E-4D35-93EF-C788472F03FC}" type="slidenum">
              <a:rPr lang="en-US" smtClean="0"/>
              <a:t>‹#›</a:t>
            </a:fld>
            <a:endParaRPr lang="en-US"/>
          </a:p>
        </p:txBody>
      </p:sp>
    </p:spTree>
    <p:extLst>
      <p:ext uri="{BB962C8B-B14F-4D97-AF65-F5344CB8AC3E}">
        <p14:creationId xmlns:p14="http://schemas.microsoft.com/office/powerpoint/2010/main" val="3966595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3E989B-085E-4D35-93EF-C788472F03FC}" type="slidenum">
              <a:rPr lang="en-US" smtClean="0"/>
              <a:t>1</a:t>
            </a:fld>
            <a:endParaRPr lang="en-US"/>
          </a:p>
        </p:txBody>
      </p:sp>
    </p:spTree>
    <p:extLst>
      <p:ext uri="{BB962C8B-B14F-4D97-AF65-F5344CB8AC3E}">
        <p14:creationId xmlns:p14="http://schemas.microsoft.com/office/powerpoint/2010/main" val="123096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0" i="0" kern="1200" dirty="0">
                <a:solidFill>
                  <a:schemeClr val="tx1"/>
                </a:solidFill>
                <a:effectLst/>
                <a:latin typeface="+mn-lt"/>
                <a:ea typeface="+mn-ea"/>
                <a:cs typeface="+mn-cs"/>
              </a:rPr>
              <a:t>So by using this dataset, our task is to predict whether a breast cancer patient will survive or not after the surgery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93E989B-085E-4D35-93EF-C788472F03FC}" type="slidenum">
              <a:rPr lang="en-US" smtClean="0"/>
              <a:t>5</a:t>
            </a:fld>
            <a:endParaRPr lang="en-US"/>
          </a:p>
        </p:txBody>
      </p:sp>
    </p:spTree>
    <p:extLst>
      <p:ext uri="{BB962C8B-B14F-4D97-AF65-F5344CB8AC3E}">
        <p14:creationId xmlns:p14="http://schemas.microsoft.com/office/powerpoint/2010/main" val="294709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AD8C-9E14-4689-893A-3220533B7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620EE-B7EF-4337-B8A2-11FBDE590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05E7C9-A0CE-4C4E-AA05-50A50CA99888}"/>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5" name="Footer Placeholder 4">
            <a:extLst>
              <a:ext uri="{FF2B5EF4-FFF2-40B4-BE49-F238E27FC236}">
                <a16:creationId xmlns:a16="http://schemas.microsoft.com/office/drawing/2014/main" id="{B18340CD-6676-4A48-8324-1D26F5F31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4485A-691F-4CC1-8FA5-75F14A1E366C}"/>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102005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85FA-22BA-4062-B2F1-68A5511DF4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32FCDF-215A-4911-9299-95A3064D05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155F5-0662-4FD4-9D34-5CBE726451E8}"/>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5" name="Footer Placeholder 4">
            <a:extLst>
              <a:ext uri="{FF2B5EF4-FFF2-40B4-BE49-F238E27FC236}">
                <a16:creationId xmlns:a16="http://schemas.microsoft.com/office/drawing/2014/main" id="{E74B6B12-4ADE-4DCB-9F03-FE9630A2F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E7502-0EB3-4E19-9281-DB48366CFFB6}"/>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308730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A6A4F2-1A65-43E0-804E-4F407E19B0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48BA47-73DC-4CC5-B955-2F6A813BCB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BCB54-77A7-4A6F-BB48-71D8835466FA}"/>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5" name="Footer Placeholder 4">
            <a:extLst>
              <a:ext uri="{FF2B5EF4-FFF2-40B4-BE49-F238E27FC236}">
                <a16:creationId xmlns:a16="http://schemas.microsoft.com/office/drawing/2014/main" id="{C4701BE2-3A26-4275-9C3E-825027C1C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D8195-CE67-4399-97B2-A9061CECEA6A}"/>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213840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9127-31C8-446F-9B67-C86819FE0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A627C-C626-47EC-8368-8DA6FA7251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1B3F1-1C86-4883-A733-793D6E2D9926}"/>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5" name="Footer Placeholder 4">
            <a:extLst>
              <a:ext uri="{FF2B5EF4-FFF2-40B4-BE49-F238E27FC236}">
                <a16:creationId xmlns:a16="http://schemas.microsoft.com/office/drawing/2014/main" id="{5920E4E1-E962-4461-990A-A0512901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3CCED-C7EE-4889-9A52-BA56ED299884}"/>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353567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9195-7C8D-4748-AB3D-465DA2969B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9D445-F9E5-4051-AE7C-17868175A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429EF3-0535-4793-AFAF-72454D345891}"/>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5" name="Footer Placeholder 4">
            <a:extLst>
              <a:ext uri="{FF2B5EF4-FFF2-40B4-BE49-F238E27FC236}">
                <a16:creationId xmlns:a16="http://schemas.microsoft.com/office/drawing/2014/main" id="{6D6A5961-55E7-4A80-B225-BFDC5AC8C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8BA54-BF71-4355-B962-49A04A0A81A4}"/>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116290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2274-E1F2-4F47-A025-A0D660E8C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5AF99C-4BCC-4E01-9CF8-3E34D32E9D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ADA8E2-48D7-45CA-893A-57D8ABD144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DE1EE5-2A98-4555-8F7A-099144F5C4C0}"/>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6" name="Footer Placeholder 5">
            <a:extLst>
              <a:ext uri="{FF2B5EF4-FFF2-40B4-BE49-F238E27FC236}">
                <a16:creationId xmlns:a16="http://schemas.microsoft.com/office/drawing/2014/main" id="{9D117D73-5C3D-4A0F-93C4-A7C081579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884D9-3905-4110-BE21-DB5B0E99BC1D}"/>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377036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7956-0402-42C2-93AF-16DD500EB8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ABD13D-5EF6-4A5C-AB65-08FBFA2DA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2BAEB4-D19B-455A-8B72-3DC2144069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D6E7BD-1D11-4E41-B232-500FA5FD3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ADDE16-BB1F-458E-9301-38A6DE62B3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641BB4-251C-439A-A27C-81D1C38D3529}"/>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8" name="Footer Placeholder 7">
            <a:extLst>
              <a:ext uri="{FF2B5EF4-FFF2-40B4-BE49-F238E27FC236}">
                <a16:creationId xmlns:a16="http://schemas.microsoft.com/office/drawing/2014/main" id="{E0C09A07-AE85-4DBC-81B7-C4635987BF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39F119-F2C4-4361-A91B-9A30A00A9718}"/>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54685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1A92-A47A-4C61-9558-9F7C0FB59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A0782B-7A95-4283-8FCD-E1EDF5DFA145}"/>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4" name="Footer Placeholder 3">
            <a:extLst>
              <a:ext uri="{FF2B5EF4-FFF2-40B4-BE49-F238E27FC236}">
                <a16:creationId xmlns:a16="http://schemas.microsoft.com/office/drawing/2014/main" id="{2F6AEB4D-BA67-4D97-B36F-7685280B32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7C8259-574D-4C52-8F6A-CB224A17B64C}"/>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50291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64B95-DFFB-49F7-8B86-9FD12D75B6C9}"/>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3" name="Footer Placeholder 2">
            <a:extLst>
              <a:ext uri="{FF2B5EF4-FFF2-40B4-BE49-F238E27FC236}">
                <a16:creationId xmlns:a16="http://schemas.microsoft.com/office/drawing/2014/main" id="{896D7EE3-E91A-4B23-BD9B-2FA28924A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B7B348-3DAE-4F85-8925-817BD423A577}"/>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289435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8D6F-9C55-4D9A-901D-A1CBFE976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A9E3E1-F4AA-4A67-A50B-774857BD6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2D12BA-1674-4B8E-BF52-1ABE71383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9BCF2D-8074-4438-9857-73A5D9AD1F5E}"/>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6" name="Footer Placeholder 5">
            <a:extLst>
              <a:ext uri="{FF2B5EF4-FFF2-40B4-BE49-F238E27FC236}">
                <a16:creationId xmlns:a16="http://schemas.microsoft.com/office/drawing/2014/main" id="{6A6BF98E-4E58-4025-BFCF-2A06D4717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2782F-AC64-4CAA-8B20-6CE754E5F274}"/>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22422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2066-0DA6-49CD-9527-74FACB9DE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5F47EC-16F6-4080-96CC-2A130095E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18B2A2-C046-499F-9FD6-530E14F9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688FEB-ADF7-4257-95A3-CBB89303F39C}"/>
              </a:ext>
            </a:extLst>
          </p:cNvPr>
          <p:cNvSpPr>
            <a:spLocks noGrp="1"/>
          </p:cNvSpPr>
          <p:nvPr>
            <p:ph type="dt" sz="half" idx="10"/>
          </p:nvPr>
        </p:nvSpPr>
        <p:spPr/>
        <p:txBody>
          <a:bodyPr/>
          <a:lstStyle/>
          <a:p>
            <a:fld id="{8326C1F2-5198-48B0-85EA-5725D563B8C7}" type="datetimeFigureOut">
              <a:rPr lang="en-US" smtClean="0"/>
              <a:t>6/19/2024</a:t>
            </a:fld>
            <a:endParaRPr lang="en-US"/>
          </a:p>
        </p:txBody>
      </p:sp>
      <p:sp>
        <p:nvSpPr>
          <p:cNvPr id="6" name="Footer Placeholder 5">
            <a:extLst>
              <a:ext uri="{FF2B5EF4-FFF2-40B4-BE49-F238E27FC236}">
                <a16:creationId xmlns:a16="http://schemas.microsoft.com/office/drawing/2014/main" id="{1DA705CF-15A0-4ABA-A74D-E33258CB1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6267E-4D4C-44B6-95D7-456D831CC37A}"/>
              </a:ext>
            </a:extLst>
          </p:cNvPr>
          <p:cNvSpPr>
            <a:spLocks noGrp="1"/>
          </p:cNvSpPr>
          <p:nvPr>
            <p:ph type="sldNum" sz="quarter" idx="12"/>
          </p:nvPr>
        </p:nvSpPr>
        <p:spPr/>
        <p:txBody>
          <a:bodyPr/>
          <a:lstStyle/>
          <a:p>
            <a:fld id="{1B4F87BC-373E-4334-A2D6-9AF3C14EC19A}" type="slidenum">
              <a:rPr lang="en-US" smtClean="0"/>
              <a:t>‹#›</a:t>
            </a:fld>
            <a:endParaRPr lang="en-US"/>
          </a:p>
        </p:txBody>
      </p:sp>
    </p:spTree>
    <p:extLst>
      <p:ext uri="{BB962C8B-B14F-4D97-AF65-F5344CB8AC3E}">
        <p14:creationId xmlns:p14="http://schemas.microsoft.com/office/powerpoint/2010/main" val="197037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555E2-421E-478B-A507-A0923068C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37260E-15B0-46CA-AD0A-F3693925B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1E5D1-3EDB-4563-A951-0E7E1AE05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6C1F2-5198-48B0-85EA-5725D563B8C7}" type="datetimeFigureOut">
              <a:rPr lang="en-US" smtClean="0"/>
              <a:t>6/19/2024</a:t>
            </a:fld>
            <a:endParaRPr lang="en-US"/>
          </a:p>
        </p:txBody>
      </p:sp>
      <p:sp>
        <p:nvSpPr>
          <p:cNvPr id="5" name="Footer Placeholder 4">
            <a:extLst>
              <a:ext uri="{FF2B5EF4-FFF2-40B4-BE49-F238E27FC236}">
                <a16:creationId xmlns:a16="http://schemas.microsoft.com/office/drawing/2014/main" id="{A4DE4B80-1C4D-4D55-823D-FADC7693FE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70F08-140B-4A79-A40B-C88377C2C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F87BC-373E-4334-A2D6-9AF3C14EC19A}" type="slidenum">
              <a:rPr lang="en-US" smtClean="0"/>
              <a:t>‹#›</a:t>
            </a:fld>
            <a:endParaRPr lang="en-US"/>
          </a:p>
        </p:txBody>
      </p:sp>
    </p:spTree>
    <p:extLst>
      <p:ext uri="{BB962C8B-B14F-4D97-AF65-F5344CB8AC3E}">
        <p14:creationId xmlns:p14="http://schemas.microsoft.com/office/powerpoint/2010/main" val="349235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EE72-0ECF-4DB4-B65C-24DCC5347985}"/>
              </a:ext>
            </a:extLst>
          </p:cNvPr>
          <p:cNvSpPr>
            <a:spLocks noGrp="1"/>
          </p:cNvSpPr>
          <p:nvPr>
            <p:ph type="ctrTitle"/>
          </p:nvPr>
        </p:nvSpPr>
        <p:spPr>
          <a:xfrm>
            <a:off x="314325" y="428626"/>
            <a:ext cx="11501438" cy="1143000"/>
          </a:xfrm>
          <a:solidFill>
            <a:schemeClr val="accent2">
              <a:lumMod val="75000"/>
            </a:schemeClr>
          </a:solidFill>
        </p:spPr>
        <p:txBody>
          <a:bodyPr>
            <a:noAutofit/>
          </a:bodyPr>
          <a:lstStyle/>
          <a:p>
            <a:r>
              <a:rPr lang="en-US" sz="3200" b="1" dirty="0"/>
              <a:t>PROJECT : </a:t>
            </a:r>
            <a:br>
              <a:rPr lang="en-US" dirty="0"/>
            </a:br>
            <a:r>
              <a:rPr lang="en-US" sz="4400" dirty="0"/>
              <a:t> </a:t>
            </a:r>
            <a:r>
              <a:rPr lang="en-US" sz="3600" b="1" dirty="0"/>
              <a:t>BREAST CANCER DETECTION &amp; SURVIVAL ANALYSIS </a:t>
            </a:r>
          </a:p>
        </p:txBody>
      </p:sp>
      <p:sp>
        <p:nvSpPr>
          <p:cNvPr id="3" name="Subtitle 2">
            <a:extLst>
              <a:ext uri="{FF2B5EF4-FFF2-40B4-BE49-F238E27FC236}">
                <a16:creationId xmlns:a16="http://schemas.microsoft.com/office/drawing/2014/main" id="{8BE06589-506D-4D4B-86B5-F9E3AF18CE8B}"/>
              </a:ext>
            </a:extLst>
          </p:cNvPr>
          <p:cNvSpPr>
            <a:spLocks noGrp="1"/>
          </p:cNvSpPr>
          <p:nvPr>
            <p:ph type="subTitle" idx="1"/>
          </p:nvPr>
        </p:nvSpPr>
        <p:spPr>
          <a:xfrm>
            <a:off x="314325" y="1773238"/>
            <a:ext cx="11501438" cy="4870450"/>
          </a:xfrm>
          <a:solidFill>
            <a:schemeClr val="tx1">
              <a:lumMod val="65000"/>
              <a:lumOff val="35000"/>
            </a:schemeClr>
          </a:solidFill>
        </p:spPr>
        <p:txBody>
          <a:bodyPr/>
          <a:lstStyle/>
          <a:p>
            <a:r>
              <a:rPr lang="en-US" sz="3600" dirty="0">
                <a:solidFill>
                  <a:srgbClr val="FF0000"/>
                </a:solidFill>
              </a:rPr>
              <a:t>INTRO &amp; BACKGROUND INFO</a:t>
            </a:r>
            <a:r>
              <a:rPr lang="en-US" sz="3600" dirty="0"/>
              <a:t>:</a:t>
            </a:r>
          </a:p>
          <a:p>
            <a:pPr algn="l"/>
            <a:r>
              <a:rPr lang="en-US" sz="3200" dirty="0"/>
              <a:t> Over the past decades, machine learning techniques have been widely used in intelligent health systems, particularly for breast cancer diagnosis and prognosis. In this documentation project, we will to create a breast cancer detection and survival evaluation model using machine learning and the Python programming language. </a:t>
            </a:r>
          </a:p>
        </p:txBody>
      </p:sp>
    </p:spTree>
    <p:extLst>
      <p:ext uri="{BB962C8B-B14F-4D97-AF65-F5344CB8AC3E}">
        <p14:creationId xmlns:p14="http://schemas.microsoft.com/office/powerpoint/2010/main" val="3988465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E347-A422-440D-BB2A-B2F4F39D9086}"/>
              </a:ext>
            </a:extLst>
          </p:cNvPr>
          <p:cNvSpPr>
            <a:spLocks noGrp="1"/>
          </p:cNvSpPr>
          <p:nvPr>
            <p:ph type="title"/>
          </p:nvPr>
        </p:nvSpPr>
        <p:spPr>
          <a:xfrm>
            <a:off x="838200" y="365125"/>
            <a:ext cx="10515600" cy="949325"/>
          </a:xfrm>
          <a:solidFill>
            <a:schemeClr val="accent2"/>
          </a:solidFill>
        </p:spPr>
        <p:txBody>
          <a:bodyPr/>
          <a:lstStyle/>
          <a:p>
            <a:pPr algn="ctr"/>
            <a:r>
              <a:rPr lang="en-US" dirty="0"/>
              <a:t>PREPROCESSING THE DATA</a:t>
            </a:r>
          </a:p>
        </p:txBody>
      </p:sp>
      <p:sp>
        <p:nvSpPr>
          <p:cNvPr id="3" name="Content Placeholder 2">
            <a:extLst>
              <a:ext uri="{FF2B5EF4-FFF2-40B4-BE49-F238E27FC236}">
                <a16:creationId xmlns:a16="http://schemas.microsoft.com/office/drawing/2014/main" id="{744C155A-6D94-4AD2-8472-2AC6030C607B}"/>
              </a:ext>
            </a:extLst>
          </p:cNvPr>
          <p:cNvSpPr>
            <a:spLocks noGrp="1"/>
          </p:cNvSpPr>
          <p:nvPr>
            <p:ph idx="1"/>
          </p:nvPr>
        </p:nvSpPr>
        <p:spPr>
          <a:xfrm>
            <a:off x="838200" y="1314450"/>
            <a:ext cx="10515600" cy="4862513"/>
          </a:xfrm>
          <a:solidFill>
            <a:schemeClr val="tx1">
              <a:lumMod val="50000"/>
              <a:lumOff val="50000"/>
            </a:schemeClr>
          </a:solidFill>
        </p:spPr>
        <p:txBody>
          <a:bodyPr>
            <a:normAutofit lnSpcReduction="10000"/>
          </a:bodyPr>
          <a:lstStyle/>
          <a:p>
            <a:pPr marL="0" indent="0">
              <a:buNone/>
            </a:pPr>
            <a:r>
              <a:rPr lang="en-US" dirty="0"/>
              <a:t> Let’s Now have a look at the stage of tumor of the patients:</a:t>
            </a:r>
          </a:p>
          <a:p>
            <a:pPr marL="0" indent="0">
              <a:buNone/>
            </a:pPr>
            <a:r>
              <a:rPr lang="en-US" dirty="0"/>
              <a:t>     # Tumour Stage</a:t>
            </a:r>
          </a:p>
          <a:p>
            <a:pPr marL="0" indent="0">
              <a:buNone/>
            </a:pPr>
            <a:r>
              <a:rPr lang="en-US" dirty="0"/>
              <a:t>stage = data["Tumour_Stage"].value_counts()</a:t>
            </a:r>
          </a:p>
          <a:p>
            <a:pPr marL="0" indent="0">
              <a:buNone/>
            </a:pPr>
            <a:r>
              <a:rPr lang="en-US" dirty="0"/>
              <a:t>transactions = </a:t>
            </a:r>
            <a:r>
              <a:rPr lang="en-US" dirty="0" err="1"/>
              <a:t>stage.index</a:t>
            </a:r>
            <a:endParaRPr lang="en-US" dirty="0"/>
          </a:p>
          <a:p>
            <a:pPr marL="0" indent="0">
              <a:buNone/>
            </a:pPr>
            <a:r>
              <a:rPr lang="en-US" dirty="0"/>
              <a:t>quantity = stage.values</a:t>
            </a:r>
          </a:p>
          <a:p>
            <a:pPr marL="0" indent="0">
              <a:buNone/>
            </a:pPr>
            <a:r>
              <a:rPr lang="en-US" dirty="0"/>
              <a:t>figure = </a:t>
            </a:r>
            <a:r>
              <a:rPr lang="en-US" dirty="0" err="1"/>
              <a:t>px.pie</a:t>
            </a:r>
            <a:r>
              <a:rPr lang="en-US" dirty="0"/>
              <a:t>(data, </a:t>
            </a:r>
          </a:p>
          <a:p>
            <a:pPr marL="0" indent="0">
              <a:buNone/>
            </a:pPr>
            <a:r>
              <a:rPr lang="en-US" dirty="0"/>
              <a:t>             values=quantity, </a:t>
            </a:r>
          </a:p>
          <a:p>
            <a:pPr marL="0" indent="0">
              <a:buNone/>
            </a:pPr>
            <a:r>
              <a:rPr lang="en-US" dirty="0"/>
              <a:t>             names=</a:t>
            </a:r>
            <a:r>
              <a:rPr lang="en-US" dirty="0" err="1"/>
              <a:t>transactions,hole</a:t>
            </a:r>
            <a:r>
              <a:rPr lang="en-US" dirty="0"/>
              <a:t> = 0.5, </a:t>
            </a:r>
          </a:p>
          <a:p>
            <a:pPr marL="0" indent="0">
              <a:buNone/>
            </a:pPr>
            <a:r>
              <a:rPr lang="en-US" dirty="0"/>
              <a:t>             title="Tumour Stages of Patients")</a:t>
            </a:r>
          </a:p>
          <a:p>
            <a:pPr marL="0" indent="0">
              <a:buNone/>
            </a:pPr>
            <a:r>
              <a:rPr lang="en-US" dirty="0" err="1"/>
              <a:t>figure.show</a:t>
            </a:r>
            <a:r>
              <a:rPr lang="en-US" dirty="0"/>
              <a:t>()</a:t>
            </a:r>
          </a:p>
        </p:txBody>
      </p:sp>
    </p:spTree>
    <p:extLst>
      <p:ext uri="{BB962C8B-B14F-4D97-AF65-F5344CB8AC3E}">
        <p14:creationId xmlns:p14="http://schemas.microsoft.com/office/powerpoint/2010/main" val="364493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82C1-5829-4503-9158-D01A9CE2D4DA}"/>
              </a:ext>
            </a:extLst>
          </p:cNvPr>
          <p:cNvSpPr>
            <a:spLocks noGrp="1"/>
          </p:cNvSpPr>
          <p:nvPr>
            <p:ph type="title"/>
          </p:nvPr>
        </p:nvSpPr>
        <p:spPr>
          <a:xfrm>
            <a:off x="838200" y="365125"/>
            <a:ext cx="10515600" cy="906463"/>
          </a:xfrm>
          <a:solidFill>
            <a:schemeClr val="accent2"/>
          </a:solidFill>
        </p:spPr>
        <p:txBody>
          <a:bodyPr/>
          <a:lstStyle/>
          <a:p>
            <a:pPr algn="ctr"/>
            <a:r>
              <a:rPr lang="en-US" b="1" dirty="0"/>
              <a:t>PREPROCESSING THE DATA</a:t>
            </a:r>
          </a:p>
        </p:txBody>
      </p:sp>
      <p:pic>
        <p:nvPicPr>
          <p:cNvPr id="1026" name="Picture 2" descr="stage of tumour of the breast cancer patients">
            <a:extLst>
              <a:ext uri="{FF2B5EF4-FFF2-40B4-BE49-F238E27FC236}">
                <a16:creationId xmlns:a16="http://schemas.microsoft.com/office/drawing/2014/main" id="{18C77D25-4046-4EE0-955B-A8DEA0FC29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974" y="1669793"/>
            <a:ext cx="5857877" cy="3845182"/>
          </a:xfrm>
          <a:prstGeom prst="rect">
            <a:avLst/>
          </a:prstGeom>
          <a:solidFill>
            <a:schemeClr val="accent1">
              <a:lumMod val="40000"/>
              <a:lumOff val="60000"/>
            </a:schemeClr>
          </a:solidFill>
        </p:spPr>
      </p:pic>
      <p:sp>
        <p:nvSpPr>
          <p:cNvPr id="4" name="TextBox 3">
            <a:extLst>
              <a:ext uri="{FF2B5EF4-FFF2-40B4-BE49-F238E27FC236}">
                <a16:creationId xmlns:a16="http://schemas.microsoft.com/office/drawing/2014/main" id="{2167179B-82DD-4B52-9302-F7BD6216CEBF}"/>
              </a:ext>
            </a:extLst>
          </p:cNvPr>
          <p:cNvSpPr txBox="1"/>
          <p:nvPr/>
        </p:nvSpPr>
        <p:spPr>
          <a:xfrm>
            <a:off x="6800851" y="1800225"/>
            <a:ext cx="4448176" cy="1323439"/>
          </a:xfrm>
          <a:prstGeom prst="rect">
            <a:avLst/>
          </a:prstGeom>
          <a:noFill/>
        </p:spPr>
        <p:txBody>
          <a:bodyPr wrap="square" rtlCol="0">
            <a:spAutoFit/>
          </a:bodyPr>
          <a:lstStyle/>
          <a:p>
            <a:r>
              <a:rPr lang="en-US" sz="2000" b="1" dirty="0"/>
              <a:t>The above code draws a pie chart as shown. This clearly shows the distribution of data as per different cancer tumor stages.</a:t>
            </a:r>
          </a:p>
        </p:txBody>
      </p:sp>
      <p:sp>
        <p:nvSpPr>
          <p:cNvPr id="5" name="TextBox 4">
            <a:extLst>
              <a:ext uri="{FF2B5EF4-FFF2-40B4-BE49-F238E27FC236}">
                <a16:creationId xmlns:a16="http://schemas.microsoft.com/office/drawing/2014/main" id="{841266FF-FDB6-4333-96AC-57F52725F0FF}"/>
              </a:ext>
            </a:extLst>
          </p:cNvPr>
          <p:cNvSpPr txBox="1"/>
          <p:nvPr/>
        </p:nvSpPr>
        <p:spPr>
          <a:xfrm>
            <a:off x="1614488" y="5786438"/>
            <a:ext cx="10287000" cy="369332"/>
          </a:xfrm>
          <a:prstGeom prst="rect">
            <a:avLst/>
          </a:prstGeom>
          <a:noFill/>
        </p:spPr>
        <p:txBody>
          <a:bodyPr wrap="square" rtlCol="0">
            <a:spAutoFit/>
          </a:bodyPr>
          <a:lstStyle/>
          <a:p>
            <a:r>
              <a:rPr lang="en-US" dirty="0"/>
              <a:t>It is clear that many women suffer from cancer stage III as compared to stage I &amp; II due to discovery stages.</a:t>
            </a:r>
          </a:p>
        </p:txBody>
      </p:sp>
    </p:spTree>
    <p:extLst>
      <p:ext uri="{BB962C8B-B14F-4D97-AF65-F5344CB8AC3E}">
        <p14:creationId xmlns:p14="http://schemas.microsoft.com/office/powerpoint/2010/main" val="45857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ECEA-4744-4221-ABD1-40789C30EA5E}"/>
              </a:ext>
            </a:extLst>
          </p:cNvPr>
          <p:cNvSpPr>
            <a:spLocks noGrp="1"/>
          </p:cNvSpPr>
          <p:nvPr>
            <p:ph type="title"/>
          </p:nvPr>
        </p:nvSpPr>
        <p:spPr>
          <a:xfrm>
            <a:off x="838200" y="365126"/>
            <a:ext cx="10515600" cy="992188"/>
          </a:xfrm>
          <a:solidFill>
            <a:schemeClr val="accent2"/>
          </a:solidFill>
        </p:spPr>
        <p:txBody>
          <a:bodyPr/>
          <a:lstStyle/>
          <a:p>
            <a:pPr algn="ctr"/>
            <a:r>
              <a:rPr lang="en-US" dirty="0"/>
              <a:t>DATA ANALYSIS</a:t>
            </a:r>
          </a:p>
        </p:txBody>
      </p:sp>
      <p:sp>
        <p:nvSpPr>
          <p:cNvPr id="3" name="Content Placeholder 2">
            <a:extLst>
              <a:ext uri="{FF2B5EF4-FFF2-40B4-BE49-F238E27FC236}">
                <a16:creationId xmlns:a16="http://schemas.microsoft.com/office/drawing/2014/main" id="{13E93012-790A-4486-8456-F4598585EFCB}"/>
              </a:ext>
            </a:extLst>
          </p:cNvPr>
          <p:cNvSpPr>
            <a:spLocks noGrp="1"/>
          </p:cNvSpPr>
          <p:nvPr>
            <p:ph idx="1"/>
          </p:nvPr>
        </p:nvSpPr>
        <p:spPr>
          <a:xfrm>
            <a:off x="838200" y="1357315"/>
            <a:ext cx="10515600" cy="4819648"/>
          </a:xfrm>
          <a:solidFill>
            <a:schemeClr val="tx1">
              <a:lumMod val="50000"/>
              <a:lumOff val="50000"/>
            </a:schemeClr>
          </a:solidFill>
        </p:spPr>
        <p:txBody>
          <a:bodyPr>
            <a:normAutofit fontScale="92500" lnSpcReduction="20000"/>
          </a:bodyPr>
          <a:lstStyle/>
          <a:p>
            <a:pPr marL="0" indent="0">
              <a:buNone/>
            </a:pPr>
            <a:r>
              <a:rPr lang="en-US" dirty="0"/>
              <a:t>Now let’s have a look at the histology of breast cancer patients. (Histology is a description of a tumor based on how abnormal the cancer cells and tissue look under a microscope and how quickly cancer can grow and spread):</a:t>
            </a:r>
          </a:p>
          <a:p>
            <a:pPr marL="0" indent="0" algn="ctr">
              <a:buNone/>
            </a:pPr>
            <a:r>
              <a:rPr lang="en-US" dirty="0"/>
              <a:t># Histology</a:t>
            </a:r>
          </a:p>
          <a:p>
            <a:pPr marL="0" indent="0" algn="ctr">
              <a:buNone/>
            </a:pPr>
            <a:r>
              <a:rPr lang="en-US" dirty="0"/>
              <a:t>histology = data["Histology"].value_counts()</a:t>
            </a:r>
          </a:p>
          <a:p>
            <a:pPr marL="0" indent="0" algn="ctr">
              <a:buNone/>
            </a:pPr>
            <a:r>
              <a:rPr lang="en-US" dirty="0"/>
              <a:t>transactions = histology.index</a:t>
            </a:r>
          </a:p>
          <a:p>
            <a:pPr marL="0" indent="0" algn="ctr">
              <a:buNone/>
            </a:pPr>
            <a:r>
              <a:rPr lang="en-US" dirty="0"/>
              <a:t>quantity = histology.values</a:t>
            </a:r>
          </a:p>
          <a:p>
            <a:pPr marL="0" indent="0" algn="ctr">
              <a:buNone/>
            </a:pPr>
            <a:r>
              <a:rPr lang="en-US" dirty="0"/>
              <a:t>figure = px.pie(data, </a:t>
            </a:r>
          </a:p>
          <a:p>
            <a:pPr marL="0" indent="0" algn="ctr">
              <a:buNone/>
            </a:pPr>
            <a:r>
              <a:rPr lang="en-US" dirty="0"/>
              <a:t>             values=quantity, </a:t>
            </a:r>
          </a:p>
          <a:p>
            <a:pPr marL="0" indent="0" algn="ctr">
              <a:buNone/>
            </a:pPr>
            <a:r>
              <a:rPr lang="en-US" dirty="0"/>
              <a:t>             names=transactions,hole = 0.5, </a:t>
            </a:r>
          </a:p>
          <a:p>
            <a:pPr marL="0" indent="0" algn="ctr">
              <a:buNone/>
            </a:pPr>
            <a:r>
              <a:rPr lang="en-US" dirty="0"/>
              <a:t>             title="Histology of Patients")</a:t>
            </a:r>
          </a:p>
          <a:p>
            <a:pPr marL="0" indent="0" algn="ctr">
              <a:buNone/>
            </a:pPr>
            <a:r>
              <a:rPr lang="en-US" dirty="0"/>
              <a:t>figure.show()</a:t>
            </a:r>
          </a:p>
        </p:txBody>
      </p:sp>
    </p:spTree>
    <p:extLst>
      <p:ext uri="{BB962C8B-B14F-4D97-AF65-F5344CB8AC3E}">
        <p14:creationId xmlns:p14="http://schemas.microsoft.com/office/powerpoint/2010/main" val="26191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77627-CD44-4DBE-8C92-01172134A5F7}"/>
              </a:ext>
            </a:extLst>
          </p:cNvPr>
          <p:cNvSpPr>
            <a:spLocks noGrp="1"/>
          </p:cNvSpPr>
          <p:nvPr>
            <p:ph type="title"/>
          </p:nvPr>
        </p:nvSpPr>
        <p:spPr>
          <a:xfrm>
            <a:off x="838200" y="365126"/>
            <a:ext cx="10515600" cy="692150"/>
          </a:xfrm>
          <a:solidFill>
            <a:schemeClr val="accent2"/>
          </a:solidFill>
        </p:spPr>
        <p:txBody>
          <a:bodyPr>
            <a:normAutofit fontScale="90000"/>
          </a:bodyPr>
          <a:lstStyle/>
          <a:p>
            <a:pPr algn="ctr"/>
            <a:r>
              <a:rPr lang="en-US" dirty="0"/>
              <a:t>DATA ANALYSIS</a:t>
            </a:r>
          </a:p>
        </p:txBody>
      </p:sp>
      <p:pic>
        <p:nvPicPr>
          <p:cNvPr id="6" name="Picture 5">
            <a:extLst>
              <a:ext uri="{FF2B5EF4-FFF2-40B4-BE49-F238E27FC236}">
                <a16:creationId xmlns:a16="http://schemas.microsoft.com/office/drawing/2014/main" id="{69EFA211-0C98-4C59-803C-A3B2CEAF0E43}"/>
              </a:ext>
            </a:extLst>
          </p:cNvPr>
          <p:cNvPicPr>
            <a:picLocks noChangeAspect="1"/>
          </p:cNvPicPr>
          <p:nvPr/>
        </p:nvPicPr>
        <p:blipFill>
          <a:blip r:embed="rId2"/>
          <a:stretch>
            <a:fillRect/>
          </a:stretch>
        </p:blipFill>
        <p:spPr>
          <a:xfrm>
            <a:off x="838199" y="1214437"/>
            <a:ext cx="6005513" cy="4286251"/>
          </a:xfrm>
          <a:prstGeom prst="rect">
            <a:avLst/>
          </a:prstGeom>
        </p:spPr>
      </p:pic>
      <p:sp>
        <p:nvSpPr>
          <p:cNvPr id="7" name="TextBox 6">
            <a:extLst>
              <a:ext uri="{FF2B5EF4-FFF2-40B4-BE49-F238E27FC236}">
                <a16:creationId xmlns:a16="http://schemas.microsoft.com/office/drawing/2014/main" id="{19DAEF0E-820F-42D9-B995-3799F4EF8232}"/>
              </a:ext>
            </a:extLst>
          </p:cNvPr>
          <p:cNvSpPr txBox="1"/>
          <p:nvPr/>
        </p:nvSpPr>
        <p:spPr>
          <a:xfrm>
            <a:off x="6843713" y="1443038"/>
            <a:ext cx="4714875" cy="923330"/>
          </a:xfrm>
          <a:prstGeom prst="rect">
            <a:avLst/>
          </a:prstGeom>
          <a:noFill/>
        </p:spPr>
        <p:txBody>
          <a:bodyPr wrap="square" rtlCol="0">
            <a:spAutoFit/>
          </a:bodyPr>
          <a:lstStyle/>
          <a:p>
            <a:r>
              <a:rPr lang="en-US" dirty="0"/>
              <a:t>The pie chart above is outputted , it shows the relation between histology and percentage of females. </a:t>
            </a:r>
          </a:p>
        </p:txBody>
      </p:sp>
    </p:spTree>
    <p:extLst>
      <p:ext uri="{BB962C8B-B14F-4D97-AF65-F5344CB8AC3E}">
        <p14:creationId xmlns:p14="http://schemas.microsoft.com/office/powerpoint/2010/main" val="133304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D547-96B5-4D07-B4AC-F6045B0121AC}"/>
              </a:ext>
            </a:extLst>
          </p:cNvPr>
          <p:cNvSpPr>
            <a:spLocks noGrp="1"/>
          </p:cNvSpPr>
          <p:nvPr>
            <p:ph type="title"/>
          </p:nvPr>
        </p:nvSpPr>
        <p:spPr>
          <a:xfrm>
            <a:off x="838200" y="365126"/>
            <a:ext cx="10515600" cy="935038"/>
          </a:xfrm>
          <a:solidFill>
            <a:schemeClr val="accent2"/>
          </a:solidFill>
        </p:spPr>
        <p:txBody>
          <a:bodyPr/>
          <a:lstStyle/>
          <a:p>
            <a:pPr algn="ctr"/>
            <a:r>
              <a:rPr lang="en-US" b="1" dirty="0"/>
              <a:t>DATA ANALYSIS</a:t>
            </a:r>
          </a:p>
        </p:txBody>
      </p:sp>
      <p:sp>
        <p:nvSpPr>
          <p:cNvPr id="3" name="Content Placeholder 2">
            <a:extLst>
              <a:ext uri="{FF2B5EF4-FFF2-40B4-BE49-F238E27FC236}">
                <a16:creationId xmlns:a16="http://schemas.microsoft.com/office/drawing/2014/main" id="{ABA2E8A5-0F3B-43AF-914B-AF2A1D055C35}"/>
              </a:ext>
            </a:extLst>
          </p:cNvPr>
          <p:cNvSpPr>
            <a:spLocks noGrp="1"/>
          </p:cNvSpPr>
          <p:nvPr>
            <p:ph idx="1"/>
          </p:nvPr>
        </p:nvSpPr>
        <p:spPr>
          <a:xfrm>
            <a:off x="838200" y="1300164"/>
            <a:ext cx="10515600" cy="4876799"/>
          </a:xfrm>
        </p:spPr>
        <p:txBody>
          <a:bodyPr/>
          <a:lstStyle/>
          <a:p>
            <a:pPr marL="0" indent="0">
              <a:buNone/>
            </a:pPr>
            <a:r>
              <a:rPr lang="en-US" dirty="0"/>
              <a:t>Now we look at the values of ER status, PR status, and HER2 status of the patients:</a:t>
            </a:r>
          </a:p>
          <a:p>
            <a:pPr marL="0" indent="0">
              <a:buNone/>
            </a:pPr>
            <a:r>
              <a:rPr lang="en-US" dirty="0"/>
              <a:t># ER status</a:t>
            </a:r>
          </a:p>
          <a:p>
            <a:pPr marL="0" indent="0">
              <a:buNone/>
            </a:pPr>
            <a:r>
              <a:rPr lang="en-US" dirty="0"/>
              <a:t>print(data["ER status"].value_counts())</a:t>
            </a:r>
          </a:p>
          <a:p>
            <a:pPr marL="0" indent="0">
              <a:buNone/>
            </a:pPr>
            <a:r>
              <a:rPr lang="en-US" dirty="0"/>
              <a:t># PR status</a:t>
            </a:r>
          </a:p>
          <a:p>
            <a:pPr marL="0" indent="0">
              <a:buNone/>
            </a:pPr>
            <a:r>
              <a:rPr lang="en-US" dirty="0"/>
              <a:t>print(data["PR status"].value_counts())</a:t>
            </a:r>
          </a:p>
          <a:p>
            <a:pPr marL="0" indent="0">
              <a:buNone/>
            </a:pPr>
            <a:r>
              <a:rPr lang="en-US" dirty="0"/>
              <a:t># HER2 status</a:t>
            </a:r>
          </a:p>
          <a:p>
            <a:pPr marL="0" indent="0">
              <a:buNone/>
            </a:pPr>
            <a:r>
              <a:rPr lang="en-US" dirty="0"/>
              <a:t>print(data["HER2 status"].value_counts())</a:t>
            </a:r>
          </a:p>
        </p:txBody>
      </p:sp>
    </p:spTree>
    <p:extLst>
      <p:ext uri="{BB962C8B-B14F-4D97-AF65-F5344CB8AC3E}">
        <p14:creationId xmlns:p14="http://schemas.microsoft.com/office/powerpoint/2010/main" val="52291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46AE-0CE3-42EE-B11B-AAFE977401E4}"/>
              </a:ext>
            </a:extLst>
          </p:cNvPr>
          <p:cNvSpPr>
            <a:spLocks noGrp="1"/>
          </p:cNvSpPr>
          <p:nvPr>
            <p:ph type="title"/>
          </p:nvPr>
        </p:nvSpPr>
        <p:spPr>
          <a:xfrm>
            <a:off x="838200" y="365125"/>
            <a:ext cx="10515600" cy="777875"/>
          </a:xfrm>
          <a:solidFill>
            <a:schemeClr val="accent2"/>
          </a:solidFill>
        </p:spPr>
        <p:txBody>
          <a:bodyPr/>
          <a:lstStyle/>
          <a:p>
            <a:pPr algn="ctr"/>
            <a:r>
              <a:rPr lang="en-US" b="1" dirty="0"/>
              <a:t>DATA ANALYSIS</a:t>
            </a:r>
          </a:p>
        </p:txBody>
      </p:sp>
      <p:sp>
        <p:nvSpPr>
          <p:cNvPr id="3" name="Content Placeholder 2">
            <a:extLst>
              <a:ext uri="{FF2B5EF4-FFF2-40B4-BE49-F238E27FC236}">
                <a16:creationId xmlns:a16="http://schemas.microsoft.com/office/drawing/2014/main" id="{6604C38D-0076-4862-9069-8935EAE47557}"/>
              </a:ext>
            </a:extLst>
          </p:cNvPr>
          <p:cNvSpPr>
            <a:spLocks noGrp="1"/>
          </p:cNvSpPr>
          <p:nvPr>
            <p:ph idx="1"/>
          </p:nvPr>
        </p:nvSpPr>
        <p:spPr>
          <a:xfrm>
            <a:off x="838200" y="1143000"/>
            <a:ext cx="10515600" cy="5033963"/>
          </a:xfrm>
        </p:spPr>
        <p:txBody>
          <a:bodyPr>
            <a:normAutofit lnSpcReduction="10000"/>
          </a:bodyPr>
          <a:lstStyle/>
          <a:p>
            <a:pPr marL="0" indent="0">
              <a:buNone/>
            </a:pPr>
            <a:r>
              <a:rPr lang="en-US" dirty="0"/>
              <a:t>Lets explore the type of surgeries to be performed to patients:</a:t>
            </a:r>
          </a:p>
          <a:p>
            <a:pPr marL="0" indent="0">
              <a:buNone/>
            </a:pPr>
            <a:r>
              <a:rPr lang="en-US" dirty="0"/>
              <a:t># Surgery_type</a:t>
            </a:r>
          </a:p>
          <a:p>
            <a:pPr marL="0" indent="0">
              <a:buNone/>
            </a:pPr>
            <a:r>
              <a:rPr lang="en-US" dirty="0"/>
              <a:t>surgery = data["Surgery_type"].value_counts()</a:t>
            </a:r>
          </a:p>
          <a:p>
            <a:pPr marL="0" indent="0">
              <a:buNone/>
            </a:pPr>
            <a:r>
              <a:rPr lang="en-US" dirty="0"/>
              <a:t>transactions = </a:t>
            </a:r>
            <a:r>
              <a:rPr lang="en-US" dirty="0" err="1"/>
              <a:t>surgery.index</a:t>
            </a:r>
            <a:endParaRPr lang="en-US" dirty="0"/>
          </a:p>
          <a:p>
            <a:pPr marL="0" indent="0">
              <a:buNone/>
            </a:pPr>
            <a:r>
              <a:rPr lang="en-US" dirty="0"/>
              <a:t>quantity = </a:t>
            </a:r>
            <a:r>
              <a:rPr lang="en-US" dirty="0" err="1"/>
              <a:t>surgery.values</a:t>
            </a:r>
            <a:endParaRPr lang="en-US" dirty="0"/>
          </a:p>
          <a:p>
            <a:pPr marL="0" indent="0">
              <a:buNone/>
            </a:pPr>
            <a:r>
              <a:rPr lang="en-US" dirty="0"/>
              <a:t>figure = px.pie(data, </a:t>
            </a:r>
          </a:p>
          <a:p>
            <a:pPr marL="0" indent="0">
              <a:buNone/>
            </a:pPr>
            <a:r>
              <a:rPr lang="en-US" dirty="0"/>
              <a:t>             values=quantity, </a:t>
            </a:r>
          </a:p>
          <a:p>
            <a:pPr marL="0" indent="0">
              <a:buNone/>
            </a:pPr>
            <a:r>
              <a:rPr lang="en-US" dirty="0"/>
              <a:t>             names=transactions,hole = 0.5, </a:t>
            </a:r>
          </a:p>
          <a:p>
            <a:pPr marL="0" indent="0">
              <a:buNone/>
            </a:pPr>
            <a:r>
              <a:rPr lang="en-US" dirty="0"/>
              <a:t>             title="Type of Surgery of Patients")</a:t>
            </a:r>
          </a:p>
          <a:p>
            <a:pPr marL="0" indent="0">
              <a:buNone/>
            </a:pPr>
            <a:r>
              <a:rPr lang="en-US" dirty="0"/>
              <a:t>figure.show()</a:t>
            </a:r>
          </a:p>
        </p:txBody>
      </p:sp>
    </p:spTree>
    <p:extLst>
      <p:ext uri="{BB962C8B-B14F-4D97-AF65-F5344CB8AC3E}">
        <p14:creationId xmlns:p14="http://schemas.microsoft.com/office/powerpoint/2010/main" val="114702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8C08-8C7C-4723-9B34-0036DBF6DFAD}"/>
              </a:ext>
            </a:extLst>
          </p:cNvPr>
          <p:cNvSpPr>
            <a:spLocks noGrp="1"/>
          </p:cNvSpPr>
          <p:nvPr>
            <p:ph type="title"/>
          </p:nvPr>
        </p:nvSpPr>
        <p:spPr>
          <a:xfrm>
            <a:off x="838200" y="365125"/>
            <a:ext cx="10515600" cy="849313"/>
          </a:xfrm>
          <a:solidFill>
            <a:schemeClr val="accent2"/>
          </a:solidFill>
        </p:spPr>
        <p:txBody>
          <a:bodyPr/>
          <a:lstStyle/>
          <a:p>
            <a:pPr algn="ctr"/>
            <a:r>
              <a:rPr lang="en-US" b="1" dirty="0"/>
              <a:t>DATA ANALYSIS</a:t>
            </a:r>
          </a:p>
        </p:txBody>
      </p:sp>
      <p:pic>
        <p:nvPicPr>
          <p:cNvPr id="4" name="Picture 3">
            <a:extLst>
              <a:ext uri="{FF2B5EF4-FFF2-40B4-BE49-F238E27FC236}">
                <a16:creationId xmlns:a16="http://schemas.microsoft.com/office/drawing/2014/main" id="{42591FDE-1EA0-40AB-B381-3240A76D0F62}"/>
              </a:ext>
            </a:extLst>
          </p:cNvPr>
          <p:cNvPicPr>
            <a:picLocks noChangeAspect="1"/>
          </p:cNvPicPr>
          <p:nvPr/>
        </p:nvPicPr>
        <p:blipFill>
          <a:blip r:embed="rId2"/>
          <a:stretch>
            <a:fillRect/>
          </a:stretch>
        </p:blipFill>
        <p:spPr>
          <a:xfrm>
            <a:off x="838200" y="1285875"/>
            <a:ext cx="6667500" cy="4286250"/>
          </a:xfrm>
          <a:prstGeom prst="rect">
            <a:avLst/>
          </a:prstGeom>
        </p:spPr>
      </p:pic>
    </p:spTree>
    <p:extLst>
      <p:ext uri="{BB962C8B-B14F-4D97-AF65-F5344CB8AC3E}">
        <p14:creationId xmlns:p14="http://schemas.microsoft.com/office/powerpoint/2010/main" val="2101334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F45C-6B9E-40EC-A536-8086112087B7}"/>
              </a:ext>
            </a:extLst>
          </p:cNvPr>
          <p:cNvSpPr>
            <a:spLocks noGrp="1"/>
          </p:cNvSpPr>
          <p:nvPr>
            <p:ph type="title"/>
          </p:nvPr>
        </p:nvSpPr>
        <p:spPr>
          <a:xfrm>
            <a:off x="838200" y="365126"/>
            <a:ext cx="10515600" cy="977900"/>
          </a:xfrm>
          <a:solidFill>
            <a:schemeClr val="accent2"/>
          </a:solidFill>
        </p:spPr>
        <p:txBody>
          <a:bodyPr/>
          <a:lstStyle/>
          <a:p>
            <a:pPr algn="ctr"/>
            <a:r>
              <a:rPr lang="en-US" b="1" dirty="0"/>
              <a:t>TRAINING THE MODEL</a:t>
            </a:r>
          </a:p>
        </p:txBody>
      </p:sp>
      <p:sp>
        <p:nvSpPr>
          <p:cNvPr id="3" name="Content Placeholder 2">
            <a:extLst>
              <a:ext uri="{FF2B5EF4-FFF2-40B4-BE49-F238E27FC236}">
                <a16:creationId xmlns:a16="http://schemas.microsoft.com/office/drawing/2014/main" id="{99610783-EBF9-4F5E-AF6C-85C61A62B7C2}"/>
              </a:ext>
            </a:extLst>
          </p:cNvPr>
          <p:cNvSpPr>
            <a:spLocks noGrp="1"/>
          </p:cNvSpPr>
          <p:nvPr>
            <p:ph idx="1"/>
          </p:nvPr>
        </p:nvSpPr>
        <p:spPr>
          <a:xfrm>
            <a:off x="838200" y="1343026"/>
            <a:ext cx="10515600" cy="4833937"/>
          </a:xfrm>
        </p:spPr>
        <p:txBody>
          <a:bodyPr>
            <a:normAutofit fontScale="85000" lnSpcReduction="10000"/>
          </a:bodyPr>
          <a:lstStyle/>
          <a:p>
            <a:pPr marL="0" indent="0">
              <a:buNone/>
            </a:pPr>
            <a:r>
              <a:rPr lang="en-US" dirty="0"/>
              <a:t> the dataset has a lot of categorical features. To use this data to train a machine learning model, we need to transform the values of all the categorical columns:</a:t>
            </a:r>
          </a:p>
          <a:p>
            <a:pPr marL="0" indent="0">
              <a:buNone/>
            </a:pPr>
            <a:r>
              <a:rPr lang="en-US" sz="2600" dirty="0"/>
              <a:t>data["Tumour_Stage"] = data["Tumour_Stage"].map({"I": 1, "II": 2, "III": 3})</a:t>
            </a:r>
          </a:p>
          <a:p>
            <a:pPr marL="0" indent="0">
              <a:buNone/>
            </a:pPr>
            <a:r>
              <a:rPr lang="en-US" sz="2600" dirty="0"/>
              <a:t>data["Histology"] = data["Histology"].map({"Infiltrating Ductal Carcinoma": 1, </a:t>
            </a:r>
          </a:p>
          <a:p>
            <a:pPr marL="0" indent="0">
              <a:buNone/>
            </a:pPr>
            <a:r>
              <a:rPr lang="en-US" sz="2600" dirty="0"/>
              <a:t>                                           "Infiltrating Lobular Carcinoma": 2, "Mucinous Carcinoma": 3})</a:t>
            </a:r>
          </a:p>
          <a:p>
            <a:pPr marL="0" indent="0">
              <a:buNone/>
            </a:pPr>
            <a:r>
              <a:rPr lang="en-US" sz="2600" dirty="0"/>
              <a:t>data["ER status"] = data["ER status"].map({"Positive": 1})</a:t>
            </a:r>
          </a:p>
          <a:p>
            <a:pPr marL="0" indent="0">
              <a:buNone/>
            </a:pPr>
            <a:r>
              <a:rPr lang="en-US" sz="2600" dirty="0"/>
              <a:t>data["PR status"] = data["PR status"].map({"Positive": 1})</a:t>
            </a:r>
          </a:p>
          <a:p>
            <a:pPr marL="0" indent="0">
              <a:buNone/>
            </a:pPr>
            <a:r>
              <a:rPr lang="en-US" sz="2600" dirty="0"/>
              <a:t>data["HER2 status"] = data["HER2 status"].map({"Positive": 1, "Negative": 2})</a:t>
            </a:r>
          </a:p>
          <a:p>
            <a:pPr marL="0" indent="0">
              <a:buNone/>
            </a:pPr>
            <a:r>
              <a:rPr lang="en-US" sz="2600" dirty="0"/>
              <a:t>data["Gender"] = data["Gender"].map({"MALE": 0, "FEMALE": 1})</a:t>
            </a:r>
          </a:p>
          <a:p>
            <a:pPr marL="0" indent="0">
              <a:buNone/>
            </a:pPr>
            <a:r>
              <a:rPr lang="en-US" sz="2600" dirty="0"/>
              <a:t>data["Surgery_type"] = data["Surgery_type"].map({"Other": 1, "Modified Radical Mastectomy": 2,  "Lumpectomy": 3, "Simple Mastectomy": 4})</a:t>
            </a:r>
          </a:p>
          <a:p>
            <a:pPr marL="0" indent="0">
              <a:buNone/>
            </a:pPr>
            <a:r>
              <a:rPr lang="en-US" sz="2600" dirty="0"/>
              <a:t>print(data.head())</a:t>
            </a:r>
          </a:p>
        </p:txBody>
      </p:sp>
    </p:spTree>
    <p:extLst>
      <p:ext uri="{BB962C8B-B14F-4D97-AF65-F5344CB8AC3E}">
        <p14:creationId xmlns:p14="http://schemas.microsoft.com/office/powerpoint/2010/main" val="3209585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382D-291A-4278-8E60-035DFADC97A6}"/>
              </a:ext>
            </a:extLst>
          </p:cNvPr>
          <p:cNvSpPr>
            <a:spLocks noGrp="1"/>
          </p:cNvSpPr>
          <p:nvPr>
            <p:ph type="title"/>
          </p:nvPr>
        </p:nvSpPr>
        <p:spPr>
          <a:xfrm>
            <a:off x="838200" y="365126"/>
            <a:ext cx="10515600" cy="877888"/>
          </a:xfrm>
          <a:solidFill>
            <a:schemeClr val="accent2"/>
          </a:solidFill>
        </p:spPr>
        <p:txBody>
          <a:bodyPr/>
          <a:lstStyle/>
          <a:p>
            <a:pPr algn="ctr"/>
            <a:r>
              <a:rPr lang="en-US" b="1" dirty="0"/>
              <a:t>SPLITTING THE DATA</a:t>
            </a:r>
          </a:p>
        </p:txBody>
      </p:sp>
      <p:sp>
        <p:nvSpPr>
          <p:cNvPr id="3" name="Content Placeholder 2">
            <a:extLst>
              <a:ext uri="{FF2B5EF4-FFF2-40B4-BE49-F238E27FC236}">
                <a16:creationId xmlns:a16="http://schemas.microsoft.com/office/drawing/2014/main" id="{5E4EB4C7-6AAD-4D0F-B8FF-9AEB8F6F3F10}"/>
              </a:ext>
            </a:extLst>
          </p:cNvPr>
          <p:cNvSpPr>
            <a:spLocks noGrp="1"/>
          </p:cNvSpPr>
          <p:nvPr>
            <p:ph idx="1"/>
          </p:nvPr>
        </p:nvSpPr>
        <p:spPr>
          <a:xfrm>
            <a:off x="838200" y="1243014"/>
            <a:ext cx="10515600" cy="4933949"/>
          </a:xfrm>
        </p:spPr>
        <p:txBody>
          <a:bodyPr/>
          <a:lstStyle/>
          <a:p>
            <a:pPr marL="0" indent="0">
              <a:buNone/>
            </a:pPr>
            <a:r>
              <a:rPr lang="en-US" dirty="0"/>
              <a:t>Before training the model, we need to split the data into training and test set:</a:t>
            </a:r>
          </a:p>
          <a:p>
            <a:pPr marL="0" indent="0">
              <a:buNone/>
            </a:pPr>
            <a:r>
              <a:rPr lang="en-US" dirty="0"/>
              <a:t># Splitting data</a:t>
            </a:r>
          </a:p>
          <a:p>
            <a:pPr marL="0" indent="0">
              <a:buNone/>
            </a:pPr>
            <a:r>
              <a:rPr lang="en-US" dirty="0"/>
              <a:t>x = np.array(data[['Age', 'Gender', 'Protein1', 'Protein2', 'Protein3','Protein4',  'Tumour_Stage', 'Histology', 'ER status', 'PR status', 'HER2 status', 'Surgery_type']])</a:t>
            </a:r>
          </a:p>
          <a:p>
            <a:pPr marL="0" indent="0">
              <a:buNone/>
            </a:pPr>
            <a:r>
              <a:rPr lang="en-US" dirty="0"/>
              <a:t>y = np.array(data[['Patient_Status']])</a:t>
            </a:r>
          </a:p>
          <a:p>
            <a:pPr marL="0" indent="0">
              <a:buNone/>
            </a:pPr>
            <a:r>
              <a:rPr lang="en-US" dirty="0"/>
              <a:t>xtrain, xtest, ytrain, ytest = train_test_split(x, y, test_size=0.10, random_state=42)</a:t>
            </a:r>
          </a:p>
        </p:txBody>
      </p:sp>
    </p:spTree>
    <p:extLst>
      <p:ext uri="{BB962C8B-B14F-4D97-AF65-F5344CB8AC3E}">
        <p14:creationId xmlns:p14="http://schemas.microsoft.com/office/powerpoint/2010/main" val="4075222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F296-0F0B-4595-8343-4E6EC4E92B41}"/>
              </a:ext>
            </a:extLst>
          </p:cNvPr>
          <p:cNvSpPr>
            <a:spLocks noGrp="1"/>
          </p:cNvSpPr>
          <p:nvPr>
            <p:ph type="title"/>
          </p:nvPr>
        </p:nvSpPr>
        <p:spPr>
          <a:xfrm>
            <a:off x="838200" y="365125"/>
            <a:ext cx="10515600" cy="892175"/>
          </a:xfrm>
          <a:solidFill>
            <a:schemeClr val="accent2"/>
          </a:solidFill>
        </p:spPr>
        <p:txBody>
          <a:bodyPr/>
          <a:lstStyle/>
          <a:p>
            <a:pPr algn="ctr"/>
            <a:r>
              <a:rPr lang="en-US" b="1" dirty="0"/>
              <a:t>TRAINING THE MODEL</a:t>
            </a:r>
          </a:p>
        </p:txBody>
      </p:sp>
      <p:sp>
        <p:nvSpPr>
          <p:cNvPr id="3" name="Content Placeholder 2">
            <a:extLst>
              <a:ext uri="{FF2B5EF4-FFF2-40B4-BE49-F238E27FC236}">
                <a16:creationId xmlns:a16="http://schemas.microsoft.com/office/drawing/2014/main" id="{68A44552-E805-4B83-8EDB-58DCB0667F5F}"/>
              </a:ext>
            </a:extLst>
          </p:cNvPr>
          <p:cNvSpPr>
            <a:spLocks noGrp="1"/>
          </p:cNvSpPr>
          <p:nvPr>
            <p:ph idx="1"/>
          </p:nvPr>
        </p:nvSpPr>
        <p:spPr>
          <a:xfrm>
            <a:off x="838200" y="1257300"/>
            <a:ext cx="10515600" cy="4919663"/>
          </a:xfrm>
        </p:spPr>
        <p:txBody>
          <a:bodyPr/>
          <a:lstStyle/>
          <a:p>
            <a:pPr marL="0" indent="0">
              <a:buNone/>
            </a:pPr>
            <a:endParaRPr lang="en-US" dirty="0"/>
          </a:p>
          <a:p>
            <a:pPr marL="0" indent="0">
              <a:buNone/>
            </a:pPr>
            <a:r>
              <a:rPr lang="en-US" dirty="0"/>
              <a:t>Lets now train the mode</a:t>
            </a:r>
          </a:p>
          <a:p>
            <a:pPr marL="0" indent="0">
              <a:buNone/>
            </a:pPr>
            <a:endParaRPr lang="en-US" dirty="0"/>
          </a:p>
          <a:p>
            <a:pPr marL="0" indent="0">
              <a:buNone/>
            </a:pPr>
            <a:r>
              <a:rPr lang="en-US" dirty="0"/>
              <a:t>model = SVC()</a:t>
            </a:r>
          </a:p>
          <a:p>
            <a:pPr marL="0" indent="0">
              <a:buNone/>
            </a:pPr>
            <a:r>
              <a:rPr lang="en-US" dirty="0"/>
              <a:t>model.fit(xtrain, ytrain)</a:t>
            </a:r>
          </a:p>
        </p:txBody>
      </p:sp>
    </p:spTree>
    <p:extLst>
      <p:ext uri="{BB962C8B-B14F-4D97-AF65-F5344CB8AC3E}">
        <p14:creationId xmlns:p14="http://schemas.microsoft.com/office/powerpoint/2010/main" val="272248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6CDD-06B9-47F8-8862-682DE7FF066E}"/>
              </a:ext>
            </a:extLst>
          </p:cNvPr>
          <p:cNvSpPr>
            <a:spLocks noGrp="1"/>
          </p:cNvSpPr>
          <p:nvPr>
            <p:ph type="title"/>
          </p:nvPr>
        </p:nvSpPr>
        <p:spPr>
          <a:xfrm>
            <a:off x="839787" y="365126"/>
            <a:ext cx="11133137" cy="1092200"/>
          </a:xfrm>
          <a:solidFill>
            <a:schemeClr val="accent2"/>
          </a:solidFill>
        </p:spPr>
        <p:txBody>
          <a:bodyPr/>
          <a:lstStyle/>
          <a:p>
            <a:pPr algn="ctr"/>
            <a:r>
              <a:rPr lang="en-US" dirty="0"/>
              <a:t>BACKGROUND OF THE PROJECT</a:t>
            </a:r>
          </a:p>
        </p:txBody>
      </p:sp>
      <p:sp>
        <p:nvSpPr>
          <p:cNvPr id="4" name="Content Placeholder 3">
            <a:extLst>
              <a:ext uri="{FF2B5EF4-FFF2-40B4-BE49-F238E27FC236}">
                <a16:creationId xmlns:a16="http://schemas.microsoft.com/office/drawing/2014/main" id="{4DCE133A-6834-43E8-85B7-F5C714AC8F54}"/>
              </a:ext>
            </a:extLst>
          </p:cNvPr>
          <p:cNvSpPr>
            <a:spLocks noGrp="1"/>
          </p:cNvSpPr>
          <p:nvPr>
            <p:ph sz="half" idx="2"/>
          </p:nvPr>
        </p:nvSpPr>
        <p:spPr>
          <a:xfrm>
            <a:off x="839788" y="1457326"/>
            <a:ext cx="11133137" cy="5035549"/>
          </a:xfrm>
          <a:solidFill>
            <a:schemeClr val="tx1">
              <a:lumMod val="50000"/>
              <a:lumOff val="50000"/>
            </a:schemeClr>
          </a:solidFill>
        </p:spPr>
        <p:txBody>
          <a:bodyPr>
            <a:normAutofit/>
          </a:bodyPr>
          <a:lstStyle/>
          <a:p>
            <a:r>
              <a:rPr lang="en-US" sz="3200" dirty="0"/>
              <a:t>Breast cancer is one of the types of cancer that starts in the breast. It occurs in women, but men can get breast cancer too. It is the second leading cause of death in women. As the use of data in the heath sector is very common today, we can use machine learning to predict whether a patient will survive a deadly disease like breast cancer or not. So if you want to learn how to predict the survival of a breast cancer patient, this article is for you. In this article, I will take you through the task of breast cancer survival prediction with machine learning using Python.</a:t>
            </a:r>
          </a:p>
        </p:txBody>
      </p:sp>
    </p:spTree>
    <p:extLst>
      <p:ext uri="{BB962C8B-B14F-4D97-AF65-F5344CB8AC3E}">
        <p14:creationId xmlns:p14="http://schemas.microsoft.com/office/powerpoint/2010/main" val="60946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DC04-F9E4-4399-A2DD-E9184ECCD8F6}"/>
              </a:ext>
            </a:extLst>
          </p:cNvPr>
          <p:cNvSpPr>
            <a:spLocks noGrp="1"/>
          </p:cNvSpPr>
          <p:nvPr>
            <p:ph type="title"/>
          </p:nvPr>
        </p:nvSpPr>
        <p:spPr>
          <a:xfrm>
            <a:off x="838200" y="365126"/>
            <a:ext cx="10515600" cy="935038"/>
          </a:xfrm>
          <a:solidFill>
            <a:schemeClr val="accent2"/>
          </a:solidFill>
        </p:spPr>
        <p:txBody>
          <a:bodyPr/>
          <a:lstStyle/>
          <a:p>
            <a:pPr algn="ctr"/>
            <a:r>
              <a:rPr lang="en-US" b="1" dirty="0"/>
              <a:t>TESTING OUR MODEL</a:t>
            </a:r>
          </a:p>
        </p:txBody>
      </p:sp>
      <p:sp>
        <p:nvSpPr>
          <p:cNvPr id="3" name="Content Placeholder 2">
            <a:extLst>
              <a:ext uri="{FF2B5EF4-FFF2-40B4-BE49-F238E27FC236}">
                <a16:creationId xmlns:a16="http://schemas.microsoft.com/office/drawing/2014/main" id="{69D76BCD-C877-4443-BCD2-094D9DC83CAD}"/>
              </a:ext>
            </a:extLst>
          </p:cNvPr>
          <p:cNvSpPr>
            <a:spLocks noGrp="1"/>
          </p:cNvSpPr>
          <p:nvPr>
            <p:ph idx="1"/>
          </p:nvPr>
        </p:nvSpPr>
        <p:spPr>
          <a:xfrm>
            <a:off x="838200" y="1300164"/>
            <a:ext cx="10515600" cy="4876799"/>
          </a:xfrm>
        </p:spPr>
        <p:txBody>
          <a:bodyPr>
            <a:normAutofit lnSpcReduction="10000"/>
          </a:bodyPr>
          <a:lstStyle/>
          <a:p>
            <a:pPr marL="0" indent="0">
              <a:buNone/>
            </a:pPr>
            <a:r>
              <a:rPr lang="en-US" dirty="0"/>
              <a:t>Now let’s input all the features that we have used to train this machine learning model and predict whether a patient will survive from breast cancer or not:</a:t>
            </a:r>
          </a:p>
          <a:p>
            <a:pPr marL="0" indent="0">
              <a:buNone/>
            </a:pPr>
            <a:r>
              <a:rPr lang="en-US" dirty="0"/>
              <a:t># Prediction</a:t>
            </a:r>
          </a:p>
          <a:p>
            <a:pPr marL="0" indent="0">
              <a:buNone/>
            </a:pPr>
            <a:r>
              <a:rPr lang="en-US" dirty="0"/>
              <a:t># features = [['Age', 'Gender', 'Protein1', 'Protein2', 'Protein3','Protein4', 'Tumour_Stage', 'Histology', 'ER status', 'PR status', 'HER2 status', 'Surgery_type']]</a:t>
            </a:r>
          </a:p>
          <a:p>
            <a:pPr marL="0" indent="0">
              <a:buNone/>
            </a:pPr>
            <a:r>
              <a:rPr lang="en-US" dirty="0"/>
              <a:t>features = np.array([[36.0, 1, 0.080353, 0.42638, 0.54715, 0.273680, 3, 1, 1, 1, 2, 2,]])</a:t>
            </a:r>
          </a:p>
          <a:p>
            <a:pPr marL="0" indent="0">
              <a:buNone/>
            </a:pPr>
            <a:r>
              <a:rPr lang="en-US" dirty="0"/>
              <a:t>print(model.predict(features))</a:t>
            </a:r>
          </a:p>
          <a:p>
            <a:pPr marL="0" indent="0">
              <a:buNone/>
            </a:pPr>
            <a:r>
              <a:rPr lang="en-US" dirty="0"/>
              <a:t>##the output is </a:t>
            </a:r>
            <a:r>
              <a:rPr lang="en-US" dirty="0" err="1"/>
              <a:t>boolean</a:t>
            </a:r>
            <a:r>
              <a:rPr lang="en-US" dirty="0"/>
              <a:t>, either dead or alive</a:t>
            </a:r>
          </a:p>
        </p:txBody>
      </p:sp>
    </p:spTree>
    <p:extLst>
      <p:ext uri="{BB962C8B-B14F-4D97-AF65-F5344CB8AC3E}">
        <p14:creationId xmlns:p14="http://schemas.microsoft.com/office/powerpoint/2010/main" val="161805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C32C-AC14-40D1-A3E1-63C465898FCA}"/>
              </a:ext>
            </a:extLst>
          </p:cNvPr>
          <p:cNvSpPr>
            <a:spLocks noGrp="1"/>
          </p:cNvSpPr>
          <p:nvPr>
            <p:ph type="title"/>
          </p:nvPr>
        </p:nvSpPr>
        <p:spPr>
          <a:xfrm>
            <a:off x="838200" y="365126"/>
            <a:ext cx="10515600" cy="1035050"/>
          </a:xfrm>
          <a:solidFill>
            <a:schemeClr val="accent2"/>
          </a:solidFill>
        </p:spPr>
        <p:txBody>
          <a:bodyPr/>
          <a:lstStyle/>
          <a:p>
            <a:pPr algn="ctr"/>
            <a:r>
              <a:rPr lang="en-US" b="1" dirty="0"/>
              <a:t>OBJECTIVES OF THE PROJECT</a:t>
            </a:r>
          </a:p>
        </p:txBody>
      </p:sp>
      <p:sp>
        <p:nvSpPr>
          <p:cNvPr id="3" name="Content Placeholder 2">
            <a:extLst>
              <a:ext uri="{FF2B5EF4-FFF2-40B4-BE49-F238E27FC236}">
                <a16:creationId xmlns:a16="http://schemas.microsoft.com/office/drawing/2014/main" id="{79E15887-F115-47DE-9093-754B41DAC771}"/>
              </a:ext>
            </a:extLst>
          </p:cNvPr>
          <p:cNvSpPr>
            <a:spLocks noGrp="1"/>
          </p:cNvSpPr>
          <p:nvPr>
            <p:ph idx="1"/>
          </p:nvPr>
        </p:nvSpPr>
        <p:spPr>
          <a:xfrm>
            <a:off x="838200" y="1400176"/>
            <a:ext cx="10515600" cy="4776787"/>
          </a:xfrm>
          <a:solidFill>
            <a:schemeClr val="tx1">
              <a:lumMod val="50000"/>
              <a:lumOff val="50000"/>
            </a:schemeClr>
          </a:solidFill>
        </p:spPr>
        <p:txBody>
          <a:bodyPr/>
          <a:lstStyle/>
          <a:p>
            <a:endParaRPr lang="en-US" dirty="0"/>
          </a:p>
          <a:p>
            <a:r>
              <a:rPr lang="en-US" dirty="0"/>
              <a:t> WE will implement a Naive Bayes algorithm in Machine Learning using Python. For this task, we will use a breast cancer tumor dataset for breast cancer detection and survival chances prediction. </a:t>
            </a:r>
          </a:p>
          <a:p>
            <a:r>
              <a:rPr lang="en-US" dirty="0"/>
              <a:t>The data will be collected from willing individuals who may either be male or female, the males will be removed from the dataset since they are not prone to breast cancer. </a:t>
            </a:r>
          </a:p>
        </p:txBody>
      </p:sp>
    </p:spTree>
    <p:extLst>
      <p:ext uri="{BB962C8B-B14F-4D97-AF65-F5344CB8AC3E}">
        <p14:creationId xmlns:p14="http://schemas.microsoft.com/office/powerpoint/2010/main" val="241803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7B24-BB18-49B9-835E-823D00C63A44}"/>
              </a:ext>
            </a:extLst>
          </p:cNvPr>
          <p:cNvSpPr>
            <a:spLocks noGrp="1"/>
          </p:cNvSpPr>
          <p:nvPr>
            <p:ph type="title"/>
          </p:nvPr>
        </p:nvSpPr>
        <p:spPr>
          <a:xfrm>
            <a:off x="839788" y="365125"/>
            <a:ext cx="10515600" cy="1120775"/>
          </a:xfrm>
          <a:solidFill>
            <a:schemeClr val="accent2"/>
          </a:solidFill>
        </p:spPr>
        <p:txBody>
          <a:bodyPr/>
          <a:lstStyle/>
          <a:p>
            <a:pPr algn="ctr"/>
            <a:r>
              <a:rPr lang="en-US" dirty="0"/>
              <a:t>DATASET COLLUMNS ANALYSIS</a:t>
            </a:r>
          </a:p>
        </p:txBody>
      </p:sp>
      <p:sp>
        <p:nvSpPr>
          <p:cNvPr id="8" name="Content Placeholder 5">
            <a:extLst>
              <a:ext uri="{FF2B5EF4-FFF2-40B4-BE49-F238E27FC236}">
                <a16:creationId xmlns:a16="http://schemas.microsoft.com/office/drawing/2014/main" id="{1B46ECC6-FEAE-4239-B589-1745CB6A9FE5}"/>
              </a:ext>
            </a:extLst>
          </p:cNvPr>
          <p:cNvSpPr>
            <a:spLocks noGrp="1"/>
          </p:cNvSpPr>
          <p:nvPr>
            <p:ph sz="half" idx="2"/>
          </p:nvPr>
        </p:nvSpPr>
        <p:spPr>
          <a:xfrm>
            <a:off x="839788" y="1485900"/>
            <a:ext cx="10512425" cy="4703763"/>
          </a:xfrm>
          <a:solidFill>
            <a:schemeClr val="tx1">
              <a:lumMod val="50000"/>
              <a:lumOff val="50000"/>
            </a:schemeClr>
          </a:solidFill>
        </p:spPr>
        <p:txBody>
          <a:bodyPr>
            <a:normAutofit/>
          </a:bodyPr>
          <a:lstStyle/>
          <a:p>
            <a:r>
              <a:rPr lang="en-US" dirty="0"/>
              <a:t>Assuming you have a dataset of over 400 breast cancer patients who underwent surgery for the treatment of breast cancer. Below is the information of all columns in the dataset:</a:t>
            </a:r>
          </a:p>
          <a:p>
            <a:r>
              <a:rPr lang="en-US" dirty="0"/>
              <a:t>Patient_ID:  -&gt; ID of the patient</a:t>
            </a:r>
          </a:p>
          <a:p>
            <a:r>
              <a:rPr lang="en-US" dirty="0"/>
              <a:t>Age:  -&gt; Age of the patient</a:t>
            </a:r>
          </a:p>
          <a:p>
            <a:r>
              <a:rPr lang="en-US" dirty="0"/>
              <a:t>Gender:  -&gt; Gender of the patient</a:t>
            </a:r>
          </a:p>
          <a:p>
            <a:r>
              <a:rPr lang="en-US" dirty="0"/>
              <a:t>Protein1, Protein2, Protein3, Protein4:  -&gt; expression levels</a:t>
            </a:r>
          </a:p>
          <a:p>
            <a:r>
              <a:rPr lang="en-US" dirty="0"/>
              <a:t>Tumor_Stage:  -&gt; Breast cancer stage of the patient</a:t>
            </a:r>
          </a:p>
          <a:p>
            <a:endParaRPr lang="en-US" dirty="0"/>
          </a:p>
        </p:txBody>
      </p:sp>
    </p:spTree>
    <p:extLst>
      <p:ext uri="{BB962C8B-B14F-4D97-AF65-F5344CB8AC3E}">
        <p14:creationId xmlns:p14="http://schemas.microsoft.com/office/powerpoint/2010/main" val="65154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559FF-A3F5-495E-BD1F-51FA6A2661F0}"/>
              </a:ext>
            </a:extLst>
          </p:cNvPr>
          <p:cNvSpPr>
            <a:spLocks noGrp="1"/>
          </p:cNvSpPr>
          <p:nvPr>
            <p:ph idx="1"/>
          </p:nvPr>
        </p:nvSpPr>
        <p:spPr>
          <a:xfrm>
            <a:off x="838200" y="1471612"/>
            <a:ext cx="10515600" cy="4705351"/>
          </a:xfrm>
          <a:solidFill>
            <a:schemeClr val="tx1">
              <a:lumMod val="50000"/>
              <a:lumOff val="50000"/>
            </a:schemeClr>
          </a:solidFill>
        </p:spPr>
        <p:txBody>
          <a:bodyPr>
            <a:normAutofit lnSpcReduction="10000"/>
          </a:bodyPr>
          <a:lstStyle/>
          <a:p>
            <a:r>
              <a:rPr lang="en-US" dirty="0"/>
              <a:t>Histology:  -&gt; Infiltrating Ductal Carcinoma, Infiltration Lobular Carcinoma, Mucinous Carcinoma</a:t>
            </a:r>
          </a:p>
          <a:p>
            <a:r>
              <a:rPr lang="en-US" dirty="0"/>
              <a:t>ER status:  -&gt; Positive/Negative</a:t>
            </a:r>
          </a:p>
          <a:p>
            <a:r>
              <a:rPr lang="en-US" dirty="0"/>
              <a:t>PR status:  -&gt; Positive/Negative</a:t>
            </a:r>
          </a:p>
          <a:p>
            <a:r>
              <a:rPr lang="en-US" dirty="0"/>
              <a:t>HER2 status:  -&gt; Positive/Negative</a:t>
            </a:r>
          </a:p>
          <a:p>
            <a:r>
              <a:rPr lang="en-US" dirty="0"/>
              <a:t>Surgery_type:  -&gt; Lumpectomy, Simple Mastectomy, Modified Radical Mastectomy, Other</a:t>
            </a:r>
          </a:p>
          <a:p>
            <a:r>
              <a:rPr lang="en-US" dirty="0"/>
              <a:t>DateofSurgery: -&gt;  The date of Surgery</a:t>
            </a:r>
          </a:p>
          <a:p>
            <a:r>
              <a:rPr lang="en-US" dirty="0" err="1"/>
              <a:t>DateofLast_Visit</a:t>
            </a:r>
            <a:r>
              <a:rPr lang="en-US" dirty="0"/>
              <a:t>:  -&gt; The date of the last visit of the patient</a:t>
            </a:r>
          </a:p>
          <a:p>
            <a:r>
              <a:rPr lang="en-US" dirty="0" err="1"/>
              <a:t>Patient_Status</a:t>
            </a:r>
            <a:r>
              <a:rPr lang="en-US" dirty="0"/>
              <a:t>: -&gt;  Alive/Dead</a:t>
            </a:r>
          </a:p>
          <a:p>
            <a:endParaRPr lang="en-US" dirty="0"/>
          </a:p>
        </p:txBody>
      </p:sp>
      <p:sp>
        <p:nvSpPr>
          <p:cNvPr id="6" name="Title 1">
            <a:extLst>
              <a:ext uri="{FF2B5EF4-FFF2-40B4-BE49-F238E27FC236}">
                <a16:creationId xmlns:a16="http://schemas.microsoft.com/office/drawing/2014/main" id="{145EBC80-F94F-4675-B9D3-E199945DA3F1}"/>
              </a:ext>
            </a:extLst>
          </p:cNvPr>
          <p:cNvSpPr>
            <a:spLocks noGrp="1"/>
          </p:cNvSpPr>
          <p:nvPr>
            <p:ph type="title"/>
          </p:nvPr>
        </p:nvSpPr>
        <p:spPr>
          <a:xfrm>
            <a:off x="838200" y="350837"/>
            <a:ext cx="10515600" cy="1120775"/>
          </a:xfrm>
          <a:solidFill>
            <a:schemeClr val="accent2"/>
          </a:solidFill>
        </p:spPr>
        <p:txBody>
          <a:bodyPr/>
          <a:lstStyle/>
          <a:p>
            <a:pPr algn="ctr"/>
            <a:r>
              <a:rPr lang="en-US" dirty="0"/>
              <a:t>DATASET COLLUMNS ANALYSIS</a:t>
            </a:r>
          </a:p>
        </p:txBody>
      </p:sp>
    </p:spTree>
    <p:extLst>
      <p:ext uri="{BB962C8B-B14F-4D97-AF65-F5344CB8AC3E}">
        <p14:creationId xmlns:p14="http://schemas.microsoft.com/office/powerpoint/2010/main" val="69729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A895-71D8-4377-A447-F36E830825CF}"/>
              </a:ext>
            </a:extLst>
          </p:cNvPr>
          <p:cNvSpPr>
            <a:spLocks noGrp="1"/>
          </p:cNvSpPr>
          <p:nvPr>
            <p:ph type="title"/>
          </p:nvPr>
        </p:nvSpPr>
        <p:spPr>
          <a:xfrm>
            <a:off x="838200" y="365126"/>
            <a:ext cx="10515600" cy="1106488"/>
          </a:xfrm>
          <a:solidFill>
            <a:schemeClr val="accent2"/>
          </a:solidFill>
        </p:spPr>
        <p:txBody>
          <a:bodyPr>
            <a:normAutofit fontScale="90000"/>
          </a:bodyPr>
          <a:lstStyle/>
          <a:p>
            <a:pPr algn="ctr"/>
            <a:r>
              <a:rPr lang="en-US" b="1" dirty="0"/>
              <a:t>Breast Cancer Survival Prediction using Python</a:t>
            </a:r>
            <a:br>
              <a:rPr lang="en-US" b="1" dirty="0"/>
            </a:br>
            <a:endParaRPr lang="en-US" b="1" dirty="0"/>
          </a:p>
        </p:txBody>
      </p:sp>
      <p:sp>
        <p:nvSpPr>
          <p:cNvPr id="3" name="Content Placeholder 2">
            <a:extLst>
              <a:ext uri="{FF2B5EF4-FFF2-40B4-BE49-F238E27FC236}">
                <a16:creationId xmlns:a16="http://schemas.microsoft.com/office/drawing/2014/main" id="{ED0936B3-B249-420E-831B-439D65C05DFC}"/>
              </a:ext>
            </a:extLst>
          </p:cNvPr>
          <p:cNvSpPr>
            <a:spLocks noGrp="1"/>
          </p:cNvSpPr>
          <p:nvPr>
            <p:ph sz="half" idx="1"/>
          </p:nvPr>
        </p:nvSpPr>
        <p:spPr>
          <a:xfrm>
            <a:off x="838199" y="1471614"/>
            <a:ext cx="10515599" cy="4705349"/>
          </a:xfrm>
          <a:solidFill>
            <a:schemeClr val="tx1">
              <a:lumMod val="50000"/>
              <a:lumOff val="50000"/>
            </a:schemeClr>
          </a:solidFill>
        </p:spPr>
        <p:txBody>
          <a:bodyPr>
            <a:normAutofit/>
          </a:bodyPr>
          <a:lstStyle/>
          <a:p>
            <a:r>
              <a:rPr lang="en-US" sz="3200" dirty="0"/>
              <a:t>We will start the task of breast cancer survival prediction by importing the necessary Python libraries and the dataset we need:</a:t>
            </a:r>
          </a:p>
          <a:p>
            <a:pPr marL="0" indent="0">
              <a:buNone/>
            </a:pPr>
            <a:r>
              <a:rPr lang="en-US" dirty="0"/>
              <a:t>1. import pandas as pd   -&gt; for loading the dataset</a:t>
            </a:r>
          </a:p>
          <a:p>
            <a:pPr marL="0" indent="0">
              <a:buNone/>
            </a:pPr>
            <a:r>
              <a:rPr lang="en-US" dirty="0"/>
              <a:t>2. import NumPy as np   -&gt;numerical python</a:t>
            </a:r>
          </a:p>
          <a:p>
            <a:pPr marL="0" indent="0">
              <a:buNone/>
            </a:pPr>
            <a:r>
              <a:rPr lang="en-US" dirty="0"/>
              <a:t>3. import plotly.express as px</a:t>
            </a:r>
          </a:p>
          <a:p>
            <a:pPr marL="0" indent="0">
              <a:buNone/>
            </a:pPr>
            <a:r>
              <a:rPr lang="en-US" dirty="0"/>
              <a:t>4. from sklearn.model_selection import train_test_split</a:t>
            </a:r>
          </a:p>
          <a:p>
            <a:pPr marL="0" indent="0">
              <a:buNone/>
            </a:pPr>
            <a:r>
              <a:rPr lang="en-US" dirty="0"/>
              <a:t>5. from sklearn.svm import SVC</a:t>
            </a:r>
          </a:p>
        </p:txBody>
      </p:sp>
    </p:spTree>
    <p:extLst>
      <p:ext uri="{BB962C8B-B14F-4D97-AF65-F5344CB8AC3E}">
        <p14:creationId xmlns:p14="http://schemas.microsoft.com/office/powerpoint/2010/main" val="226011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DF0A-740B-4B42-9A15-48F0882E4C73}"/>
              </a:ext>
            </a:extLst>
          </p:cNvPr>
          <p:cNvSpPr>
            <a:spLocks noGrp="1"/>
          </p:cNvSpPr>
          <p:nvPr>
            <p:ph type="title"/>
          </p:nvPr>
        </p:nvSpPr>
        <p:spPr>
          <a:solidFill>
            <a:schemeClr val="accent2"/>
          </a:solidFill>
        </p:spPr>
        <p:txBody>
          <a:bodyPr>
            <a:normAutofit/>
          </a:bodyPr>
          <a:lstStyle/>
          <a:p>
            <a:pPr algn="ctr"/>
            <a:r>
              <a:rPr lang="en-US" sz="3600" dirty="0"/>
              <a:t>LOADING AND INSPECTING THE DATASET</a:t>
            </a:r>
          </a:p>
        </p:txBody>
      </p:sp>
      <p:sp>
        <p:nvSpPr>
          <p:cNvPr id="3" name="Content Placeholder 2">
            <a:extLst>
              <a:ext uri="{FF2B5EF4-FFF2-40B4-BE49-F238E27FC236}">
                <a16:creationId xmlns:a16="http://schemas.microsoft.com/office/drawing/2014/main" id="{76EF1D47-9541-431B-AE4F-9AF4EB4C1CA8}"/>
              </a:ext>
            </a:extLst>
          </p:cNvPr>
          <p:cNvSpPr>
            <a:spLocks noGrp="1"/>
          </p:cNvSpPr>
          <p:nvPr>
            <p:ph idx="1"/>
          </p:nvPr>
        </p:nvSpPr>
        <p:spPr>
          <a:xfrm>
            <a:off x="838200" y="1690688"/>
            <a:ext cx="10515600" cy="4486275"/>
          </a:xfrm>
          <a:solidFill>
            <a:schemeClr val="tx1">
              <a:lumMod val="50000"/>
              <a:lumOff val="50000"/>
            </a:schemeClr>
          </a:solidFill>
        </p:spPr>
        <p:txBody>
          <a:bodyPr/>
          <a:lstStyle/>
          <a:p>
            <a:pPr marL="0" indent="0">
              <a:buNone/>
            </a:pPr>
            <a:r>
              <a:rPr lang="en-US" dirty="0"/>
              <a:t>We then import the dataset in our IDE and display the first few rows</a:t>
            </a:r>
          </a:p>
          <a:p>
            <a:pPr marL="0" indent="0" algn="ctr">
              <a:buNone/>
            </a:pPr>
            <a:r>
              <a:rPr lang="en-US" dirty="0"/>
              <a:t>=&gt; data = pd.read_csv("BRCA.csv")</a:t>
            </a:r>
          </a:p>
          <a:p>
            <a:pPr marL="0" indent="0" algn="ctr">
              <a:buNone/>
            </a:pPr>
            <a:r>
              <a:rPr lang="en-US" dirty="0"/>
              <a:t>print(data.head())</a:t>
            </a:r>
          </a:p>
          <a:p>
            <a:pPr marL="0" indent="0">
              <a:buNone/>
            </a:pPr>
            <a:endParaRPr lang="en-US" dirty="0"/>
          </a:p>
          <a:p>
            <a:pPr marL="0" indent="0">
              <a:buNone/>
            </a:pPr>
            <a:r>
              <a:rPr lang="en-US" dirty="0"/>
              <a:t>We then check whether the columns of this dataset contains any null values or not:</a:t>
            </a:r>
          </a:p>
          <a:p>
            <a:pPr marL="0" indent="0" algn="ctr">
              <a:buNone/>
            </a:pPr>
            <a:r>
              <a:rPr lang="en-US" dirty="0"/>
              <a:t>=&gt; print(data.isnull().sum())</a:t>
            </a:r>
          </a:p>
        </p:txBody>
      </p:sp>
    </p:spTree>
    <p:extLst>
      <p:ext uri="{BB962C8B-B14F-4D97-AF65-F5344CB8AC3E}">
        <p14:creationId xmlns:p14="http://schemas.microsoft.com/office/powerpoint/2010/main" val="368059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B0F2-1BFB-41E0-B4CB-09151080D40D}"/>
              </a:ext>
            </a:extLst>
          </p:cNvPr>
          <p:cNvSpPr>
            <a:spLocks noGrp="1"/>
          </p:cNvSpPr>
          <p:nvPr>
            <p:ph type="title"/>
          </p:nvPr>
        </p:nvSpPr>
        <p:spPr>
          <a:solidFill>
            <a:schemeClr val="accent2"/>
          </a:solidFill>
        </p:spPr>
        <p:txBody>
          <a:bodyPr/>
          <a:lstStyle/>
          <a:p>
            <a:pPr algn="ctr"/>
            <a:r>
              <a:rPr lang="en-US" dirty="0"/>
              <a:t>PREPROCESSING THE DATA</a:t>
            </a:r>
          </a:p>
        </p:txBody>
      </p:sp>
      <p:sp>
        <p:nvSpPr>
          <p:cNvPr id="3" name="Content Placeholder 2">
            <a:extLst>
              <a:ext uri="{FF2B5EF4-FFF2-40B4-BE49-F238E27FC236}">
                <a16:creationId xmlns:a16="http://schemas.microsoft.com/office/drawing/2014/main" id="{A218287B-4DB0-41F8-AC54-EA0CB10549BA}"/>
              </a:ext>
            </a:extLst>
          </p:cNvPr>
          <p:cNvSpPr>
            <a:spLocks noGrp="1"/>
          </p:cNvSpPr>
          <p:nvPr>
            <p:ph idx="1"/>
          </p:nvPr>
        </p:nvSpPr>
        <p:spPr>
          <a:xfrm>
            <a:off x="838200" y="1690688"/>
            <a:ext cx="10515600" cy="4486275"/>
          </a:xfrm>
          <a:solidFill>
            <a:schemeClr val="tx1">
              <a:lumMod val="50000"/>
              <a:lumOff val="50000"/>
            </a:schemeClr>
          </a:solidFill>
        </p:spPr>
        <p:txBody>
          <a:bodyPr/>
          <a:lstStyle/>
          <a:p>
            <a:pPr marL="0" indent="0">
              <a:buNone/>
            </a:pPr>
            <a:r>
              <a:rPr lang="en-US" dirty="0"/>
              <a:t>We check if this dataset has some null values in each column, If they are, will drop them:</a:t>
            </a:r>
          </a:p>
          <a:p>
            <a:pPr marL="0" indent="0" algn="ctr">
              <a:buNone/>
            </a:pPr>
            <a:r>
              <a:rPr lang="en-US" dirty="0"/>
              <a:t>data = data.dropna()</a:t>
            </a:r>
          </a:p>
          <a:p>
            <a:pPr marL="0" indent="0">
              <a:buNone/>
            </a:pPr>
            <a:r>
              <a:rPr lang="en-US" dirty="0"/>
              <a:t>Now let’s have a look at the insights about the columns of this data:</a:t>
            </a:r>
          </a:p>
          <a:p>
            <a:pPr marL="0" indent="0">
              <a:buNone/>
            </a:pPr>
            <a:r>
              <a:rPr lang="en-US" dirty="0"/>
              <a:t>data.info()                        //information about the dataset</a:t>
            </a:r>
          </a:p>
        </p:txBody>
      </p:sp>
    </p:spTree>
    <p:extLst>
      <p:ext uri="{BB962C8B-B14F-4D97-AF65-F5344CB8AC3E}">
        <p14:creationId xmlns:p14="http://schemas.microsoft.com/office/powerpoint/2010/main" val="225716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C8BD-3DD0-4DD1-ADA7-B9F9DFA63F3B}"/>
              </a:ext>
            </a:extLst>
          </p:cNvPr>
          <p:cNvSpPr>
            <a:spLocks noGrp="1"/>
          </p:cNvSpPr>
          <p:nvPr>
            <p:ph type="title"/>
          </p:nvPr>
        </p:nvSpPr>
        <p:spPr>
          <a:xfrm>
            <a:off x="838200" y="365126"/>
            <a:ext cx="10515600" cy="992188"/>
          </a:xfrm>
          <a:solidFill>
            <a:schemeClr val="accent2"/>
          </a:solidFill>
        </p:spPr>
        <p:txBody>
          <a:bodyPr/>
          <a:lstStyle/>
          <a:p>
            <a:pPr algn="ctr"/>
            <a:r>
              <a:rPr lang="en-US" dirty="0"/>
              <a:t>PREPROCESSING THE DATA</a:t>
            </a:r>
          </a:p>
        </p:txBody>
      </p:sp>
      <p:sp>
        <p:nvSpPr>
          <p:cNvPr id="3" name="Content Placeholder 2">
            <a:extLst>
              <a:ext uri="{FF2B5EF4-FFF2-40B4-BE49-F238E27FC236}">
                <a16:creationId xmlns:a16="http://schemas.microsoft.com/office/drawing/2014/main" id="{DCD5716A-09F9-426D-9F4E-B0F65ED82D0A}"/>
              </a:ext>
            </a:extLst>
          </p:cNvPr>
          <p:cNvSpPr>
            <a:spLocks noGrp="1"/>
          </p:cNvSpPr>
          <p:nvPr>
            <p:ph idx="1"/>
          </p:nvPr>
        </p:nvSpPr>
        <p:spPr>
          <a:xfrm>
            <a:off x="838200" y="1357314"/>
            <a:ext cx="10515600" cy="4819649"/>
          </a:xfrm>
          <a:solidFill>
            <a:schemeClr val="tx1">
              <a:lumMod val="50000"/>
              <a:lumOff val="50000"/>
            </a:schemeClr>
          </a:solidFill>
        </p:spPr>
        <p:txBody>
          <a:bodyPr>
            <a:normAutofit/>
          </a:bodyPr>
          <a:lstStyle/>
          <a:p>
            <a:pPr marL="0" indent="0">
              <a:buNone/>
            </a:pPr>
            <a:r>
              <a:rPr lang="en-US" sz="3200" dirty="0"/>
              <a:t>Breast cancer is mostly found in females, so let’s have a look at the Gender column to see how many females and males are there:</a:t>
            </a:r>
          </a:p>
          <a:p>
            <a:pPr marL="0" indent="0">
              <a:buNone/>
            </a:pPr>
            <a:r>
              <a:rPr lang="en-US" sz="3200" dirty="0"/>
              <a:t>print(data.Gender.value_counts())  </a:t>
            </a:r>
          </a:p>
          <a:p>
            <a:pPr marL="0" indent="0">
              <a:buNone/>
            </a:pPr>
            <a:r>
              <a:rPr lang="en-US" sz="3200" dirty="0"/>
              <a:t>//prints the number of persons as per gender//</a:t>
            </a:r>
          </a:p>
          <a:p>
            <a:pPr marL="0" indent="0">
              <a:buNone/>
            </a:pPr>
            <a:endParaRPr lang="en-US" sz="3200" dirty="0"/>
          </a:p>
          <a:p>
            <a:pPr marL="0" indent="0">
              <a:buNone/>
            </a:pPr>
            <a:r>
              <a:rPr lang="en-US" sz="3200" dirty="0"/>
              <a:t>As expected, there are more females suffering from breast cancer than males.</a:t>
            </a:r>
          </a:p>
        </p:txBody>
      </p:sp>
    </p:spTree>
    <p:extLst>
      <p:ext uri="{BB962C8B-B14F-4D97-AF65-F5344CB8AC3E}">
        <p14:creationId xmlns:p14="http://schemas.microsoft.com/office/powerpoint/2010/main" val="1252573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1557</Words>
  <Application>Microsoft Office PowerPoint</Application>
  <PresentationFormat>Widescreen</PresentationFormat>
  <Paragraphs>130</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PROJECT :   BREAST CANCER DETECTION &amp; SURVIVAL ANALYSIS </vt:lpstr>
      <vt:lpstr>BACKGROUND OF THE PROJECT</vt:lpstr>
      <vt:lpstr>OBJECTIVES OF THE PROJECT</vt:lpstr>
      <vt:lpstr>DATASET COLLUMNS ANALYSIS</vt:lpstr>
      <vt:lpstr>DATASET COLLUMNS ANALYSIS</vt:lpstr>
      <vt:lpstr>Breast Cancer Survival Prediction using Python </vt:lpstr>
      <vt:lpstr>LOADING AND INSPECTING THE DATASET</vt:lpstr>
      <vt:lpstr>PREPROCESSING THE DATA</vt:lpstr>
      <vt:lpstr>PREPROCESSING THE DATA</vt:lpstr>
      <vt:lpstr>PREPROCESSING THE DATA</vt:lpstr>
      <vt:lpstr>PREPROCESSING THE DATA</vt:lpstr>
      <vt:lpstr>DATA ANALYSIS</vt:lpstr>
      <vt:lpstr>DATA ANALYSIS</vt:lpstr>
      <vt:lpstr>DATA ANALYSIS</vt:lpstr>
      <vt:lpstr>DATA ANALYSIS</vt:lpstr>
      <vt:lpstr>DATA ANALYSIS</vt:lpstr>
      <vt:lpstr>TRAINING THE MODEL</vt:lpstr>
      <vt:lpstr>SPLITTING THE DATA</vt:lpstr>
      <vt:lpstr>TRAINING THE MODEL</vt:lpstr>
      <vt:lpstr>TESTING OUR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BREAST CANCER SURVIVAL ANALYSIS </dc:title>
  <dc:creator>Bethwel Kiplagat</dc:creator>
  <cp:lastModifiedBy>Bethwel Kiplagat</cp:lastModifiedBy>
  <cp:revision>35</cp:revision>
  <dcterms:created xsi:type="dcterms:W3CDTF">2024-06-19T15:04:49Z</dcterms:created>
  <dcterms:modified xsi:type="dcterms:W3CDTF">2024-06-19T18:06:48Z</dcterms:modified>
</cp:coreProperties>
</file>