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235" autoAdjust="0"/>
  </p:normalViewPr>
  <p:slideViewPr>
    <p:cSldViewPr snapToGrid="0">
      <p:cViewPr varScale="1">
        <p:scale>
          <a:sx n="57" d="100"/>
          <a:sy n="57" d="100"/>
        </p:scale>
        <p:origin x="10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>
            <a:extLst>
              <a:ext uri="{FF2B5EF4-FFF2-40B4-BE49-F238E27FC236}">
                <a16:creationId xmlns:a16="http://schemas.microsoft.com/office/drawing/2014/main" id="{8E4670FF-824E-4060-9BDF-14AEF42C3B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950E6A45-3DE7-44DC-A9DB-18D85D2CF0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245E7-F340-4D0F-B9ED-6DE874C4D4D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D44D9E8D-92E9-4A72-9432-F29FDE3E85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90D2369B-7B6D-4634-881E-CE89A086A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E5ED3-3A38-4F66-AC84-CE611B9D3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4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D3896E1-7E98-4A14-BC51-A9D4D2A1E47F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CC5BE0D-07C9-4174-B6A0-2E17D04D4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73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2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9842-C5DB-4CF4-B45F-FD37ECEE7B5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9842-C5DB-4CF4-B45F-FD37ECEE7B5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5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9842-C5DB-4CF4-B45F-FD37ECEE7B5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2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9842-C5DB-4CF4-B45F-FD37ECEE7B5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9842-C5DB-4CF4-B45F-FD37ECEE7B5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9842-C5DB-4CF4-B45F-FD37ECEE7B5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7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9842-C5DB-4CF4-B45F-FD37ECEE7B5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0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9842-C5DB-4CF4-B45F-FD37ECEE7B5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9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9842-C5DB-4CF4-B45F-FD37ECEE7B5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4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9842-C5DB-4CF4-B45F-FD37ECEE7B5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8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9842-C5DB-4CF4-B45F-FD37ECEE7B5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1D7-5152-401E-8057-3DD75893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7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9842-C5DB-4CF4-B45F-FD37ECEE7B5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321D7-5152-401E-8057-3DD758939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0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b="1" dirty="0"/>
              <a:t>List(2)</a:t>
            </a:r>
            <a:r>
              <a:rPr lang="en-US" dirty="0"/>
              <a:t> 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More versatile linked lists</a:t>
            </a:r>
          </a:p>
        </p:txBody>
      </p:sp>
    </p:spTree>
    <p:extLst>
      <p:ext uri="{BB962C8B-B14F-4D97-AF65-F5344CB8AC3E}">
        <p14:creationId xmlns:p14="http://schemas.microsoft.com/office/powerpoint/2010/main" val="3330991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iterator creation</a:t>
            </a:r>
          </a:p>
        </p:txBody>
      </p:sp>
      <p:sp>
        <p:nvSpPr>
          <p:cNvPr id="4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17575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err="1"/>
              <a:t>DListIterator</a:t>
            </a:r>
            <a:r>
              <a:rPr lang="en-US" sz="4400" dirty="0"/>
              <a:t> </a:t>
            </a:r>
            <a:r>
              <a:rPr lang="en-US" sz="4400" dirty="0" err="1"/>
              <a:t>itr</a:t>
            </a:r>
            <a:r>
              <a:rPr lang="en-US" sz="4400" dirty="0"/>
              <a:t> = new </a:t>
            </a:r>
            <a:r>
              <a:rPr lang="en-US" sz="4400" dirty="0" err="1"/>
              <a:t>DListIterator</a:t>
            </a:r>
            <a:r>
              <a:rPr lang="en-US" sz="4400" dirty="0"/>
              <a:t>(header);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กลุ่ม 4"/>
          <p:cNvGrpSpPr/>
          <p:nvPr/>
        </p:nvGrpSpPr>
        <p:grpSpPr>
          <a:xfrm>
            <a:off x="1583059" y="3233618"/>
            <a:ext cx="7941941" cy="3624382"/>
            <a:chOff x="2364109" y="2981666"/>
            <a:chExt cx="7941941" cy="3624382"/>
          </a:xfrm>
        </p:grpSpPr>
        <p:cxnSp>
          <p:nvCxnSpPr>
            <p:cNvPr id="6" name="ลูกศรเชื่อมต่อแบบตรง 5"/>
            <p:cNvCxnSpPr/>
            <p:nvPr/>
          </p:nvCxnSpPr>
          <p:spPr>
            <a:xfrm>
              <a:off x="2364109" y="2981666"/>
              <a:ext cx="742950" cy="17423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กลุ่ม 6"/>
            <p:cNvGrpSpPr/>
            <p:nvPr/>
          </p:nvGrpSpPr>
          <p:grpSpPr>
            <a:xfrm>
              <a:off x="3143250" y="4514166"/>
              <a:ext cx="1866900" cy="743634"/>
              <a:chOff x="3676650" y="4552266"/>
              <a:chExt cx="1866900" cy="743634"/>
            </a:xfrm>
          </p:grpSpPr>
          <p:sp>
            <p:nvSpPr>
              <p:cNvPr id="25" name="สี่เหลี่ยมผืนผ้า 24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สี่เหลี่ยมผืนผ้า 25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สี่เหลี่ยมผืนผ้า 26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กลุ่ม 7"/>
            <p:cNvGrpSpPr/>
            <p:nvPr/>
          </p:nvGrpSpPr>
          <p:grpSpPr>
            <a:xfrm>
              <a:off x="5734050" y="4533900"/>
              <a:ext cx="1866900" cy="743634"/>
              <a:chOff x="3676650" y="4552266"/>
              <a:chExt cx="1866900" cy="743634"/>
            </a:xfrm>
          </p:grpSpPr>
          <p:sp>
            <p:nvSpPr>
              <p:cNvPr id="22" name="สี่เหลี่ยมผืนผ้า 21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สี่เหลี่ยมผืนผ้า 22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สี่เหลี่ยมผืนผ้า 23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กลุ่ม 8"/>
            <p:cNvGrpSpPr/>
            <p:nvPr/>
          </p:nvGrpSpPr>
          <p:grpSpPr>
            <a:xfrm>
              <a:off x="8439150" y="4553634"/>
              <a:ext cx="1866900" cy="743634"/>
              <a:chOff x="3676650" y="4552266"/>
              <a:chExt cx="1866900" cy="743634"/>
            </a:xfrm>
          </p:grpSpPr>
          <p:sp>
            <p:nvSpPr>
              <p:cNvPr id="19" name="สี่เหลี่ยมผืนผ้า 18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สี่เหลี่ยมผืนผ้า 19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สี่เหลี่ยมผืนผ้า 20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ลูกศรขวา 9"/>
            <p:cNvSpPr/>
            <p:nvPr/>
          </p:nvSpPr>
          <p:spPr>
            <a:xfrm>
              <a:off x="4752975" y="4573368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ลูกศรขวา 10"/>
            <p:cNvSpPr/>
            <p:nvPr/>
          </p:nvSpPr>
          <p:spPr>
            <a:xfrm>
              <a:off x="7343775" y="4593102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ส่วนโค้ง 11"/>
            <p:cNvSpPr/>
            <p:nvPr/>
          </p:nvSpPr>
          <p:spPr>
            <a:xfrm rot="150789">
              <a:off x="3267075" y="3305859"/>
              <a:ext cx="6800850" cy="2495550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ลูกศรขวา 12"/>
            <p:cNvSpPr/>
            <p:nvPr/>
          </p:nvSpPr>
          <p:spPr>
            <a:xfrm flipH="1">
              <a:off x="7343775" y="4895850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ลูกศรขวา 13"/>
            <p:cNvSpPr/>
            <p:nvPr/>
          </p:nvSpPr>
          <p:spPr>
            <a:xfrm flipH="1">
              <a:off x="4739642" y="4915584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ส่วนโค้ง 14"/>
            <p:cNvSpPr/>
            <p:nvPr/>
          </p:nvSpPr>
          <p:spPr>
            <a:xfrm rot="21428010" flipV="1">
              <a:off x="3283277" y="3730603"/>
              <a:ext cx="6800850" cy="2875445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กล่องข้อความ 15"/>
            <p:cNvSpPr txBox="1"/>
            <p:nvPr/>
          </p:nvSpPr>
          <p:spPr>
            <a:xfrm>
              <a:off x="2514600" y="3074849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header</a:t>
              </a:r>
              <a:endParaRPr lang="en-US" b="1" dirty="0"/>
            </a:p>
          </p:txBody>
        </p:sp>
        <p:sp>
          <p:nvSpPr>
            <p:cNvPr id="17" name="กล่องข้อความ 16"/>
            <p:cNvSpPr txBox="1"/>
            <p:nvPr/>
          </p:nvSpPr>
          <p:spPr>
            <a:xfrm>
              <a:off x="4686300" y="3980037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nextNode</a:t>
              </a:r>
              <a:endParaRPr lang="en-US" b="1" dirty="0"/>
            </a:p>
          </p:txBody>
        </p:sp>
        <p:sp>
          <p:nvSpPr>
            <p:cNvPr id="18" name="กล่องข้อความ 17"/>
            <p:cNvSpPr txBox="1"/>
            <p:nvPr/>
          </p:nvSpPr>
          <p:spPr>
            <a:xfrm>
              <a:off x="4522476" y="5299352"/>
              <a:ext cx="2343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previousNode</a:t>
              </a:r>
              <a:endParaRPr lang="en-US" b="1" dirty="0"/>
            </a:p>
          </p:txBody>
        </p:sp>
      </p:grpSp>
      <p:sp>
        <p:nvSpPr>
          <p:cNvPr id="28" name="วงรี 27"/>
          <p:cNvSpPr/>
          <p:nvPr/>
        </p:nvSpPr>
        <p:spPr>
          <a:xfrm>
            <a:off x="3194683" y="2916501"/>
            <a:ext cx="838200" cy="64357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ลูกศรเชื่อมต่อแบบตรง 29"/>
          <p:cNvCxnSpPr>
            <a:stCxn id="28" idx="4"/>
          </p:cNvCxnSpPr>
          <p:nvPr/>
        </p:nvCxnSpPr>
        <p:spPr>
          <a:xfrm flipH="1">
            <a:off x="3295650" y="3560079"/>
            <a:ext cx="318133" cy="126524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ลูกศรเชื่อมต่อแบบตรง 31"/>
          <p:cNvCxnSpPr>
            <a:endCxn id="28" idx="7"/>
          </p:cNvCxnSpPr>
          <p:nvPr/>
        </p:nvCxnSpPr>
        <p:spPr>
          <a:xfrm flipH="1">
            <a:off x="3910131" y="2362725"/>
            <a:ext cx="122752" cy="6480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65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02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Circular doubly linked list implementation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57200" y="704850"/>
            <a:ext cx="11391900" cy="653415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public class </a:t>
            </a:r>
            <a:r>
              <a:rPr lang="en-US" b="1" dirty="0" err="1"/>
              <a:t>CDLinkedList</a:t>
            </a:r>
            <a:r>
              <a:rPr lang="en-US" b="1" dirty="0"/>
              <a:t>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DListNode</a:t>
            </a:r>
            <a:r>
              <a:rPr lang="en-US" b="1" dirty="0"/>
              <a:t> header;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int</a:t>
            </a:r>
            <a:r>
              <a:rPr lang="en-US" b="1" dirty="0"/>
              <a:t> size; static final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i="1" dirty="0"/>
              <a:t>HEADERVALUE = -9999999;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public </a:t>
            </a:r>
            <a:r>
              <a:rPr lang="en-US" b="1" dirty="0" err="1"/>
              <a:t>CDLinkedList</a:t>
            </a:r>
            <a:r>
              <a:rPr lang="en-US" b="1" dirty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header = new </a:t>
            </a:r>
            <a:r>
              <a:rPr lang="en-US" b="1" dirty="0" err="1"/>
              <a:t>DListNode</a:t>
            </a:r>
            <a:r>
              <a:rPr lang="en-US" b="1" dirty="0"/>
              <a:t>(</a:t>
            </a:r>
            <a:r>
              <a:rPr lang="en-US" b="1" i="1" dirty="0"/>
              <a:t>HEADERVALUE</a:t>
            </a:r>
            <a:r>
              <a:rPr lang="en-US" b="1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</a:t>
            </a:r>
            <a:r>
              <a:rPr lang="en-US" b="1" dirty="0" err="1"/>
              <a:t>makeEmpty</a:t>
            </a:r>
            <a:r>
              <a:rPr lang="en-US" b="1" dirty="0"/>
              <a:t>(); </a:t>
            </a:r>
            <a:r>
              <a:rPr lang="en-US" b="1" dirty="0">
                <a:solidFill>
                  <a:srgbClr val="FF0000"/>
                </a:solidFill>
              </a:rPr>
              <a:t>//necessary, otherwise next/previous node will be 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}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isEmpty</a:t>
            </a:r>
            <a:r>
              <a:rPr lang="en-US" b="1" dirty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return </a:t>
            </a:r>
            <a:r>
              <a:rPr lang="en-US" b="1" dirty="0" err="1"/>
              <a:t>header.nextNode</a:t>
            </a:r>
            <a:r>
              <a:rPr lang="en-US" b="1" dirty="0"/>
              <a:t> == header;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}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/** make the list empty. */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public void </a:t>
            </a:r>
            <a:r>
              <a:rPr lang="en-US" b="1" dirty="0" err="1"/>
              <a:t>makeEmpty</a:t>
            </a:r>
            <a:r>
              <a:rPr lang="en-US" b="1" dirty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size = 0;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</a:t>
            </a:r>
            <a:r>
              <a:rPr lang="en-US" b="1" dirty="0" err="1"/>
              <a:t>header.nextNode</a:t>
            </a:r>
            <a:r>
              <a:rPr lang="en-US" b="1" dirty="0"/>
              <a:t> = header;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</a:t>
            </a:r>
            <a:r>
              <a:rPr lang="en-US" b="1" dirty="0" err="1"/>
              <a:t>header.previousNode</a:t>
            </a:r>
            <a:r>
              <a:rPr lang="en-US" b="1" dirty="0"/>
              <a:t> = header; </a:t>
            </a:r>
            <a:r>
              <a:rPr lang="en-US" b="1" dirty="0">
                <a:highlight>
                  <a:srgbClr val="FFFF00"/>
                </a:highlight>
              </a:rPr>
              <a:t>//garbage collector will clear memory for you.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}</a:t>
            </a:r>
          </a:p>
        </p:txBody>
      </p:sp>
      <p:sp>
        <p:nvSpPr>
          <p:cNvPr id="4" name="วงรี 3"/>
          <p:cNvSpPr/>
          <p:nvPr/>
        </p:nvSpPr>
        <p:spPr>
          <a:xfrm>
            <a:off x="1219199" y="1371600"/>
            <a:ext cx="7150167" cy="5715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ลูกศรเชื่อมต่อแบบตรง 5"/>
          <p:cNvCxnSpPr/>
          <p:nvPr/>
        </p:nvCxnSpPr>
        <p:spPr>
          <a:xfrm>
            <a:off x="6536059" y="3571874"/>
            <a:ext cx="497023" cy="137829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กลุ่ม 6"/>
          <p:cNvGrpSpPr/>
          <p:nvPr/>
        </p:nvGrpSpPr>
        <p:grpSpPr>
          <a:xfrm>
            <a:off x="7057293" y="4784140"/>
            <a:ext cx="1248928" cy="588243"/>
            <a:chOff x="3676650" y="4552266"/>
            <a:chExt cx="1866900" cy="743634"/>
          </a:xfrm>
        </p:grpSpPr>
        <p:sp>
          <p:nvSpPr>
            <p:cNvPr id="25" name="สี่เหลี่ยมผืนผ้า 24"/>
            <p:cNvSpPr/>
            <p:nvPr/>
          </p:nvSpPr>
          <p:spPr>
            <a:xfrm>
              <a:off x="3676650" y="4552266"/>
              <a:ext cx="1866900" cy="743634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สี่เหลี่ยมผืนผ้า 25"/>
            <p:cNvSpPr/>
            <p:nvPr/>
          </p:nvSpPr>
          <p:spPr>
            <a:xfrm>
              <a:off x="3676650" y="4552266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สี่เหลี่ยมผืนผ้า 26"/>
            <p:cNvSpPr/>
            <p:nvPr/>
          </p:nvSpPr>
          <p:spPr>
            <a:xfrm>
              <a:off x="5029200" y="4572000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กลุ่ม 7"/>
          <p:cNvGrpSpPr/>
          <p:nvPr/>
        </p:nvGrpSpPr>
        <p:grpSpPr>
          <a:xfrm>
            <a:off x="8790500" y="4799751"/>
            <a:ext cx="1248928" cy="588243"/>
            <a:chOff x="3676650" y="4552266"/>
            <a:chExt cx="1866900" cy="743634"/>
          </a:xfrm>
        </p:grpSpPr>
        <p:sp>
          <p:nvSpPr>
            <p:cNvPr id="22" name="สี่เหลี่ยมผืนผ้า 21"/>
            <p:cNvSpPr/>
            <p:nvPr/>
          </p:nvSpPr>
          <p:spPr>
            <a:xfrm>
              <a:off x="3676650" y="4552266"/>
              <a:ext cx="1866900" cy="743634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สี่เหลี่ยมผืนผ้า 22"/>
            <p:cNvSpPr/>
            <p:nvPr/>
          </p:nvSpPr>
          <p:spPr>
            <a:xfrm>
              <a:off x="3676650" y="4552266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สี่เหลี่ยมผืนผ้า 23"/>
            <p:cNvSpPr/>
            <p:nvPr/>
          </p:nvSpPr>
          <p:spPr>
            <a:xfrm>
              <a:off x="5029200" y="4572000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กลุ่ม 8"/>
          <p:cNvGrpSpPr/>
          <p:nvPr/>
        </p:nvGrpSpPr>
        <p:grpSpPr>
          <a:xfrm>
            <a:off x="10600172" y="4815361"/>
            <a:ext cx="1248928" cy="588243"/>
            <a:chOff x="3676650" y="4552266"/>
            <a:chExt cx="1866900" cy="743634"/>
          </a:xfrm>
        </p:grpSpPr>
        <p:sp>
          <p:nvSpPr>
            <p:cNvPr id="19" name="สี่เหลี่ยมผืนผ้า 18"/>
            <p:cNvSpPr/>
            <p:nvPr/>
          </p:nvSpPr>
          <p:spPr>
            <a:xfrm>
              <a:off x="3676650" y="4552266"/>
              <a:ext cx="1866900" cy="743634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สี่เหลี่ยมผืนผ้า 19"/>
            <p:cNvSpPr/>
            <p:nvPr/>
          </p:nvSpPr>
          <p:spPr>
            <a:xfrm>
              <a:off x="3676650" y="4552266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สี่เหลี่ยมผืนผ้า 20"/>
            <p:cNvSpPr/>
            <p:nvPr/>
          </p:nvSpPr>
          <p:spPr>
            <a:xfrm>
              <a:off x="5029200" y="4572000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ลูกศรขวา 9"/>
          <p:cNvSpPr/>
          <p:nvPr/>
        </p:nvSpPr>
        <p:spPr>
          <a:xfrm>
            <a:off x="8134175" y="4830971"/>
            <a:ext cx="828371" cy="27070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ลูกศรขวา 10"/>
          <p:cNvSpPr/>
          <p:nvPr/>
        </p:nvSpPr>
        <p:spPr>
          <a:xfrm>
            <a:off x="9867382" y="4846582"/>
            <a:ext cx="828371" cy="27070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ส่วนโค้ง 11"/>
          <p:cNvSpPr/>
          <p:nvPr/>
        </p:nvSpPr>
        <p:spPr>
          <a:xfrm rot="150789">
            <a:off x="7140130" y="3828323"/>
            <a:ext cx="4549668" cy="1974076"/>
          </a:xfrm>
          <a:prstGeom prst="arc">
            <a:avLst>
              <a:gd name="adj1" fmla="val 10445732"/>
              <a:gd name="adj2" fmla="val 0"/>
            </a:avLst>
          </a:prstGeom>
          <a:ln w="1397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ลูกศรขวา 12"/>
          <p:cNvSpPr/>
          <p:nvPr/>
        </p:nvSpPr>
        <p:spPr>
          <a:xfrm flipH="1">
            <a:off x="9867382" y="5086067"/>
            <a:ext cx="797788" cy="27070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ลูกศรขวา 13"/>
          <p:cNvSpPr/>
          <p:nvPr/>
        </p:nvSpPr>
        <p:spPr>
          <a:xfrm flipH="1">
            <a:off x="8125255" y="5101677"/>
            <a:ext cx="797788" cy="27070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ส่วนโค้ง 14"/>
          <p:cNvSpPr/>
          <p:nvPr/>
        </p:nvSpPr>
        <p:spPr>
          <a:xfrm rot="21428010" flipV="1">
            <a:off x="7150969" y="4164312"/>
            <a:ext cx="4549668" cy="2274587"/>
          </a:xfrm>
          <a:prstGeom prst="arc">
            <a:avLst>
              <a:gd name="adj1" fmla="val 10445732"/>
              <a:gd name="adj2" fmla="val 0"/>
            </a:avLst>
          </a:prstGeom>
          <a:ln w="139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6636735" y="3645586"/>
            <a:ext cx="1325394" cy="52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8089570" y="4361624"/>
            <a:ext cx="1325394" cy="52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7979974" y="5405252"/>
            <a:ext cx="1567533" cy="52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38" name="วงรี 37"/>
          <p:cNvSpPr/>
          <p:nvPr/>
        </p:nvSpPr>
        <p:spPr>
          <a:xfrm>
            <a:off x="1105374" y="3660957"/>
            <a:ext cx="5833207" cy="51400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ส่วนโค้ง 38"/>
          <p:cNvSpPr/>
          <p:nvPr/>
        </p:nvSpPr>
        <p:spPr>
          <a:xfrm rot="150789">
            <a:off x="7530824" y="3900759"/>
            <a:ext cx="706366" cy="1927851"/>
          </a:xfrm>
          <a:prstGeom prst="arc">
            <a:avLst>
              <a:gd name="adj1" fmla="val 10445732"/>
              <a:gd name="adj2" fmla="val 0"/>
            </a:avLst>
          </a:prstGeom>
          <a:ln w="1397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ส่วนโค้ง 39"/>
          <p:cNvSpPr/>
          <p:nvPr/>
        </p:nvSpPr>
        <p:spPr>
          <a:xfrm rot="21428010" flipV="1">
            <a:off x="7186062" y="4072704"/>
            <a:ext cx="886476" cy="2292137"/>
          </a:xfrm>
          <a:prstGeom prst="arc">
            <a:avLst>
              <a:gd name="adj1" fmla="val 10445732"/>
              <a:gd name="adj2" fmla="val 0"/>
            </a:avLst>
          </a:prstGeom>
          <a:ln w="139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5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  <p:bldP spid="38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3438"/>
          </a:xfrm>
        </p:spPr>
        <p:txBody>
          <a:bodyPr/>
          <a:lstStyle/>
          <a:p>
            <a:r>
              <a:rPr lang="en-US" b="1" dirty="0"/>
              <a:t>find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90500" y="771526"/>
            <a:ext cx="8115300" cy="585311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 find(</a:t>
            </a:r>
            <a:r>
              <a:rPr lang="en-US" b="1" dirty="0" err="1"/>
              <a:t>int</a:t>
            </a:r>
            <a:r>
              <a:rPr lang="en-US" b="1" dirty="0"/>
              <a:t> value) throws Exception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DListIterator</a:t>
            </a:r>
            <a:r>
              <a:rPr lang="en-US" b="1" dirty="0"/>
              <a:t> </a:t>
            </a:r>
            <a:r>
              <a:rPr lang="en-US" b="1" dirty="0" err="1"/>
              <a:t>itr</a:t>
            </a:r>
            <a:r>
              <a:rPr lang="en-US" b="1" dirty="0"/>
              <a:t> = new </a:t>
            </a:r>
            <a:r>
              <a:rPr lang="en-US" b="1" dirty="0" err="1"/>
              <a:t>DListIterator</a:t>
            </a:r>
            <a:r>
              <a:rPr lang="en-US" b="1" dirty="0"/>
              <a:t>(header);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int</a:t>
            </a:r>
            <a:r>
              <a:rPr lang="en-US" b="1" dirty="0"/>
              <a:t> index = -1;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while (</a:t>
            </a:r>
            <a:r>
              <a:rPr lang="en-US" b="1" dirty="0" err="1"/>
              <a:t>itr.hasNext</a:t>
            </a:r>
            <a:r>
              <a:rPr lang="en-US" b="1" dirty="0"/>
              <a:t>())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</a:t>
            </a:r>
            <a:r>
              <a:rPr lang="en-US" b="1" dirty="0" err="1"/>
              <a:t>int</a:t>
            </a:r>
            <a:r>
              <a:rPr lang="en-US" b="1" dirty="0"/>
              <a:t> v = </a:t>
            </a:r>
            <a:r>
              <a:rPr lang="en-US" b="1" dirty="0" err="1"/>
              <a:t>itr.next</a:t>
            </a:r>
            <a:r>
              <a:rPr lang="en-US" b="1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index++;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if (</a:t>
            </a:r>
            <a:r>
              <a:rPr lang="en-US" b="1" dirty="0" err="1"/>
              <a:t>itr.currentNode</a:t>
            </a:r>
            <a:r>
              <a:rPr lang="en-US" b="1" dirty="0"/>
              <a:t> == header)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   return -1;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if (v == value)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   return index; // return the position of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}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return -1;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}</a:t>
            </a:r>
          </a:p>
        </p:txBody>
      </p:sp>
      <p:sp>
        <p:nvSpPr>
          <p:cNvPr id="4" name="วงรี 3"/>
          <p:cNvSpPr/>
          <p:nvPr/>
        </p:nvSpPr>
        <p:spPr>
          <a:xfrm>
            <a:off x="1155633" y="3296092"/>
            <a:ext cx="5778567" cy="121875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สี่เหลี่ยมผืนผ้ามุมมน 4"/>
              <p:cNvSpPr/>
              <p:nvPr/>
            </p:nvSpPr>
            <p:spPr>
              <a:xfrm>
                <a:off x="7953375" y="692944"/>
                <a:ext cx="2000250" cy="1162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5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5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5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5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สี่เหลี่ยมผืนผ้ามุมมน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375" y="692944"/>
                <a:ext cx="2000250" cy="116205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54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กลุ่ม 3"/>
          <p:cNvGrpSpPr/>
          <p:nvPr/>
        </p:nvGrpSpPr>
        <p:grpSpPr>
          <a:xfrm>
            <a:off x="897259" y="1384577"/>
            <a:ext cx="9370691" cy="4386382"/>
            <a:chOff x="2364109" y="2981666"/>
            <a:chExt cx="7941941" cy="3624382"/>
          </a:xfrm>
        </p:grpSpPr>
        <p:cxnSp>
          <p:nvCxnSpPr>
            <p:cNvPr id="5" name="ลูกศรเชื่อมต่อแบบตรง 4"/>
            <p:cNvCxnSpPr/>
            <p:nvPr/>
          </p:nvCxnSpPr>
          <p:spPr>
            <a:xfrm>
              <a:off x="2364109" y="2981666"/>
              <a:ext cx="742950" cy="17423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กลุ่ม 5"/>
            <p:cNvGrpSpPr/>
            <p:nvPr/>
          </p:nvGrpSpPr>
          <p:grpSpPr>
            <a:xfrm>
              <a:off x="3143250" y="4514166"/>
              <a:ext cx="1866900" cy="743634"/>
              <a:chOff x="3676650" y="4552266"/>
              <a:chExt cx="1866900" cy="743634"/>
            </a:xfrm>
          </p:grpSpPr>
          <p:sp>
            <p:nvSpPr>
              <p:cNvPr id="24" name="สี่เหลี่ยมผืนผ้า 23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สี่เหลี่ยมผืนผ้า 24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สี่เหลี่ยมผืนผ้า 25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กลุ่ม 6"/>
            <p:cNvGrpSpPr/>
            <p:nvPr/>
          </p:nvGrpSpPr>
          <p:grpSpPr>
            <a:xfrm>
              <a:off x="5734050" y="4533900"/>
              <a:ext cx="1866900" cy="743634"/>
              <a:chOff x="3676650" y="4552266"/>
              <a:chExt cx="1866900" cy="743634"/>
            </a:xfrm>
          </p:grpSpPr>
          <p:sp>
            <p:nvSpPr>
              <p:cNvPr id="21" name="สี่เหลี่ยมผืนผ้า 20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สี่เหลี่ยมผืนผ้า 21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สี่เหลี่ยมผืนผ้า 22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กลุ่ม 7"/>
            <p:cNvGrpSpPr/>
            <p:nvPr/>
          </p:nvGrpSpPr>
          <p:grpSpPr>
            <a:xfrm>
              <a:off x="8439150" y="4553634"/>
              <a:ext cx="1866900" cy="743634"/>
              <a:chOff x="3676650" y="4552266"/>
              <a:chExt cx="1866900" cy="743634"/>
            </a:xfrm>
          </p:grpSpPr>
          <p:sp>
            <p:nvSpPr>
              <p:cNvPr id="18" name="สี่เหลี่ยมผืนผ้า 17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สี่เหลี่ยมผืนผ้า 18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สี่เหลี่ยมผืนผ้า 19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ลูกศรขวา 8"/>
            <p:cNvSpPr/>
            <p:nvPr/>
          </p:nvSpPr>
          <p:spPr>
            <a:xfrm>
              <a:off x="4752975" y="4573368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ลูกศรขวา 9"/>
            <p:cNvSpPr/>
            <p:nvPr/>
          </p:nvSpPr>
          <p:spPr>
            <a:xfrm>
              <a:off x="7343775" y="4593102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ส่วนโค้ง 10"/>
            <p:cNvSpPr/>
            <p:nvPr/>
          </p:nvSpPr>
          <p:spPr>
            <a:xfrm rot="150789">
              <a:off x="3267075" y="3305859"/>
              <a:ext cx="6800850" cy="2495550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ลูกศรขวา 11"/>
            <p:cNvSpPr/>
            <p:nvPr/>
          </p:nvSpPr>
          <p:spPr>
            <a:xfrm flipH="1">
              <a:off x="7343775" y="4895850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ลูกศรขวา 12"/>
            <p:cNvSpPr/>
            <p:nvPr/>
          </p:nvSpPr>
          <p:spPr>
            <a:xfrm flipH="1">
              <a:off x="4739642" y="4915584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ส่วนโค้ง 13"/>
            <p:cNvSpPr/>
            <p:nvPr/>
          </p:nvSpPr>
          <p:spPr>
            <a:xfrm rot="21428010" flipV="1">
              <a:off x="3283277" y="3730603"/>
              <a:ext cx="6800850" cy="2875445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กล่องข้อความ 14"/>
            <p:cNvSpPr txBox="1"/>
            <p:nvPr/>
          </p:nvSpPr>
          <p:spPr>
            <a:xfrm>
              <a:off x="2514600" y="3074849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header</a:t>
              </a:r>
              <a:endParaRPr lang="en-US" b="1" dirty="0"/>
            </a:p>
          </p:txBody>
        </p:sp>
        <p:sp>
          <p:nvSpPr>
            <p:cNvPr id="16" name="กล่องข้อความ 15"/>
            <p:cNvSpPr txBox="1"/>
            <p:nvPr/>
          </p:nvSpPr>
          <p:spPr>
            <a:xfrm>
              <a:off x="4686300" y="3980037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nextNode</a:t>
              </a:r>
              <a:endParaRPr lang="en-US" b="1" dirty="0"/>
            </a:p>
          </p:txBody>
        </p:sp>
        <p:sp>
          <p:nvSpPr>
            <p:cNvPr id="17" name="กล่องข้อความ 16"/>
            <p:cNvSpPr txBox="1"/>
            <p:nvPr/>
          </p:nvSpPr>
          <p:spPr>
            <a:xfrm>
              <a:off x="4522476" y="5299352"/>
              <a:ext cx="2343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previousNode</a:t>
              </a:r>
              <a:endParaRPr lang="en-US" b="1" dirty="0"/>
            </a:p>
          </p:txBody>
        </p:sp>
      </p:grpSp>
      <p:grpSp>
        <p:nvGrpSpPr>
          <p:cNvPr id="58" name="กลุ่ม 57"/>
          <p:cNvGrpSpPr/>
          <p:nvPr/>
        </p:nvGrpSpPr>
        <p:grpSpPr>
          <a:xfrm>
            <a:off x="2254985" y="387912"/>
            <a:ext cx="1789876" cy="2899057"/>
            <a:chOff x="2418930" y="341408"/>
            <a:chExt cx="1789876" cy="2899057"/>
          </a:xfrm>
        </p:grpSpPr>
        <p:sp>
          <p:nvSpPr>
            <p:cNvPr id="27" name="วงรี 26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9" name="ลูกศรเชื่อมต่อแบบตรง 28"/>
            <p:cNvCxnSpPr>
              <a:stCxn id="27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ลูกศรเชื่อมต่อแบบตรง 52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กล่องข้อความ 55"/>
            <p:cNvSpPr txBox="1"/>
            <p:nvPr/>
          </p:nvSpPr>
          <p:spPr>
            <a:xfrm>
              <a:off x="2760815" y="341408"/>
              <a:ext cx="14479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itr</a:t>
              </a:r>
              <a:endParaRPr lang="en-US" b="1" dirty="0"/>
            </a:p>
          </p:txBody>
        </p:sp>
      </p:grpSp>
      <p:sp>
        <p:nvSpPr>
          <p:cNvPr id="57" name="กล่องข้อความ 56"/>
          <p:cNvSpPr txBox="1"/>
          <p:nvPr/>
        </p:nvSpPr>
        <p:spPr>
          <a:xfrm>
            <a:off x="4954819" y="341408"/>
            <a:ext cx="2396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index = = -1; </a:t>
            </a:r>
          </a:p>
        </p:txBody>
      </p:sp>
      <p:grpSp>
        <p:nvGrpSpPr>
          <p:cNvPr id="69" name="กลุ่ม 68"/>
          <p:cNvGrpSpPr/>
          <p:nvPr/>
        </p:nvGrpSpPr>
        <p:grpSpPr>
          <a:xfrm>
            <a:off x="5394103" y="350897"/>
            <a:ext cx="1789876" cy="2899057"/>
            <a:chOff x="2418930" y="341408"/>
            <a:chExt cx="1789876" cy="2899057"/>
          </a:xfrm>
        </p:grpSpPr>
        <p:sp>
          <p:nvSpPr>
            <p:cNvPr id="70" name="วงรี 69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1" name="ลูกศรเชื่อมต่อแบบตรง 70"/>
            <p:cNvCxnSpPr>
              <a:stCxn id="70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ลูกศรเชื่อมต่อแบบตรง 71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กล่องข้อความ 72"/>
            <p:cNvSpPr txBox="1"/>
            <p:nvPr/>
          </p:nvSpPr>
          <p:spPr>
            <a:xfrm>
              <a:off x="2760815" y="341408"/>
              <a:ext cx="14479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itr</a:t>
              </a:r>
              <a:endParaRPr lang="en-US" b="1" dirty="0"/>
            </a:p>
          </p:txBody>
        </p:sp>
      </p:grpSp>
      <p:sp>
        <p:nvSpPr>
          <p:cNvPr id="74" name="กล่องข้อความ 73"/>
          <p:cNvSpPr txBox="1"/>
          <p:nvPr/>
        </p:nvSpPr>
        <p:spPr>
          <a:xfrm>
            <a:off x="5024490" y="312813"/>
            <a:ext cx="2396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index = = 0; </a:t>
            </a:r>
          </a:p>
        </p:txBody>
      </p:sp>
      <p:sp>
        <p:nvSpPr>
          <p:cNvPr id="75" name="กล่องข้อความ 74"/>
          <p:cNvSpPr txBox="1"/>
          <p:nvPr/>
        </p:nvSpPr>
        <p:spPr>
          <a:xfrm>
            <a:off x="4918646" y="271958"/>
            <a:ext cx="2396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index = = 1; </a:t>
            </a:r>
          </a:p>
        </p:txBody>
      </p:sp>
      <p:grpSp>
        <p:nvGrpSpPr>
          <p:cNvPr id="76" name="กลุ่ม 75"/>
          <p:cNvGrpSpPr/>
          <p:nvPr/>
        </p:nvGrpSpPr>
        <p:grpSpPr>
          <a:xfrm>
            <a:off x="8503871" y="445806"/>
            <a:ext cx="1789876" cy="2899057"/>
            <a:chOff x="2418930" y="341408"/>
            <a:chExt cx="1789876" cy="2899057"/>
          </a:xfrm>
        </p:grpSpPr>
        <p:sp>
          <p:nvSpPr>
            <p:cNvPr id="77" name="วงรี 76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8" name="ลูกศรเชื่อมต่อแบบตรง 77"/>
            <p:cNvCxnSpPr>
              <a:stCxn id="77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ลูกศรเชื่อมต่อแบบตรง 78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กล่องข้อความ 79"/>
            <p:cNvSpPr txBox="1"/>
            <p:nvPr/>
          </p:nvSpPr>
          <p:spPr>
            <a:xfrm>
              <a:off x="2760815" y="341408"/>
              <a:ext cx="14479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itr</a:t>
              </a:r>
              <a:endParaRPr lang="en-US" b="1" dirty="0"/>
            </a:p>
          </p:txBody>
        </p:sp>
      </p:grpSp>
      <p:grpSp>
        <p:nvGrpSpPr>
          <p:cNvPr id="83" name="กลุ่ม 82"/>
          <p:cNvGrpSpPr/>
          <p:nvPr/>
        </p:nvGrpSpPr>
        <p:grpSpPr>
          <a:xfrm>
            <a:off x="-716996" y="393966"/>
            <a:ext cx="1789876" cy="2899057"/>
            <a:chOff x="2418930" y="341408"/>
            <a:chExt cx="1789876" cy="2899057"/>
          </a:xfrm>
        </p:grpSpPr>
        <p:sp>
          <p:nvSpPr>
            <p:cNvPr id="84" name="วงรี 83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5" name="ลูกศรเชื่อมต่อแบบตรง 84"/>
            <p:cNvCxnSpPr>
              <a:stCxn id="84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ลูกศรเชื่อมต่อแบบตรง 85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กล่องข้อความ 86"/>
            <p:cNvSpPr txBox="1"/>
            <p:nvPr/>
          </p:nvSpPr>
          <p:spPr>
            <a:xfrm>
              <a:off x="2760815" y="341408"/>
              <a:ext cx="14479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itr</a:t>
              </a:r>
              <a:endParaRPr lang="en-US" b="1" dirty="0"/>
            </a:p>
          </p:txBody>
        </p:sp>
      </p:grpSp>
      <p:sp>
        <p:nvSpPr>
          <p:cNvPr id="88" name="กล่องข้อความ 87"/>
          <p:cNvSpPr txBox="1"/>
          <p:nvPr/>
        </p:nvSpPr>
        <p:spPr>
          <a:xfrm>
            <a:off x="4918646" y="300608"/>
            <a:ext cx="2396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index = = 2; </a:t>
            </a:r>
          </a:p>
        </p:txBody>
      </p:sp>
    </p:spTree>
    <p:extLst>
      <p:ext uri="{BB962C8B-B14F-4D97-AF65-F5344CB8AC3E}">
        <p14:creationId xmlns:p14="http://schemas.microsoft.com/office/powerpoint/2010/main" val="424315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25 0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25 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25 0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4" grpId="0"/>
      <p:bldP spid="74" grpId="1"/>
      <p:bldP spid="75" grpId="0"/>
      <p:bldP spid="75" grpId="1"/>
      <p:bldP spid="8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701675"/>
          </a:xfrm>
        </p:spPr>
        <p:txBody>
          <a:bodyPr/>
          <a:lstStyle/>
          <a:p>
            <a:r>
              <a:rPr lang="en-US" b="1" dirty="0" err="1"/>
              <a:t>findKth</a:t>
            </a:r>
            <a:endParaRPr lang="en-US" b="1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701674"/>
            <a:ext cx="10515600" cy="615632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 public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findKth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kthPosition</a:t>
            </a:r>
            <a:r>
              <a:rPr lang="en-US" b="1" dirty="0"/>
              <a:t>) throws Exception{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if (</a:t>
            </a:r>
            <a:r>
              <a:rPr lang="en-US" b="1" dirty="0" err="1"/>
              <a:t>kthPosition</a:t>
            </a:r>
            <a:r>
              <a:rPr lang="en-US" b="1" dirty="0"/>
              <a:t> &lt; 0 || </a:t>
            </a:r>
            <a:r>
              <a:rPr lang="en-US" b="1" dirty="0" err="1"/>
              <a:t>kthPosition</a:t>
            </a:r>
            <a:r>
              <a:rPr lang="en-US" b="1" dirty="0"/>
              <a:t> &gt; size-1 )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throw new Exception();// exit the method if the position is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       // beyond the first/last possible position,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       // throwing exception in the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DListIterator</a:t>
            </a:r>
            <a:r>
              <a:rPr lang="en-US" b="1" dirty="0"/>
              <a:t> </a:t>
            </a:r>
            <a:r>
              <a:rPr lang="en-US" b="1" dirty="0" err="1"/>
              <a:t>itr</a:t>
            </a:r>
            <a:r>
              <a:rPr lang="en-US" b="1" dirty="0"/>
              <a:t> = new </a:t>
            </a:r>
            <a:r>
              <a:rPr lang="en-US" b="1" dirty="0" err="1"/>
              <a:t>DListIterator</a:t>
            </a:r>
            <a:r>
              <a:rPr lang="en-US" b="1" dirty="0"/>
              <a:t>(header);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int</a:t>
            </a:r>
            <a:r>
              <a:rPr lang="en-US" b="1" dirty="0"/>
              <a:t> index = -1;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while(</a:t>
            </a:r>
            <a:r>
              <a:rPr lang="en-US" b="1" dirty="0" err="1"/>
              <a:t>itr.hasNext</a:t>
            </a:r>
            <a:r>
              <a:rPr lang="en-US" b="1" dirty="0"/>
              <a:t>()){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</a:t>
            </a:r>
            <a:r>
              <a:rPr lang="en-US" b="1" dirty="0" err="1"/>
              <a:t>int</a:t>
            </a:r>
            <a:r>
              <a:rPr lang="en-US" b="1" dirty="0"/>
              <a:t> v = </a:t>
            </a:r>
            <a:r>
              <a:rPr lang="en-US" b="1" dirty="0" err="1"/>
              <a:t>itr.next</a:t>
            </a:r>
            <a:r>
              <a:rPr lang="en-US" b="1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index++;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if (</a:t>
            </a:r>
            <a:r>
              <a:rPr lang="en-US" b="1" dirty="0" err="1"/>
              <a:t>itr.currentNode</a:t>
            </a:r>
            <a:r>
              <a:rPr lang="en-US" b="1" dirty="0"/>
              <a:t> == header)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    throw new Exception();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if(index == </a:t>
            </a:r>
            <a:r>
              <a:rPr lang="en-US" b="1" dirty="0" err="1"/>
              <a:t>kthPosition</a:t>
            </a:r>
            <a:r>
              <a:rPr lang="en-US" b="1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    return v;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}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throw new Exception();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}</a:t>
            </a:r>
          </a:p>
        </p:txBody>
      </p:sp>
      <p:sp>
        <p:nvSpPr>
          <p:cNvPr id="4" name="วงรี 3"/>
          <p:cNvSpPr/>
          <p:nvPr/>
        </p:nvSpPr>
        <p:spPr>
          <a:xfrm>
            <a:off x="1193733" y="3848100"/>
            <a:ext cx="5645217" cy="127635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สี่เหลี่ยมผืนผ้ามุมมน 4"/>
              <p:cNvSpPr/>
              <p:nvPr/>
            </p:nvSpPr>
            <p:spPr>
              <a:xfrm>
                <a:off x="8096250" y="3324225"/>
                <a:ext cx="2000250" cy="1162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5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5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5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54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สี่เหลี่ยมผืนผ้ามุมมน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50" y="3324225"/>
                <a:ext cx="2000250" cy="116205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62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26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47650" y="682624"/>
            <a:ext cx="11601450" cy="602297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public void insert(</a:t>
            </a:r>
            <a:r>
              <a:rPr lang="en-US" b="1" dirty="0" err="1"/>
              <a:t>int</a:t>
            </a:r>
            <a:r>
              <a:rPr lang="en-US" b="1" dirty="0"/>
              <a:t> value, Iterator p) throws Exception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if (p == null || !(p </a:t>
            </a:r>
            <a:r>
              <a:rPr lang="en-US" b="1" dirty="0" err="1"/>
              <a:t>instanceof</a:t>
            </a:r>
            <a:r>
              <a:rPr lang="en-US" b="1" dirty="0"/>
              <a:t> </a:t>
            </a:r>
            <a:r>
              <a:rPr lang="en-US" b="1" dirty="0" err="1"/>
              <a:t>DListIterator</a:t>
            </a:r>
            <a:r>
              <a:rPr lang="en-US" b="1" dirty="0"/>
              <a:t>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throw new Exception();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DListIterator</a:t>
            </a:r>
            <a:r>
              <a:rPr lang="en-US" b="1" dirty="0"/>
              <a:t> p2 = (</a:t>
            </a:r>
            <a:r>
              <a:rPr lang="en-US" b="1" dirty="0" err="1"/>
              <a:t>DListIterator</a:t>
            </a:r>
            <a:r>
              <a:rPr lang="en-US" b="1" dirty="0"/>
              <a:t>) p;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if (p2.currentNode == null)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throw new Exception();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DListIterator</a:t>
            </a:r>
            <a:r>
              <a:rPr lang="en-US" b="1" dirty="0"/>
              <a:t> p3 = new </a:t>
            </a:r>
            <a:r>
              <a:rPr lang="en-US" b="1" dirty="0" err="1"/>
              <a:t>DListIterator</a:t>
            </a:r>
            <a:r>
              <a:rPr lang="en-US" b="1" dirty="0"/>
              <a:t>(p2.currentNode.nextNode);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DListNode</a:t>
            </a:r>
            <a:r>
              <a:rPr lang="en-US" b="1" dirty="0"/>
              <a:t> n = new </a:t>
            </a:r>
            <a:r>
              <a:rPr lang="en-US" b="1" dirty="0" err="1"/>
              <a:t>DListNode</a:t>
            </a:r>
            <a:r>
              <a:rPr lang="en-US" b="1" dirty="0"/>
              <a:t>(value, p3.currentNode,p2.currentNode);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p2.currentNode.nextNode = n;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p3.currentNode.previousNode =n;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size++;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สี่เหลี่ยมผืนผ้ามุมมน 4"/>
              <p:cNvSpPr/>
              <p:nvPr/>
            </p:nvSpPr>
            <p:spPr>
              <a:xfrm>
                <a:off x="9068611" y="1994272"/>
                <a:ext cx="1452664" cy="9727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endParaRPr lang="en-US" sz="2400" b="1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สี่เหลี่ยมผืนผ้ามุมมน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11" y="1994272"/>
                <a:ext cx="1452664" cy="97276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94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ลูกศรเชื่อมต่อแบบตรง 4"/>
          <p:cNvCxnSpPr/>
          <p:nvPr/>
        </p:nvCxnSpPr>
        <p:spPr>
          <a:xfrm>
            <a:off x="706759" y="1271468"/>
            <a:ext cx="876606" cy="19347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กลุ่ม 5"/>
          <p:cNvGrpSpPr/>
          <p:nvPr/>
        </p:nvGrpSpPr>
        <p:grpSpPr>
          <a:xfrm>
            <a:off x="1626067" y="2973121"/>
            <a:ext cx="2202754" cy="825714"/>
            <a:chOff x="3676650" y="4552266"/>
            <a:chExt cx="1866900" cy="743634"/>
          </a:xfrm>
        </p:grpSpPr>
        <p:sp>
          <p:nvSpPr>
            <p:cNvPr id="24" name="สี่เหลี่ยมผืนผ้า 23"/>
            <p:cNvSpPr/>
            <p:nvPr/>
          </p:nvSpPr>
          <p:spPr>
            <a:xfrm>
              <a:off x="3676650" y="4552266"/>
              <a:ext cx="1866900" cy="743634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สี่เหลี่ยมผืนผ้า 24"/>
            <p:cNvSpPr/>
            <p:nvPr/>
          </p:nvSpPr>
          <p:spPr>
            <a:xfrm>
              <a:off x="3676650" y="4552266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สี่เหลี่ยมผืนผ้า 25"/>
            <p:cNvSpPr/>
            <p:nvPr/>
          </p:nvSpPr>
          <p:spPr>
            <a:xfrm>
              <a:off x="5029200" y="4572000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กลุ่ม 6"/>
          <p:cNvGrpSpPr/>
          <p:nvPr/>
        </p:nvGrpSpPr>
        <p:grpSpPr>
          <a:xfrm>
            <a:off x="4682950" y="2995034"/>
            <a:ext cx="2202754" cy="825714"/>
            <a:chOff x="3676650" y="4552266"/>
            <a:chExt cx="1866900" cy="743634"/>
          </a:xfrm>
        </p:grpSpPr>
        <p:sp>
          <p:nvSpPr>
            <p:cNvPr id="21" name="สี่เหลี่ยมผืนผ้า 20"/>
            <p:cNvSpPr/>
            <p:nvPr/>
          </p:nvSpPr>
          <p:spPr>
            <a:xfrm>
              <a:off x="3676650" y="4552266"/>
              <a:ext cx="1866900" cy="743634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สี่เหลี่ยมผืนผ้า 21"/>
            <p:cNvSpPr/>
            <p:nvPr/>
          </p:nvSpPr>
          <p:spPr>
            <a:xfrm>
              <a:off x="3676650" y="4552266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สี่เหลี่ยมผืนผ้า 22"/>
            <p:cNvSpPr/>
            <p:nvPr/>
          </p:nvSpPr>
          <p:spPr>
            <a:xfrm>
              <a:off x="5029200" y="4572000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กลุ่ม 7"/>
          <p:cNvGrpSpPr/>
          <p:nvPr/>
        </p:nvGrpSpPr>
        <p:grpSpPr>
          <a:xfrm>
            <a:off x="7874696" y="3016946"/>
            <a:ext cx="2202754" cy="825714"/>
            <a:chOff x="3676650" y="4552266"/>
            <a:chExt cx="1866900" cy="743634"/>
          </a:xfrm>
        </p:grpSpPr>
        <p:sp>
          <p:nvSpPr>
            <p:cNvPr id="18" name="สี่เหลี่ยมผืนผ้า 17"/>
            <p:cNvSpPr/>
            <p:nvPr/>
          </p:nvSpPr>
          <p:spPr>
            <a:xfrm>
              <a:off x="3676650" y="4552266"/>
              <a:ext cx="1866900" cy="743634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สี่เหลี่ยมผืนผ้า 18"/>
            <p:cNvSpPr/>
            <p:nvPr/>
          </p:nvSpPr>
          <p:spPr>
            <a:xfrm>
              <a:off x="3676650" y="4552266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สี่เหลี่ยมผืนผ้า 19"/>
            <p:cNvSpPr/>
            <p:nvPr/>
          </p:nvSpPr>
          <p:spPr>
            <a:xfrm>
              <a:off x="5029200" y="4572000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ลูกศรขวา 8"/>
          <p:cNvSpPr/>
          <p:nvPr/>
        </p:nvSpPr>
        <p:spPr>
          <a:xfrm>
            <a:off x="3525380" y="3038858"/>
            <a:ext cx="1461010" cy="37998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ลูกศรขวา 9"/>
          <p:cNvSpPr/>
          <p:nvPr/>
        </p:nvSpPr>
        <p:spPr>
          <a:xfrm>
            <a:off x="6621840" y="3038858"/>
            <a:ext cx="1461010" cy="37998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ส่วนโค้ง 10"/>
          <p:cNvSpPr/>
          <p:nvPr/>
        </p:nvSpPr>
        <p:spPr>
          <a:xfrm rot="150789">
            <a:off x="1772168" y="1631445"/>
            <a:ext cx="8024318" cy="2771002"/>
          </a:xfrm>
          <a:prstGeom prst="arc">
            <a:avLst>
              <a:gd name="adj1" fmla="val 10445732"/>
              <a:gd name="adj2" fmla="val 0"/>
            </a:avLst>
          </a:prstGeom>
          <a:ln w="1397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ลูกศรขวา 11"/>
          <p:cNvSpPr/>
          <p:nvPr/>
        </p:nvSpPr>
        <p:spPr>
          <a:xfrm flipH="1">
            <a:off x="6582264" y="3396935"/>
            <a:ext cx="1407070" cy="3799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ลูกศรขวา 12"/>
          <p:cNvSpPr/>
          <p:nvPr/>
        </p:nvSpPr>
        <p:spPr>
          <a:xfrm flipH="1">
            <a:off x="3509649" y="3418847"/>
            <a:ext cx="1407070" cy="3799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ส่วนโค้ง 13"/>
          <p:cNvSpPr/>
          <p:nvPr/>
        </p:nvSpPr>
        <p:spPr>
          <a:xfrm rot="21428010" flipV="1">
            <a:off x="1791285" y="2103071"/>
            <a:ext cx="8024318" cy="3192829"/>
          </a:xfrm>
          <a:prstGeom prst="arc">
            <a:avLst>
              <a:gd name="adj1" fmla="val 10445732"/>
              <a:gd name="adj2" fmla="val 0"/>
            </a:avLst>
          </a:prstGeom>
          <a:ln w="139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884323" y="1374936"/>
            <a:ext cx="2337617" cy="58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header</a:t>
            </a:r>
            <a:endParaRPr lang="en-US" b="1" dirty="0"/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3446711" y="2380037"/>
            <a:ext cx="2337617" cy="58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nextNode</a:t>
            </a:r>
            <a:endParaRPr lang="en-US" b="1" dirty="0"/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3253415" y="3844974"/>
            <a:ext cx="2764681" cy="58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previousNode</a:t>
            </a:r>
            <a:endParaRPr lang="en-US" b="1" dirty="0"/>
          </a:p>
        </p:txBody>
      </p:sp>
      <p:grpSp>
        <p:nvGrpSpPr>
          <p:cNvPr id="27" name="กลุ่ม 26"/>
          <p:cNvGrpSpPr/>
          <p:nvPr/>
        </p:nvGrpSpPr>
        <p:grpSpPr>
          <a:xfrm>
            <a:off x="5095828" y="152909"/>
            <a:ext cx="1789876" cy="2899057"/>
            <a:chOff x="2418930" y="341408"/>
            <a:chExt cx="1789876" cy="2899057"/>
          </a:xfrm>
        </p:grpSpPr>
        <p:sp>
          <p:nvSpPr>
            <p:cNvPr id="28" name="วงรี 27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9" name="ลูกศรเชื่อมต่อแบบตรง 28"/>
            <p:cNvCxnSpPr>
              <a:stCxn id="28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ลูกศรเชื่อมต่อแบบตรง 29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กล่องข้อความ 30"/>
            <p:cNvSpPr txBox="1"/>
            <p:nvPr/>
          </p:nvSpPr>
          <p:spPr>
            <a:xfrm>
              <a:off x="2760815" y="341408"/>
              <a:ext cx="14479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p2</a:t>
              </a:r>
              <a:endParaRPr lang="en-US" b="1" dirty="0"/>
            </a:p>
          </p:txBody>
        </p:sp>
      </p:grpSp>
      <p:grpSp>
        <p:nvGrpSpPr>
          <p:cNvPr id="32" name="กลุ่ม 31"/>
          <p:cNvGrpSpPr/>
          <p:nvPr/>
        </p:nvGrpSpPr>
        <p:grpSpPr>
          <a:xfrm>
            <a:off x="8051082" y="117889"/>
            <a:ext cx="1789876" cy="2899057"/>
            <a:chOff x="2418930" y="341408"/>
            <a:chExt cx="1789876" cy="2899057"/>
          </a:xfrm>
        </p:grpSpPr>
        <p:sp>
          <p:nvSpPr>
            <p:cNvPr id="33" name="วงรี 32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ลูกศรเชื่อมต่อแบบตรง 33"/>
            <p:cNvCxnSpPr>
              <a:stCxn id="33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ลูกศรเชื่อมต่อแบบตรง 34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กล่องข้อความ 35"/>
            <p:cNvSpPr txBox="1"/>
            <p:nvPr/>
          </p:nvSpPr>
          <p:spPr>
            <a:xfrm>
              <a:off x="2760815" y="341408"/>
              <a:ext cx="14479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p3</a:t>
              </a:r>
              <a:endParaRPr lang="en-US" b="1" dirty="0"/>
            </a:p>
          </p:txBody>
        </p:sp>
      </p:grpSp>
      <p:grpSp>
        <p:nvGrpSpPr>
          <p:cNvPr id="46" name="กลุ่ม 45"/>
          <p:cNvGrpSpPr/>
          <p:nvPr/>
        </p:nvGrpSpPr>
        <p:grpSpPr>
          <a:xfrm>
            <a:off x="4865758" y="3050637"/>
            <a:ext cx="4193054" cy="2900591"/>
            <a:chOff x="4865758" y="3050637"/>
            <a:chExt cx="4193054" cy="2900591"/>
          </a:xfrm>
        </p:grpSpPr>
        <p:grpSp>
          <p:nvGrpSpPr>
            <p:cNvPr id="37" name="กลุ่ม 36"/>
            <p:cNvGrpSpPr/>
            <p:nvPr/>
          </p:nvGrpSpPr>
          <p:grpSpPr>
            <a:xfrm>
              <a:off x="6276711" y="5125514"/>
              <a:ext cx="2202754" cy="825714"/>
              <a:chOff x="3676650" y="4552266"/>
              <a:chExt cx="1866900" cy="743634"/>
            </a:xfrm>
          </p:grpSpPr>
          <p:sp>
            <p:nvSpPr>
              <p:cNvPr id="38" name="สี่เหลี่ยมผืนผ้า 37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สี่เหลี่ยมผืนผ้า 38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สี่เหลี่ยมผืนผ้า 39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ลูกศรเชื่อมต่อแบบตรง 40"/>
            <p:cNvCxnSpPr/>
            <p:nvPr/>
          </p:nvCxnSpPr>
          <p:spPr>
            <a:xfrm>
              <a:off x="5210445" y="5584176"/>
              <a:ext cx="1066266" cy="4213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กล่องข้อความ 42"/>
            <p:cNvSpPr txBox="1"/>
            <p:nvPr/>
          </p:nvSpPr>
          <p:spPr>
            <a:xfrm>
              <a:off x="4865758" y="5276761"/>
              <a:ext cx="403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n</a:t>
              </a:r>
              <a:endParaRPr lang="en-US" b="1" dirty="0"/>
            </a:p>
          </p:txBody>
        </p:sp>
        <p:sp>
          <p:nvSpPr>
            <p:cNvPr id="44" name="ส่วนโค้ง 43"/>
            <p:cNvSpPr/>
            <p:nvPr/>
          </p:nvSpPr>
          <p:spPr>
            <a:xfrm rot="7042499">
              <a:off x="7384090" y="4013169"/>
              <a:ext cx="2199784" cy="1149660"/>
            </a:xfrm>
            <a:prstGeom prst="arc">
              <a:avLst>
                <a:gd name="adj1" fmla="val 11673729"/>
                <a:gd name="adj2" fmla="val 0"/>
              </a:avLst>
            </a:prstGeom>
            <a:ln w="13970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ส่วนโค้ง 44"/>
            <p:cNvSpPr/>
            <p:nvPr/>
          </p:nvSpPr>
          <p:spPr>
            <a:xfrm rot="5400000" flipH="1" flipV="1">
              <a:off x="5511074" y="2827282"/>
              <a:ext cx="2390441" cy="2837152"/>
            </a:xfrm>
            <a:prstGeom prst="arc">
              <a:avLst>
                <a:gd name="adj1" fmla="val 11169921"/>
                <a:gd name="adj2" fmla="val 16999772"/>
              </a:avLst>
            </a:prstGeom>
            <a:ln w="1397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ลูกศรขวา 46"/>
          <p:cNvSpPr/>
          <p:nvPr/>
        </p:nvSpPr>
        <p:spPr>
          <a:xfrm rot="5057768">
            <a:off x="5663592" y="4008484"/>
            <a:ext cx="1883556" cy="34823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ลูกศรขวา 47"/>
          <p:cNvSpPr/>
          <p:nvPr/>
        </p:nvSpPr>
        <p:spPr>
          <a:xfrm rot="16911054" flipH="1">
            <a:off x="7136229" y="4096728"/>
            <a:ext cx="1601766" cy="442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2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892175"/>
          </a:xfrm>
        </p:spPr>
        <p:txBody>
          <a:bodyPr/>
          <a:lstStyle/>
          <a:p>
            <a:r>
              <a:rPr lang="en-US" b="1" dirty="0"/>
              <a:t>remove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209550" y="1079838"/>
            <a:ext cx="119824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// remove the first instance of the given data.</a:t>
            </a:r>
            <a:endParaRPr lang="en-US" sz="5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3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th-TH" sz="3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Iterator </a:t>
            </a:r>
            <a:r>
              <a:rPr lang="en-US" sz="36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findPrevious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);//next  </a:t>
            </a:r>
          </a:p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//page</a:t>
            </a:r>
          </a:p>
          <a:p>
            <a:r>
              <a:rPr lang="th-TH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6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h-TH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h-TH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remove(</a:t>
            </a:r>
            <a:r>
              <a:rPr lang="en-US" sz="36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สี่เหลี่ยมผืนผ้ามุมมน 4"/>
              <p:cNvSpPr/>
              <p:nvPr/>
            </p:nvSpPr>
            <p:spPr>
              <a:xfrm>
                <a:off x="7887511" y="4127872"/>
                <a:ext cx="1452664" cy="9727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endParaRPr lang="en-US" sz="2400" b="1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สี่เหลี่ยมผืนผ้ามุมมน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511" y="4127872"/>
                <a:ext cx="1452664" cy="97276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ลูกศรขวา 5"/>
          <p:cNvSpPr/>
          <p:nvPr/>
        </p:nvSpPr>
        <p:spPr>
          <a:xfrm rot="2736610">
            <a:off x="6686550" y="3437408"/>
            <a:ext cx="1314450" cy="832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9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วงรี 1">
            <a:extLst>
              <a:ext uri="{FF2B5EF4-FFF2-40B4-BE49-F238E27FC236}">
                <a16:creationId xmlns:a16="http://schemas.microsoft.com/office/drawing/2014/main" id="{693E2297-C7AD-4E9F-B26A-16E4BF3B56A6}"/>
              </a:ext>
            </a:extLst>
          </p:cNvPr>
          <p:cNvSpPr/>
          <p:nvPr/>
        </p:nvSpPr>
        <p:spPr>
          <a:xfrm>
            <a:off x="1279303" y="4343400"/>
            <a:ext cx="9241972" cy="97276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0" y="0"/>
            <a:ext cx="123634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//Return iterator at position before the first position that stores</a:t>
            </a:r>
            <a:r>
              <a:rPr lang="th-TH" sz="2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value.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If the value is not found, return null.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Iterator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findPrevious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Iterator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itr1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header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Iterator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itr2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header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currentData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itr2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.next();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currentData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itr2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.next();</a:t>
            </a:r>
          </a:p>
          <a:p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itr1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.next();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(((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itr2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header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itr1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สี่เหลี่ยมผืนผ้ามุมมน 4"/>
              <p:cNvSpPr/>
              <p:nvPr/>
            </p:nvSpPr>
            <p:spPr>
              <a:xfrm>
                <a:off x="9068611" y="1994272"/>
                <a:ext cx="1452664" cy="9727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endParaRPr lang="en-US" sz="2400" b="1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สี่เหลี่ยมผืนผ้ามุมมน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11" y="1994272"/>
                <a:ext cx="1452664" cy="97276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ลูกศร: ขวา 2">
            <a:extLst>
              <a:ext uri="{FF2B5EF4-FFF2-40B4-BE49-F238E27FC236}">
                <a16:creationId xmlns:a16="http://schemas.microsoft.com/office/drawing/2014/main" id="{91734679-AE98-4296-826A-46423D33316B}"/>
              </a:ext>
            </a:extLst>
          </p:cNvPr>
          <p:cNvSpPr/>
          <p:nvPr/>
        </p:nvSpPr>
        <p:spPr>
          <a:xfrm rot="2713389">
            <a:off x="6972301" y="5047083"/>
            <a:ext cx="832757" cy="529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53BEC81-A8B3-47ED-8103-24DAC7836C04}"/>
              </a:ext>
            </a:extLst>
          </p:cNvPr>
          <p:cNvSpPr txBox="1"/>
          <p:nvPr/>
        </p:nvSpPr>
        <p:spPr>
          <a:xfrm>
            <a:off x="6695525" y="5609180"/>
            <a:ext cx="474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Need to check for header instead of null.</a:t>
            </a:r>
          </a:p>
        </p:txBody>
      </p:sp>
    </p:spTree>
    <p:extLst>
      <p:ext uri="{BB962C8B-B14F-4D97-AF65-F5344CB8AC3E}">
        <p14:creationId xmlns:p14="http://schemas.microsoft.com/office/powerpoint/2010/main" val="199252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23850" y="190500"/>
            <a:ext cx="1110615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// remove content at position just after the given iterator. Skip </a:t>
            </a:r>
          </a:p>
          <a:p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// header if found.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remove(Iterator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|| !(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nextNode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header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		p2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C0"/>
                </a:solidFill>
                <a:latin typeface="Consolas" panose="020B0609020204030204" pitchFamily="49" charset="0"/>
              </a:rPr>
              <a:t>header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p3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nextNode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nextNode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	p2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C0"/>
                </a:solidFill>
                <a:latin typeface="Consolas" panose="020B0609020204030204" pitchFamily="49" charset="0"/>
              </a:rPr>
              <a:t>nextNode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p3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	p3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C0"/>
                </a:solidFill>
                <a:latin typeface="Consolas" panose="020B0609020204030204" pitchFamily="49" charset="0"/>
              </a:rPr>
              <a:t>previousNode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size--;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สี่เหลี่ยมผืนผ้ามุมมน 4"/>
              <p:cNvSpPr/>
              <p:nvPr/>
            </p:nvSpPr>
            <p:spPr>
              <a:xfrm>
                <a:off x="9487711" y="2794372"/>
                <a:ext cx="1452664" cy="9727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endParaRPr lang="en-US" sz="2400" b="1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สี่เหลี่ยมผืนผ้ามุมมน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711" y="2794372"/>
                <a:ext cx="1452664" cy="97276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74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Circular Doubly linked list</a:t>
            </a:r>
          </a:p>
        </p:txBody>
      </p:sp>
      <p:grpSp>
        <p:nvGrpSpPr>
          <p:cNvPr id="3" name="กลุ่ม 2"/>
          <p:cNvGrpSpPr/>
          <p:nvPr/>
        </p:nvGrpSpPr>
        <p:grpSpPr>
          <a:xfrm>
            <a:off x="514350" y="1981200"/>
            <a:ext cx="9791700" cy="4624848"/>
            <a:chOff x="514350" y="1981200"/>
            <a:chExt cx="9791700" cy="4624848"/>
          </a:xfrm>
        </p:grpSpPr>
        <p:sp>
          <p:nvSpPr>
            <p:cNvPr id="13" name="สี่เหลี่ยมผืนผ้ามุมมน 12"/>
            <p:cNvSpPr/>
            <p:nvPr/>
          </p:nvSpPr>
          <p:spPr>
            <a:xfrm>
              <a:off x="514350" y="1981200"/>
              <a:ext cx="2628900" cy="158115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กล่องข้อความ 13"/>
            <p:cNvSpPr txBox="1"/>
            <p:nvPr/>
          </p:nvSpPr>
          <p:spPr>
            <a:xfrm>
              <a:off x="762000" y="2448609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size</a:t>
              </a:r>
              <a:endParaRPr lang="en-US" b="1" dirty="0"/>
            </a:p>
          </p:txBody>
        </p:sp>
        <p:grpSp>
          <p:nvGrpSpPr>
            <p:cNvPr id="47" name="กลุ่ม 46"/>
            <p:cNvGrpSpPr/>
            <p:nvPr/>
          </p:nvGrpSpPr>
          <p:grpSpPr>
            <a:xfrm>
              <a:off x="2364109" y="2981666"/>
              <a:ext cx="7941941" cy="3624382"/>
              <a:chOff x="2364109" y="2981666"/>
              <a:chExt cx="7941941" cy="3624382"/>
            </a:xfrm>
          </p:grpSpPr>
          <p:cxnSp>
            <p:nvCxnSpPr>
              <p:cNvPr id="16" name="ลูกศรเชื่อมต่อแบบตรง 15"/>
              <p:cNvCxnSpPr/>
              <p:nvPr/>
            </p:nvCxnSpPr>
            <p:spPr>
              <a:xfrm>
                <a:off x="2364109" y="2981666"/>
                <a:ext cx="742950" cy="174239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กลุ่ม 21"/>
              <p:cNvGrpSpPr/>
              <p:nvPr/>
            </p:nvGrpSpPr>
            <p:grpSpPr>
              <a:xfrm>
                <a:off x="3143250" y="4514166"/>
                <a:ext cx="1866900" cy="743634"/>
                <a:chOff x="3676650" y="4552266"/>
                <a:chExt cx="1866900" cy="743634"/>
              </a:xfrm>
            </p:grpSpPr>
            <p:sp>
              <p:nvSpPr>
                <p:cNvPr id="18" name="สี่เหลี่ยมผืนผ้า 17"/>
                <p:cNvSpPr/>
                <p:nvPr/>
              </p:nvSpPr>
              <p:spPr>
                <a:xfrm>
                  <a:off x="3676650" y="4552266"/>
                  <a:ext cx="1866900" cy="743634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สี่เหลี่ยมผืนผ้า 19"/>
                <p:cNvSpPr/>
                <p:nvPr/>
              </p:nvSpPr>
              <p:spPr>
                <a:xfrm>
                  <a:off x="3676650" y="4552266"/>
                  <a:ext cx="514350" cy="7239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สี่เหลี่ยมผืนผ้า 20"/>
                <p:cNvSpPr/>
                <p:nvPr/>
              </p:nvSpPr>
              <p:spPr>
                <a:xfrm>
                  <a:off x="5029200" y="4572000"/>
                  <a:ext cx="514350" cy="7239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กลุ่ม 24"/>
              <p:cNvGrpSpPr/>
              <p:nvPr/>
            </p:nvGrpSpPr>
            <p:grpSpPr>
              <a:xfrm>
                <a:off x="5734050" y="4533900"/>
                <a:ext cx="1866900" cy="743634"/>
                <a:chOff x="3676650" y="4552266"/>
                <a:chExt cx="1866900" cy="743634"/>
              </a:xfrm>
            </p:grpSpPr>
            <p:sp>
              <p:nvSpPr>
                <p:cNvPr id="26" name="สี่เหลี่ยมผืนผ้า 25"/>
                <p:cNvSpPr/>
                <p:nvPr/>
              </p:nvSpPr>
              <p:spPr>
                <a:xfrm>
                  <a:off x="3676650" y="4552266"/>
                  <a:ext cx="1866900" cy="743634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สี่เหลี่ยมผืนผ้า 26"/>
                <p:cNvSpPr/>
                <p:nvPr/>
              </p:nvSpPr>
              <p:spPr>
                <a:xfrm>
                  <a:off x="3676650" y="4552266"/>
                  <a:ext cx="514350" cy="7239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สี่เหลี่ยมผืนผ้า 27"/>
                <p:cNvSpPr/>
                <p:nvPr/>
              </p:nvSpPr>
              <p:spPr>
                <a:xfrm>
                  <a:off x="5029200" y="4572000"/>
                  <a:ext cx="514350" cy="7239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กลุ่ม 28"/>
              <p:cNvGrpSpPr/>
              <p:nvPr/>
            </p:nvGrpSpPr>
            <p:grpSpPr>
              <a:xfrm>
                <a:off x="8439150" y="4553634"/>
                <a:ext cx="1866900" cy="743634"/>
                <a:chOff x="3676650" y="4552266"/>
                <a:chExt cx="1866900" cy="743634"/>
              </a:xfrm>
            </p:grpSpPr>
            <p:sp>
              <p:nvSpPr>
                <p:cNvPr id="30" name="สี่เหลี่ยมผืนผ้า 29"/>
                <p:cNvSpPr/>
                <p:nvPr/>
              </p:nvSpPr>
              <p:spPr>
                <a:xfrm>
                  <a:off x="3676650" y="4552266"/>
                  <a:ext cx="1866900" cy="743634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สี่เหลี่ยมผืนผ้า 30"/>
                <p:cNvSpPr/>
                <p:nvPr/>
              </p:nvSpPr>
              <p:spPr>
                <a:xfrm>
                  <a:off x="3676650" y="4552266"/>
                  <a:ext cx="514350" cy="7239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สี่เหลี่ยมผืนผ้า 31"/>
                <p:cNvSpPr/>
                <p:nvPr/>
              </p:nvSpPr>
              <p:spPr>
                <a:xfrm>
                  <a:off x="5029200" y="4572000"/>
                  <a:ext cx="514350" cy="723900"/>
                </a:xfrm>
                <a:prstGeom prst="rect">
                  <a:avLst/>
                </a:prstGeom>
                <a:noFill/>
                <a:ln w="476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ลูกศรขวา 32"/>
              <p:cNvSpPr/>
              <p:nvPr/>
            </p:nvSpPr>
            <p:spPr>
              <a:xfrm>
                <a:off x="4752975" y="4573368"/>
                <a:ext cx="1238250" cy="342216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ลูกศรขวา 33"/>
              <p:cNvSpPr/>
              <p:nvPr/>
            </p:nvSpPr>
            <p:spPr>
              <a:xfrm>
                <a:off x="7343775" y="4593102"/>
                <a:ext cx="1238250" cy="342216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ส่วนโค้ง 37"/>
              <p:cNvSpPr/>
              <p:nvPr/>
            </p:nvSpPr>
            <p:spPr>
              <a:xfrm rot="150789">
                <a:off x="3267075" y="3305859"/>
                <a:ext cx="6800850" cy="2495550"/>
              </a:xfrm>
              <a:prstGeom prst="arc">
                <a:avLst>
                  <a:gd name="adj1" fmla="val 10445732"/>
                  <a:gd name="adj2" fmla="val 0"/>
                </a:avLst>
              </a:prstGeom>
              <a:ln w="139700">
                <a:solidFill>
                  <a:srgbClr val="00B05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ลูกศรขวา 39"/>
              <p:cNvSpPr/>
              <p:nvPr/>
            </p:nvSpPr>
            <p:spPr>
              <a:xfrm flipH="1">
                <a:off x="7343775" y="4895850"/>
                <a:ext cx="1192534" cy="34221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ลูกศรขวา 40"/>
              <p:cNvSpPr/>
              <p:nvPr/>
            </p:nvSpPr>
            <p:spPr>
              <a:xfrm flipH="1">
                <a:off x="4739642" y="4915584"/>
                <a:ext cx="1192534" cy="34221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ส่วนโค้ง 42"/>
              <p:cNvSpPr/>
              <p:nvPr/>
            </p:nvSpPr>
            <p:spPr>
              <a:xfrm rot="21428010" flipV="1">
                <a:off x="3283277" y="3730603"/>
                <a:ext cx="6800850" cy="2875445"/>
              </a:xfrm>
              <a:prstGeom prst="arc">
                <a:avLst>
                  <a:gd name="adj1" fmla="val 10445732"/>
                  <a:gd name="adj2" fmla="val 0"/>
                </a:avLst>
              </a:prstGeom>
              <a:ln w="139700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กล่องข้อความ 43"/>
              <p:cNvSpPr txBox="1"/>
              <p:nvPr/>
            </p:nvSpPr>
            <p:spPr>
              <a:xfrm>
                <a:off x="2514600" y="3074849"/>
                <a:ext cx="1981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header</a:t>
                </a:r>
                <a:endParaRPr lang="en-US" b="1" dirty="0"/>
              </a:p>
            </p:txBody>
          </p:sp>
          <p:sp>
            <p:nvSpPr>
              <p:cNvPr id="45" name="กล่องข้อความ 44"/>
              <p:cNvSpPr txBox="1"/>
              <p:nvPr/>
            </p:nvSpPr>
            <p:spPr>
              <a:xfrm>
                <a:off x="4686300" y="3980037"/>
                <a:ext cx="1981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/>
                  <a:t>nextNode</a:t>
                </a:r>
                <a:endParaRPr lang="en-US" b="1" dirty="0"/>
              </a:p>
            </p:txBody>
          </p:sp>
          <p:sp>
            <p:nvSpPr>
              <p:cNvPr id="46" name="กล่องข้อความ 45"/>
              <p:cNvSpPr txBox="1"/>
              <p:nvPr/>
            </p:nvSpPr>
            <p:spPr>
              <a:xfrm>
                <a:off x="4522476" y="5299352"/>
                <a:ext cx="23431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/>
                  <a:t>previousNode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6593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at a specified position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61950" y="1352550"/>
            <a:ext cx="1148715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remove data at position p.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if p points to header or the list is empty, do nothing.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removeAt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(Iterator </a:t>
            </a:r>
            <a:r>
              <a:rPr lang="en-US" sz="24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throws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Exception{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||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|| !(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||((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|| ((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header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        return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24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findPrevious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));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remove(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สี่เหลี่ยมผืนผ้ามุมมน 4"/>
              <p:cNvSpPr/>
              <p:nvPr/>
            </p:nvSpPr>
            <p:spPr>
              <a:xfrm>
                <a:off x="10396436" y="4508872"/>
                <a:ext cx="1452664" cy="9727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endParaRPr lang="en-US" sz="2400" b="1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สี่เหลี่ยมผืนผ้ามุมมน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6436" y="4508872"/>
                <a:ext cx="1452664" cy="97276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12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81000" y="419100"/>
            <a:ext cx="113728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//return iterator pointing to location before position.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Iterator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findPrevious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(Iterator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position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position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|| !(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position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|| ((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position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null)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 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position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				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currentNode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previousNode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สี่เหลี่ยมผืนผ้ามุมมน 4"/>
              <p:cNvSpPr/>
              <p:nvPr/>
            </p:nvSpPr>
            <p:spPr>
              <a:xfrm>
                <a:off x="8725711" y="5078645"/>
                <a:ext cx="1452664" cy="9727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endParaRPr lang="en-US" sz="2400" b="1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สี่เหลี่ยมผืนผ้ามุมมน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711" y="5078645"/>
                <a:ext cx="1452664" cy="97276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92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0"/>
            <a:ext cx="10515600" cy="1325563"/>
          </a:xfrm>
        </p:spPr>
        <p:txBody>
          <a:bodyPr/>
          <a:lstStyle/>
          <a:p>
            <a:r>
              <a:rPr lang="en-US" b="1" dirty="0"/>
              <a:t>Node implementation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95300" y="952500"/>
            <a:ext cx="10858500" cy="59055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class </a:t>
            </a:r>
            <a:r>
              <a:rPr lang="en-US" b="1" dirty="0" err="1"/>
              <a:t>DListNode</a:t>
            </a:r>
            <a:r>
              <a:rPr lang="en-US" b="1" dirty="0"/>
              <a:t>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// Constructors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DListNode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data)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   this(data, null, null);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}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DListNode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theElement</a:t>
            </a:r>
            <a:r>
              <a:rPr lang="en-US" b="1" dirty="0"/>
              <a:t>, </a:t>
            </a:r>
            <a:r>
              <a:rPr lang="en-US" b="1" dirty="0" err="1"/>
              <a:t>DListNode</a:t>
            </a:r>
            <a:r>
              <a:rPr lang="en-US" b="1" dirty="0"/>
              <a:t> n, </a:t>
            </a:r>
            <a:r>
              <a:rPr lang="en-US" b="1" dirty="0" err="1"/>
              <a:t>DListNode</a:t>
            </a:r>
            <a:r>
              <a:rPr lang="en-US" b="1" dirty="0"/>
              <a:t> p)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data = </a:t>
            </a:r>
            <a:r>
              <a:rPr lang="en-US" b="1" dirty="0" err="1"/>
              <a:t>theElement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</a:t>
            </a:r>
            <a:r>
              <a:rPr lang="en-US" b="1" dirty="0" err="1"/>
              <a:t>nextNode</a:t>
            </a:r>
            <a:r>
              <a:rPr lang="en-US" b="1" dirty="0"/>
              <a:t> = n;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</a:t>
            </a:r>
            <a:r>
              <a:rPr lang="en-US" b="1" dirty="0" err="1"/>
              <a:t>previousNode</a:t>
            </a:r>
            <a:r>
              <a:rPr lang="en-US" b="1" dirty="0"/>
              <a:t> =p;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}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// Friendly data; accessible by other package routines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int</a:t>
            </a:r>
            <a:r>
              <a:rPr lang="en-US" b="1" dirty="0"/>
              <a:t> data;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DListNode</a:t>
            </a:r>
            <a:r>
              <a:rPr lang="en-US" b="1" dirty="0"/>
              <a:t> </a:t>
            </a:r>
            <a:r>
              <a:rPr lang="en-US" b="1" dirty="0" err="1"/>
              <a:t>nextNode</a:t>
            </a:r>
            <a:r>
              <a:rPr lang="en-US" b="1" dirty="0"/>
              <a:t>, </a:t>
            </a:r>
            <a:r>
              <a:rPr lang="en-US" b="1" dirty="0" err="1"/>
              <a:t>previousNode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}</a:t>
            </a:r>
          </a:p>
        </p:txBody>
      </p:sp>
      <p:sp>
        <p:nvSpPr>
          <p:cNvPr id="4" name="ลูกศรขวา 3"/>
          <p:cNvSpPr/>
          <p:nvPr/>
        </p:nvSpPr>
        <p:spPr>
          <a:xfrm>
            <a:off x="5753100" y="5848350"/>
            <a:ext cx="971550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6877050" y="5958959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New data</a:t>
            </a:r>
          </a:p>
        </p:txBody>
      </p:sp>
      <p:sp>
        <p:nvSpPr>
          <p:cNvPr id="6" name="วงรี 5"/>
          <p:cNvSpPr/>
          <p:nvPr/>
        </p:nvSpPr>
        <p:spPr>
          <a:xfrm>
            <a:off x="3733800" y="5619750"/>
            <a:ext cx="2019300" cy="100965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วงรี 6"/>
          <p:cNvSpPr/>
          <p:nvPr/>
        </p:nvSpPr>
        <p:spPr>
          <a:xfrm>
            <a:off x="6448425" y="2634456"/>
            <a:ext cx="2019300" cy="100965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วงรี 7"/>
          <p:cNvSpPr/>
          <p:nvPr/>
        </p:nvSpPr>
        <p:spPr>
          <a:xfrm>
            <a:off x="1543050" y="3981450"/>
            <a:ext cx="2438400" cy="100965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714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DListNode</a:t>
            </a:r>
            <a:r>
              <a:rPr lang="en-US" dirty="0"/>
              <a:t> a = new </a:t>
            </a:r>
            <a:r>
              <a:rPr lang="en-US" dirty="0" err="1"/>
              <a:t>DListNode</a:t>
            </a:r>
            <a:r>
              <a:rPr lang="en-US" dirty="0"/>
              <a:t>(9);</a:t>
            </a:r>
          </a:p>
        </p:txBody>
      </p:sp>
      <p:grpSp>
        <p:nvGrpSpPr>
          <p:cNvPr id="4" name="กลุ่ม 3"/>
          <p:cNvGrpSpPr/>
          <p:nvPr/>
        </p:nvGrpSpPr>
        <p:grpSpPr>
          <a:xfrm>
            <a:off x="3562350" y="4103659"/>
            <a:ext cx="1866900" cy="743634"/>
            <a:chOff x="3676650" y="4552266"/>
            <a:chExt cx="1866900" cy="743634"/>
          </a:xfrm>
        </p:grpSpPr>
        <p:sp>
          <p:nvSpPr>
            <p:cNvPr id="5" name="สี่เหลี่ยมผืนผ้า 4"/>
            <p:cNvSpPr/>
            <p:nvPr/>
          </p:nvSpPr>
          <p:spPr>
            <a:xfrm>
              <a:off x="3676650" y="4552266"/>
              <a:ext cx="1866900" cy="743634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สี่เหลี่ยมผืนผ้า 5"/>
            <p:cNvSpPr/>
            <p:nvPr/>
          </p:nvSpPr>
          <p:spPr>
            <a:xfrm>
              <a:off x="3676650" y="4552266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สี่เหลี่ยมผืนผ้า 6"/>
            <p:cNvSpPr/>
            <p:nvPr/>
          </p:nvSpPr>
          <p:spPr>
            <a:xfrm>
              <a:off x="5029200" y="4572000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ลูกศรเชื่อมต่อแบบตรง 7"/>
          <p:cNvCxnSpPr>
            <a:endCxn id="6" idx="1"/>
          </p:cNvCxnSpPr>
          <p:nvPr/>
        </p:nvCxnSpPr>
        <p:spPr>
          <a:xfrm>
            <a:off x="2781300" y="3598069"/>
            <a:ext cx="781050" cy="8675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กล่องข้อความ 8"/>
          <p:cNvSpPr txBox="1"/>
          <p:nvPr/>
        </p:nvSpPr>
        <p:spPr>
          <a:xfrm>
            <a:off x="2514600" y="3074849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grpSp>
        <p:nvGrpSpPr>
          <p:cNvPr id="32" name="กลุ่ม 31"/>
          <p:cNvGrpSpPr/>
          <p:nvPr/>
        </p:nvGrpSpPr>
        <p:grpSpPr>
          <a:xfrm>
            <a:off x="4581525" y="4616065"/>
            <a:ext cx="1814513" cy="1553507"/>
            <a:chOff x="4581525" y="4616065"/>
            <a:chExt cx="1814513" cy="1553507"/>
          </a:xfrm>
        </p:grpSpPr>
        <p:sp>
          <p:nvSpPr>
            <p:cNvPr id="15" name="ส่วนโค้ง 14"/>
            <p:cNvSpPr/>
            <p:nvPr/>
          </p:nvSpPr>
          <p:spPr>
            <a:xfrm>
              <a:off x="4581525" y="4616065"/>
              <a:ext cx="1266825" cy="1553507"/>
            </a:xfrm>
            <a:prstGeom prst="arc">
              <a:avLst/>
            </a:prstGeom>
            <a:ln w="889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กลุ่ม 30"/>
            <p:cNvGrpSpPr/>
            <p:nvPr/>
          </p:nvGrpSpPr>
          <p:grpSpPr>
            <a:xfrm>
              <a:off x="5429250" y="5392818"/>
              <a:ext cx="966788" cy="172134"/>
              <a:chOff x="5429250" y="5392818"/>
              <a:chExt cx="966788" cy="172134"/>
            </a:xfrm>
          </p:grpSpPr>
          <p:cxnSp>
            <p:nvCxnSpPr>
              <p:cNvPr id="18" name="ตัวเชื่อมต่อตรง 17"/>
              <p:cNvCxnSpPr/>
              <p:nvPr/>
            </p:nvCxnSpPr>
            <p:spPr>
              <a:xfrm flipV="1">
                <a:off x="5429250" y="5392818"/>
                <a:ext cx="966788" cy="19734"/>
              </a:xfrm>
              <a:prstGeom prst="line">
                <a:avLst/>
              </a:prstGeom>
              <a:ln w="889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ตัวเชื่อมต่อตรง 22"/>
              <p:cNvCxnSpPr/>
              <p:nvPr/>
            </p:nvCxnSpPr>
            <p:spPr>
              <a:xfrm flipV="1">
                <a:off x="5581650" y="5547489"/>
                <a:ext cx="514350" cy="17463"/>
              </a:xfrm>
              <a:prstGeom prst="line">
                <a:avLst/>
              </a:prstGeom>
              <a:ln w="889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กลุ่ม 32"/>
          <p:cNvGrpSpPr/>
          <p:nvPr/>
        </p:nvGrpSpPr>
        <p:grpSpPr>
          <a:xfrm>
            <a:off x="2688431" y="4616065"/>
            <a:ext cx="2045494" cy="1705907"/>
            <a:chOff x="2688431" y="4616065"/>
            <a:chExt cx="2045494" cy="1705907"/>
          </a:xfrm>
        </p:grpSpPr>
        <p:sp>
          <p:nvSpPr>
            <p:cNvPr id="16" name="ส่วนโค้ง 15"/>
            <p:cNvSpPr/>
            <p:nvPr/>
          </p:nvSpPr>
          <p:spPr>
            <a:xfrm flipH="1">
              <a:off x="3143250" y="4616065"/>
              <a:ext cx="1590675" cy="1705907"/>
            </a:xfrm>
            <a:prstGeom prst="arc">
              <a:avLst>
                <a:gd name="adj1" fmla="val 16200000"/>
                <a:gd name="adj2" fmla="val 558944"/>
              </a:avLst>
            </a:prstGeom>
            <a:ln w="889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ตัวเชื่อมต่อตรง 24"/>
            <p:cNvCxnSpPr/>
            <p:nvPr/>
          </p:nvCxnSpPr>
          <p:spPr>
            <a:xfrm flipV="1">
              <a:off x="2688431" y="5545218"/>
              <a:ext cx="966788" cy="19734"/>
            </a:xfrm>
            <a:prstGeom prst="line">
              <a:avLst/>
            </a:prstGeom>
            <a:ln w="889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ตัวเชื่อมต่อตรง 25"/>
            <p:cNvCxnSpPr/>
            <p:nvPr/>
          </p:nvCxnSpPr>
          <p:spPr>
            <a:xfrm>
              <a:off x="2901553" y="5699889"/>
              <a:ext cx="483394" cy="0"/>
            </a:xfrm>
            <a:prstGeom prst="line">
              <a:avLst/>
            </a:prstGeom>
            <a:ln w="889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กล่องข้อความ 27"/>
          <p:cNvSpPr txBox="1"/>
          <p:nvPr/>
        </p:nvSpPr>
        <p:spPr>
          <a:xfrm>
            <a:off x="5753100" y="4530668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nextNode</a:t>
            </a:r>
            <a:endParaRPr lang="en-US" b="1" dirty="0"/>
          </a:p>
        </p:txBody>
      </p:sp>
      <p:sp>
        <p:nvSpPr>
          <p:cNvPr id="29" name="กล่องข้อความ 28"/>
          <p:cNvSpPr txBox="1"/>
          <p:nvPr/>
        </p:nvSpPr>
        <p:spPr>
          <a:xfrm>
            <a:off x="962025" y="4598356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previousNode</a:t>
            </a:r>
            <a:endParaRPr lang="en-US" b="1" dirty="0"/>
          </a:p>
        </p:txBody>
      </p:sp>
      <p:sp>
        <p:nvSpPr>
          <p:cNvPr id="30" name="กล่องข้อความ 29"/>
          <p:cNvSpPr txBox="1"/>
          <p:nvPr/>
        </p:nvSpPr>
        <p:spPr>
          <a:xfrm>
            <a:off x="4243388" y="4173221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6946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76250" y="1"/>
            <a:ext cx="10515600" cy="914400"/>
          </a:xfrm>
        </p:spPr>
        <p:txBody>
          <a:bodyPr/>
          <a:lstStyle/>
          <a:p>
            <a:r>
              <a:rPr lang="en-US" b="1" dirty="0"/>
              <a:t>Node marking for 2-way traversal 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76250" y="1143000"/>
            <a:ext cx="11506200" cy="54863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public interface Iterator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hasNext</a:t>
            </a:r>
            <a:r>
              <a:rPr lang="en-US" b="1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hasPrevious</a:t>
            </a:r>
            <a:r>
              <a:rPr lang="en-US" b="1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public </a:t>
            </a:r>
            <a:r>
              <a:rPr lang="en-US" b="1" dirty="0" err="1"/>
              <a:t>int</a:t>
            </a:r>
            <a:r>
              <a:rPr lang="en-US" b="1" dirty="0"/>
              <a:t> next() throws Exception;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                         // move iterator to the next position,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                         // then returns the value at that position.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public </a:t>
            </a:r>
            <a:r>
              <a:rPr lang="en-US" b="1" dirty="0" err="1"/>
              <a:t>int</a:t>
            </a:r>
            <a:r>
              <a:rPr lang="en-US" b="1" dirty="0"/>
              <a:t> previous() throws Exception;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                               // return the value at current position,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                              // then move the iterator back one position.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public void set(</a:t>
            </a:r>
            <a:r>
              <a:rPr lang="en-US" b="1" dirty="0" err="1"/>
              <a:t>int</a:t>
            </a:r>
            <a:r>
              <a:rPr lang="en-US" b="1" dirty="0"/>
              <a:t> value);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944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28650" y="1"/>
            <a:ext cx="11239500" cy="819150"/>
          </a:xfrm>
        </p:spPr>
        <p:txBody>
          <a:bodyPr/>
          <a:lstStyle/>
          <a:p>
            <a:r>
              <a:rPr lang="en-US" b="1" dirty="0"/>
              <a:t>2 way list iterator implementation for circular list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28650" y="819150"/>
            <a:ext cx="10915650" cy="561974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public class </a:t>
            </a:r>
            <a:r>
              <a:rPr lang="en-US" b="1" dirty="0" err="1"/>
              <a:t>DListIterator</a:t>
            </a:r>
            <a:r>
              <a:rPr lang="en-US" b="1" dirty="0"/>
              <a:t> implements Iterator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DListNode</a:t>
            </a:r>
            <a:r>
              <a:rPr lang="en-US" b="1" dirty="0"/>
              <a:t> </a:t>
            </a:r>
            <a:r>
              <a:rPr lang="en-US" b="1" dirty="0" err="1"/>
              <a:t>currentNode</a:t>
            </a:r>
            <a:r>
              <a:rPr lang="en-US" b="1" dirty="0"/>
              <a:t>; // interested 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</a:t>
            </a:r>
            <a:r>
              <a:rPr lang="en-US" b="1" dirty="0" err="1"/>
              <a:t>DListIterator</a:t>
            </a:r>
            <a:r>
              <a:rPr lang="en-US" b="1" dirty="0"/>
              <a:t>(</a:t>
            </a:r>
            <a:r>
              <a:rPr lang="en-US" b="1" dirty="0" err="1"/>
              <a:t>DListNode</a:t>
            </a:r>
            <a:r>
              <a:rPr lang="en-US" b="1" dirty="0"/>
              <a:t> </a:t>
            </a:r>
            <a:r>
              <a:rPr lang="en-US" b="1" dirty="0" err="1"/>
              <a:t>theNode</a:t>
            </a:r>
            <a:r>
              <a:rPr lang="en-US" b="1" dirty="0"/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</a:t>
            </a:r>
            <a:r>
              <a:rPr lang="en-US" b="1" dirty="0" err="1"/>
              <a:t>currentNode</a:t>
            </a:r>
            <a:r>
              <a:rPr lang="en-US" b="1" dirty="0"/>
              <a:t> = </a:t>
            </a:r>
            <a:r>
              <a:rPr lang="en-US" b="1" dirty="0" err="1"/>
              <a:t>theNode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}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hasNext</a:t>
            </a:r>
            <a:r>
              <a:rPr lang="en-US" b="1" dirty="0"/>
              <a:t>() { // always true for circular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return </a:t>
            </a:r>
            <a:r>
              <a:rPr lang="en-US" b="1" dirty="0" err="1"/>
              <a:t>currentNode.nextNode</a:t>
            </a:r>
            <a:r>
              <a:rPr lang="en-US" b="1" dirty="0"/>
              <a:t> != null;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}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hasPrevious</a:t>
            </a:r>
            <a:r>
              <a:rPr lang="en-US" b="1" dirty="0"/>
              <a:t>() { // always true for circular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return </a:t>
            </a:r>
            <a:r>
              <a:rPr lang="en-US" b="1" dirty="0" err="1"/>
              <a:t>currentNode.previousNode</a:t>
            </a:r>
            <a:r>
              <a:rPr lang="en-US" b="1" dirty="0"/>
              <a:t> != null;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77447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62674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b="1" dirty="0"/>
              <a:t>public </a:t>
            </a:r>
            <a:r>
              <a:rPr lang="en-US" sz="4000" b="1" dirty="0" err="1"/>
              <a:t>int</a:t>
            </a:r>
            <a:r>
              <a:rPr lang="en-US" sz="4000" b="1" dirty="0"/>
              <a:t> next() throws Exception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/>
              <a:t>     // Throw exception if the next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/>
              <a:t>     // does not exist.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/>
              <a:t>     if (!</a:t>
            </a:r>
            <a:r>
              <a:rPr lang="en-US" sz="4000" b="1" dirty="0" err="1"/>
              <a:t>hasNext</a:t>
            </a:r>
            <a:r>
              <a:rPr lang="en-US" sz="4000" b="1" dirty="0"/>
              <a:t>())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/>
              <a:t>          throw new </a:t>
            </a:r>
            <a:r>
              <a:rPr lang="en-US" sz="4000" b="1" dirty="0" err="1"/>
              <a:t>NoSuchElementException</a:t>
            </a:r>
            <a:r>
              <a:rPr lang="en-US" sz="4000" b="1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/>
              <a:t>     </a:t>
            </a:r>
            <a:r>
              <a:rPr lang="en-US" sz="4000" b="1" dirty="0" err="1"/>
              <a:t>currentNode</a:t>
            </a:r>
            <a:r>
              <a:rPr lang="en-US" sz="4000" b="1" dirty="0"/>
              <a:t> = </a:t>
            </a:r>
            <a:r>
              <a:rPr lang="en-US" sz="4000" b="1" dirty="0" err="1"/>
              <a:t>currentNode.nextNode</a:t>
            </a:r>
            <a:r>
              <a:rPr lang="en-US" sz="4000" b="1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/>
              <a:t>     return </a:t>
            </a:r>
            <a:r>
              <a:rPr lang="en-US" sz="4000" b="1" dirty="0" err="1"/>
              <a:t>currentNode.data</a:t>
            </a:r>
            <a:r>
              <a:rPr lang="en-US" sz="4000" b="1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b="1" dirty="0"/>
              <a:t>}</a:t>
            </a:r>
          </a:p>
        </p:txBody>
      </p:sp>
      <p:sp>
        <p:nvSpPr>
          <p:cNvPr id="4" name="สี่เหลี่ยมผืนผ้ามุมมน 3"/>
          <p:cNvSpPr/>
          <p:nvPr/>
        </p:nvSpPr>
        <p:spPr>
          <a:xfrm>
            <a:off x="3505200" y="5353050"/>
            <a:ext cx="5943600" cy="1047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/>
              <a:t>No change at all.</a:t>
            </a:r>
          </a:p>
        </p:txBody>
      </p:sp>
    </p:spTree>
    <p:extLst>
      <p:ext uri="{BB962C8B-B14F-4D97-AF65-F5344CB8AC3E}">
        <p14:creationId xmlns:p14="http://schemas.microsoft.com/office/powerpoint/2010/main" val="81021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323850"/>
            <a:ext cx="10515600" cy="62674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public </a:t>
            </a:r>
            <a:r>
              <a:rPr lang="en-US" sz="3200" b="1" dirty="0" err="1"/>
              <a:t>int</a:t>
            </a:r>
            <a:r>
              <a:rPr lang="en-US" sz="3200" b="1" dirty="0"/>
              <a:t> previous() throws Exception{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     if (!</a:t>
            </a:r>
            <a:r>
              <a:rPr lang="en-US" sz="3200" b="1" dirty="0" err="1"/>
              <a:t>hasPrevious</a:t>
            </a:r>
            <a:r>
              <a:rPr lang="en-US" sz="3200" b="1" dirty="0"/>
              <a:t>())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          throw new </a:t>
            </a:r>
            <a:r>
              <a:rPr lang="en-US" sz="3200" b="1" dirty="0" err="1"/>
              <a:t>NoSuchElementException</a:t>
            </a:r>
            <a:r>
              <a:rPr lang="en-US" sz="3200" b="1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     </a:t>
            </a:r>
            <a:r>
              <a:rPr lang="en-US" sz="3200" b="1" dirty="0" err="1"/>
              <a:t>int</a:t>
            </a:r>
            <a:r>
              <a:rPr lang="en-US" sz="3200" b="1" dirty="0"/>
              <a:t> data = </a:t>
            </a:r>
            <a:r>
              <a:rPr lang="en-US" sz="3200" b="1" dirty="0" err="1"/>
              <a:t>currentNode.data</a:t>
            </a:r>
            <a:r>
              <a:rPr lang="en-US" sz="3200" b="1" dirty="0"/>
              <a:t>; // data is prepared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     </a:t>
            </a:r>
            <a:r>
              <a:rPr lang="en-US" sz="3200" b="1" dirty="0" err="1"/>
              <a:t>currentNode</a:t>
            </a:r>
            <a:r>
              <a:rPr lang="en-US" sz="3200" b="1" dirty="0"/>
              <a:t> = </a:t>
            </a:r>
            <a:r>
              <a:rPr lang="en-US" sz="3200" b="1" dirty="0" err="1"/>
              <a:t>currentNode.previousNode</a:t>
            </a:r>
            <a:r>
              <a:rPr lang="en-US" sz="3200" b="1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     return data;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}</a:t>
            </a:r>
          </a:p>
        </p:txBody>
      </p:sp>
      <p:sp>
        <p:nvSpPr>
          <p:cNvPr id="4" name="สี่เหลี่ยมผืนผ้ามุมมน 3"/>
          <p:cNvSpPr/>
          <p:nvPr/>
        </p:nvSpPr>
        <p:spPr>
          <a:xfrm>
            <a:off x="1257300" y="4572000"/>
            <a:ext cx="9658350" cy="150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/>
              <a:t>Calling next() and previous() alternately will give us the same value.</a:t>
            </a:r>
          </a:p>
        </p:txBody>
      </p:sp>
    </p:spTree>
    <p:extLst>
      <p:ext uri="{BB962C8B-B14F-4D97-AF65-F5344CB8AC3E}">
        <p14:creationId xmlns:p14="http://schemas.microsoft.com/office/powerpoint/2010/main" val="203530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54831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800" b="1" dirty="0"/>
              <a:t>public void set(</a:t>
            </a:r>
            <a:r>
              <a:rPr lang="en-US" sz="4800" b="1" dirty="0" err="1"/>
              <a:t>int</a:t>
            </a:r>
            <a:r>
              <a:rPr lang="en-US" sz="4800" b="1" dirty="0"/>
              <a:t> value)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b="1" dirty="0"/>
              <a:t>     </a:t>
            </a:r>
            <a:r>
              <a:rPr lang="en-US" sz="4800" b="1" dirty="0" err="1"/>
              <a:t>currentNode.data</a:t>
            </a:r>
            <a:r>
              <a:rPr lang="en-US" sz="4800" b="1" dirty="0"/>
              <a:t> = value;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b="1" dirty="0"/>
              <a:t>}</a:t>
            </a:r>
          </a:p>
        </p:txBody>
      </p:sp>
      <p:sp>
        <p:nvSpPr>
          <p:cNvPr id="4" name="สี่เหลี่ยมผืนผ้ามุมมน 3"/>
          <p:cNvSpPr/>
          <p:nvPr/>
        </p:nvSpPr>
        <p:spPr>
          <a:xfrm>
            <a:off x="2457450" y="3733800"/>
            <a:ext cx="5943600" cy="1047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/>
              <a:t>No change here also.</a:t>
            </a:r>
          </a:p>
        </p:txBody>
      </p:sp>
    </p:spTree>
    <p:extLst>
      <p:ext uri="{BB962C8B-B14F-4D97-AF65-F5344CB8AC3E}">
        <p14:creationId xmlns:p14="http://schemas.microsoft.com/office/powerpoint/2010/main" val="316922144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7958</TotalTime>
  <Words>1404</Words>
  <Application>Microsoft Office PowerPoint</Application>
  <PresentationFormat>Widescreen</PresentationFormat>
  <Paragraphs>242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ธีมของ Office</vt:lpstr>
      <vt:lpstr>List(2) </vt:lpstr>
      <vt:lpstr>Circular Doubly linked list</vt:lpstr>
      <vt:lpstr>Node implementation</vt:lpstr>
      <vt:lpstr>example</vt:lpstr>
      <vt:lpstr>Node marking for 2-way traversal </vt:lpstr>
      <vt:lpstr>2 way list iterator implementation for circular list</vt:lpstr>
      <vt:lpstr>PowerPoint Presentation</vt:lpstr>
      <vt:lpstr>PowerPoint Presentation</vt:lpstr>
      <vt:lpstr>PowerPoint Presentation</vt:lpstr>
      <vt:lpstr>Example: iterator creation</vt:lpstr>
      <vt:lpstr>Circular doubly linked list implementation</vt:lpstr>
      <vt:lpstr>find</vt:lpstr>
      <vt:lpstr>PowerPoint Presentation</vt:lpstr>
      <vt:lpstr>findKth</vt:lpstr>
      <vt:lpstr>insert</vt:lpstr>
      <vt:lpstr>PowerPoint Presentation</vt:lpstr>
      <vt:lpstr>remove</vt:lpstr>
      <vt:lpstr>PowerPoint Presentation</vt:lpstr>
      <vt:lpstr>PowerPoint Presentation</vt:lpstr>
      <vt:lpstr>Remove at a specified position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List(2)</dc:title>
  <dc:creator>ajarntoe</dc:creator>
  <cp:lastModifiedBy>Vishnu Kotrajaras</cp:lastModifiedBy>
  <cp:revision>60</cp:revision>
  <cp:lastPrinted>2018-10-12T17:42:22Z</cp:lastPrinted>
  <dcterms:created xsi:type="dcterms:W3CDTF">2016-01-27T15:07:43Z</dcterms:created>
  <dcterms:modified xsi:type="dcterms:W3CDTF">2022-02-03T14:52:24Z</dcterms:modified>
</cp:coreProperties>
</file>