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85" r:id="rId6"/>
    <p:sldId id="260" r:id="rId7"/>
    <p:sldId id="261" r:id="rId8"/>
    <p:sldId id="262" r:id="rId9"/>
    <p:sldId id="263" r:id="rId10"/>
    <p:sldId id="264" r:id="rId11"/>
    <p:sldId id="265" r:id="rId12"/>
    <p:sldId id="266" r:id="rId13"/>
    <p:sldId id="267" r:id="rId14"/>
    <p:sldId id="268" r:id="rId15"/>
    <p:sldId id="269" r:id="rId16"/>
    <p:sldId id="270" r:id="rId17"/>
    <p:sldId id="284"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74" autoAdjust="0"/>
  </p:normalViewPr>
  <p:slideViewPr>
    <p:cSldViewPr>
      <p:cViewPr varScale="1">
        <p:scale>
          <a:sx n="47" d="100"/>
          <a:sy n="47" d="100"/>
        </p:scale>
        <p:origin x="204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63DA6-E3B7-438C-8242-9B854E1B6A39}" type="datetimeFigureOut">
              <a:rPr lang="en-US" smtClean="0"/>
              <a:t>9/13/2018</a:t>
            </a:fld>
            <a:endParaRPr lang="en-US"/>
          </a:p>
        </p:txBody>
      </p:sp>
      <p:sp>
        <p:nvSpPr>
          <p:cNvPr id="4" name="ตัวแทนรูปบนสไลด์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51345-D803-4445-B3FC-698B01FB4990}" type="slidenum">
              <a:rPr lang="en-US" smtClean="0"/>
              <a:t>‹#›</a:t>
            </a:fld>
            <a:endParaRPr lang="en-US"/>
          </a:p>
        </p:txBody>
      </p:sp>
    </p:spTree>
    <p:extLst>
      <p:ext uri="{BB962C8B-B14F-4D97-AF65-F5344CB8AC3E}">
        <p14:creationId xmlns:p14="http://schemas.microsoft.com/office/powerpoint/2010/main" val="1165202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13</a:t>
            </a:fld>
            <a:endParaRPr lang="en-US"/>
          </a:p>
        </p:txBody>
      </p:sp>
    </p:spTree>
    <p:extLst>
      <p:ext uri="{BB962C8B-B14F-4D97-AF65-F5344CB8AC3E}">
        <p14:creationId xmlns:p14="http://schemas.microsoft.com/office/powerpoint/2010/main" val="397995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Our</a:t>
            </a:r>
            <a:r>
              <a:rPr lang="en-US" baseline="0" dirty="0"/>
              <a:t> rule only works on left-associative expression. So it does not work with the exponent operator, which is right-associative.  For one such operator, its priority outside the stack has to be higher than its priority inside the stack. So that new operator does not cause the popping of operators previously on the stack.  </a:t>
            </a:r>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15</a:t>
            </a:fld>
            <a:endParaRPr lang="en-US"/>
          </a:p>
        </p:txBody>
      </p:sp>
    </p:spTree>
    <p:extLst>
      <p:ext uri="{BB962C8B-B14F-4D97-AF65-F5344CB8AC3E}">
        <p14:creationId xmlns:p14="http://schemas.microsoft.com/office/powerpoint/2010/main" val="259927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Our empty stack has</a:t>
            </a:r>
            <a:r>
              <a:rPr lang="en-US" baseline="0" dirty="0"/>
              <a:t> array slots, but the </a:t>
            </a:r>
            <a:r>
              <a:rPr lang="en-US" baseline="0" dirty="0" err="1"/>
              <a:t>currentSize</a:t>
            </a:r>
            <a:r>
              <a:rPr lang="en-US" baseline="0" dirty="0"/>
              <a:t> is 0, which means contents in the slots in this stage are meaningless. </a:t>
            </a:r>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18</a:t>
            </a:fld>
            <a:endParaRPr lang="en-US"/>
          </a:p>
        </p:txBody>
      </p:sp>
    </p:spTree>
    <p:extLst>
      <p:ext uri="{BB962C8B-B14F-4D97-AF65-F5344CB8AC3E}">
        <p14:creationId xmlns:p14="http://schemas.microsoft.com/office/powerpoint/2010/main" val="255045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Since</a:t>
            </a:r>
            <a:r>
              <a:rPr lang="en-US" baseline="0" dirty="0"/>
              <a:t> our fields are private, we need accessor methods. </a:t>
            </a:r>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19</a:t>
            </a:fld>
            <a:endParaRPr lang="en-US"/>
          </a:p>
        </p:txBody>
      </p:sp>
    </p:spTree>
    <p:extLst>
      <p:ext uri="{BB962C8B-B14F-4D97-AF65-F5344CB8AC3E}">
        <p14:creationId xmlns:p14="http://schemas.microsoft.com/office/powerpoint/2010/main" val="1058183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Utility methods are shown</a:t>
            </a:r>
            <a:r>
              <a:rPr lang="en-US" baseline="0" dirty="0"/>
              <a:t> in this page.</a:t>
            </a:r>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20</a:t>
            </a:fld>
            <a:endParaRPr lang="en-US"/>
          </a:p>
        </p:txBody>
      </p:sp>
    </p:spTree>
    <p:extLst>
      <p:ext uri="{BB962C8B-B14F-4D97-AF65-F5344CB8AC3E}">
        <p14:creationId xmlns:p14="http://schemas.microsoft.com/office/powerpoint/2010/main" val="390797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24</a:t>
            </a:fld>
            <a:endParaRPr lang="en-US"/>
          </a:p>
        </p:txBody>
      </p:sp>
    </p:spTree>
    <p:extLst>
      <p:ext uri="{BB962C8B-B14F-4D97-AF65-F5344CB8AC3E}">
        <p14:creationId xmlns:p14="http://schemas.microsoft.com/office/powerpoint/2010/main" val="1546482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25</a:t>
            </a:fld>
            <a:endParaRPr lang="en-US"/>
          </a:p>
        </p:txBody>
      </p:sp>
    </p:spTree>
    <p:extLst>
      <p:ext uri="{BB962C8B-B14F-4D97-AF65-F5344CB8AC3E}">
        <p14:creationId xmlns:p14="http://schemas.microsoft.com/office/powerpoint/2010/main" val="307440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A copy constructor is shown</a:t>
            </a:r>
            <a:r>
              <a:rPr lang="en-US" baseline="0" dirty="0"/>
              <a:t> in this page.</a:t>
            </a:r>
            <a:r>
              <a:rPr lang="en-US" sz="1200" kern="1200" baseline="0" dirty="0">
                <a:solidFill>
                  <a:schemeClr val="tx1"/>
                </a:solidFill>
                <a:latin typeface="+mn-lt"/>
                <a:ea typeface="+mn-ea"/>
                <a:cs typeface="+mn-cs"/>
              </a:rPr>
              <a:t> It creates a new list that has the same content as l. Thus list l will not be affected when </a:t>
            </a:r>
            <a:r>
              <a:rPr lang="en-US" sz="1200" kern="1200" baseline="0" dirty="0" err="1">
                <a:solidFill>
                  <a:schemeClr val="tx1"/>
                </a:solidFill>
                <a:latin typeface="+mn-lt"/>
                <a:ea typeface="+mn-ea"/>
                <a:cs typeface="+mn-cs"/>
              </a:rPr>
              <a:t>theList</a:t>
            </a:r>
            <a:r>
              <a:rPr lang="en-US" sz="1200" kern="1200" baseline="0" dirty="0">
                <a:solidFill>
                  <a:schemeClr val="tx1"/>
                </a:solidFill>
                <a:latin typeface="+mn-lt"/>
                <a:ea typeface="+mn-ea"/>
                <a:cs typeface="+mn-cs"/>
              </a:rPr>
              <a:t> changes and vice versa.  </a:t>
            </a:r>
            <a:endParaRPr lang="en-US" dirty="0"/>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26</a:t>
            </a:fld>
            <a:endParaRPr lang="en-US"/>
          </a:p>
        </p:txBody>
      </p:sp>
    </p:spTree>
    <p:extLst>
      <p:ext uri="{BB962C8B-B14F-4D97-AF65-F5344CB8AC3E}">
        <p14:creationId xmlns:p14="http://schemas.microsoft.com/office/powerpoint/2010/main" val="411814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a:t>Utility methods can be done easily by calling linked list methods. </a:t>
            </a:r>
          </a:p>
        </p:txBody>
      </p:sp>
      <p:sp>
        <p:nvSpPr>
          <p:cNvPr id="4" name="ตัวแทนหมายเลขสไลด์ 3"/>
          <p:cNvSpPr>
            <a:spLocks noGrp="1"/>
          </p:cNvSpPr>
          <p:nvPr>
            <p:ph type="sldNum" sz="quarter" idx="10"/>
          </p:nvPr>
        </p:nvSpPr>
        <p:spPr/>
        <p:txBody>
          <a:bodyPr/>
          <a:lstStyle/>
          <a:p>
            <a:fld id="{0AA51345-D803-4445-B3FC-698B01FB4990}" type="slidenum">
              <a:rPr lang="en-US" smtClean="0"/>
              <a:t>27</a:t>
            </a:fld>
            <a:endParaRPr lang="en-US"/>
          </a:p>
        </p:txBody>
      </p:sp>
    </p:spTree>
    <p:extLst>
      <p:ext uri="{BB962C8B-B14F-4D97-AF65-F5344CB8AC3E}">
        <p14:creationId xmlns:p14="http://schemas.microsoft.com/office/powerpoint/2010/main" val="58644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lstStyle/>
          <a:p>
            <a:r>
              <a:rPr lang="en-US" dirty="0"/>
              <a:t>Stack</a:t>
            </a:r>
          </a:p>
        </p:txBody>
      </p:sp>
      <p:sp>
        <p:nvSpPr>
          <p:cNvPr id="3" name="ชื่อเรื่องรอง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577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0" y="304800"/>
            <a:ext cx="9144000" cy="6553200"/>
          </a:xfrm>
        </p:spPr>
        <p:txBody>
          <a:bodyPr>
            <a:normAutofit fontScale="92500" lnSpcReduction="20000"/>
          </a:bodyPr>
          <a:lstStyle/>
          <a:p>
            <a:pPr marL="514350" indent="-514350">
              <a:spcBef>
                <a:spcPct val="10000"/>
              </a:spcBef>
              <a:buFont typeface="+mj-lt"/>
              <a:buAutoNum type="arabicPeriod"/>
            </a:pPr>
            <a:r>
              <a:rPr lang="en-US" sz="2200" b="1" dirty="0">
                <a:latin typeface="Courier New" pitchFamily="49" charset="0"/>
                <a:cs typeface="Angsana New" pitchFamily="18" charset="-34"/>
              </a:rPr>
              <a:t>String infix2postfix(String infix) {</a:t>
            </a:r>
          </a:p>
          <a:p>
            <a:pPr marL="514350" indent="-514350">
              <a:spcBef>
                <a:spcPct val="10000"/>
              </a:spcBef>
              <a:buFont typeface="+mj-lt"/>
              <a:buAutoNum type="arabicPeriod"/>
            </a:pPr>
            <a:r>
              <a:rPr lang="en-US" sz="2200" b="1" dirty="0">
                <a:latin typeface="Courier New" pitchFamily="49" charset="0"/>
                <a:cs typeface="Angsana New" pitchFamily="18" charset="-34"/>
              </a:rPr>
              <a:t> String[] </a:t>
            </a:r>
            <a:r>
              <a:rPr lang="en-US" sz="2200" b="1" dirty="0" err="1">
                <a:solidFill>
                  <a:schemeClr val="tx2">
                    <a:lumMod val="60000"/>
                    <a:lumOff val="40000"/>
                  </a:schemeClr>
                </a:solidFill>
                <a:latin typeface="Courier New" pitchFamily="49" charset="0"/>
                <a:cs typeface="Angsana New" pitchFamily="18" charset="-34"/>
              </a:rPr>
              <a:t>tokenArray</a:t>
            </a:r>
            <a:r>
              <a:rPr lang="en-US" sz="2200" b="1" dirty="0">
                <a:solidFill>
                  <a:schemeClr val="tx2">
                    <a:lumMod val="60000"/>
                    <a:lumOff val="40000"/>
                  </a:schemeClr>
                </a:solidFill>
                <a:latin typeface="Courier New" pitchFamily="49" charset="0"/>
                <a:cs typeface="Angsana New" pitchFamily="18" charset="-34"/>
              </a:rPr>
              <a:t> = </a:t>
            </a:r>
            <a:r>
              <a:rPr lang="en-US" sz="2200" b="1" dirty="0" err="1">
                <a:solidFill>
                  <a:schemeClr val="tx2">
                    <a:lumMod val="60000"/>
                    <a:lumOff val="40000"/>
                  </a:schemeClr>
                </a:solidFill>
                <a:latin typeface="Courier New" pitchFamily="49" charset="0"/>
                <a:cs typeface="Angsana New" pitchFamily="18" charset="-34"/>
              </a:rPr>
              <a:t>infix.split</a:t>
            </a:r>
            <a:r>
              <a:rPr lang="en-US" sz="2200" b="1" dirty="0">
                <a:solidFill>
                  <a:schemeClr val="tx2">
                    <a:lumMod val="60000"/>
                    <a:lumOff val="40000"/>
                  </a:schemeClr>
                </a:solidFill>
                <a:latin typeface="Courier New" pitchFamily="49" charset="0"/>
                <a:cs typeface="Angsana New" pitchFamily="18" charset="-34"/>
              </a:rPr>
              <a:t>(“\\s”);</a:t>
            </a:r>
          </a:p>
          <a:p>
            <a:pPr marL="514350" indent="-514350">
              <a:spcBef>
                <a:spcPct val="10000"/>
              </a:spcBef>
              <a:buFont typeface="+mj-lt"/>
              <a:buAutoNum type="arabicPeriod"/>
            </a:pPr>
            <a:r>
              <a:rPr lang="en-US" sz="2200" b="1" dirty="0">
                <a:latin typeface="Courier New" pitchFamily="49" charset="0"/>
                <a:cs typeface="Angsana New" pitchFamily="18" charset="-34"/>
              </a:rPr>
              <a:t>  String postfix = "";</a:t>
            </a:r>
          </a:p>
          <a:p>
            <a:pPr marL="514350" indent="-514350">
              <a:spcBef>
                <a:spcPct val="10000"/>
              </a:spcBef>
              <a:buFont typeface="+mj-lt"/>
              <a:buAutoNum type="arabicPeriod"/>
            </a:pPr>
            <a:r>
              <a:rPr lang="en-US" sz="2200" b="1" dirty="0">
                <a:latin typeface="Courier New" pitchFamily="49" charset="0"/>
                <a:cs typeface="Angsana New" pitchFamily="18" charset="-34"/>
              </a:rPr>
              <a:t>  Stack s = new Stack(); </a:t>
            </a:r>
            <a:endParaRPr lang="en-US" sz="2200" b="1" dirty="0">
              <a:highlight>
                <a:srgbClr val="FFFF00"/>
              </a:highlight>
              <a:latin typeface="Courier New" pitchFamily="49" charset="0"/>
              <a:cs typeface="Angsana New" pitchFamily="18" charset="-34"/>
            </a:endParaRPr>
          </a:p>
          <a:p>
            <a:pPr marL="514350" indent="-514350">
              <a:spcBef>
                <a:spcPct val="10000"/>
              </a:spcBef>
              <a:buFont typeface="+mj-lt"/>
              <a:buAutoNum type="arabicPeriod"/>
            </a:pPr>
            <a:r>
              <a:rPr lang="en-US" sz="2200" b="1" dirty="0">
                <a:latin typeface="Courier New" pitchFamily="49" charset="0"/>
                <a:cs typeface="Angsana New" pitchFamily="18" charset="-34"/>
              </a:rPr>
              <a:t>  for (</a:t>
            </a:r>
            <a:r>
              <a:rPr lang="en-US" sz="2200" b="1" dirty="0" err="1">
                <a:latin typeface="Courier New" pitchFamily="49" charset="0"/>
                <a:cs typeface="Angsana New" pitchFamily="18" charset="-34"/>
              </a:rPr>
              <a:t>int</a:t>
            </a:r>
            <a:r>
              <a:rPr lang="en-US" sz="2200" b="1" dirty="0">
                <a:latin typeface="Courier New" pitchFamily="49" charset="0"/>
                <a:cs typeface="Angsana New" pitchFamily="18" charset="-34"/>
              </a:rPr>
              <a:t> </a:t>
            </a:r>
            <a:r>
              <a:rPr lang="en-US" sz="2200" b="1" dirty="0" err="1">
                <a:latin typeface="Courier New" pitchFamily="49" charset="0"/>
                <a:cs typeface="Angsana New" pitchFamily="18" charset="-34"/>
              </a:rPr>
              <a:t>i</a:t>
            </a:r>
            <a:r>
              <a:rPr lang="en-US" sz="2200" b="1" dirty="0">
                <a:latin typeface="Courier New" pitchFamily="49" charset="0"/>
                <a:cs typeface="Angsana New" pitchFamily="18" charset="-34"/>
              </a:rPr>
              <a:t>=0; </a:t>
            </a:r>
            <a:r>
              <a:rPr lang="en-US" sz="2200" b="1" dirty="0" err="1">
                <a:latin typeface="Courier New" pitchFamily="49" charset="0"/>
                <a:cs typeface="Angsana New" pitchFamily="18" charset="-34"/>
              </a:rPr>
              <a:t>i</a:t>
            </a:r>
            <a:r>
              <a:rPr lang="en-US" sz="2200" b="1" dirty="0">
                <a:latin typeface="Courier New" pitchFamily="49" charset="0"/>
                <a:cs typeface="Angsana New" pitchFamily="18" charset="-34"/>
              </a:rPr>
              <a:t>&lt;</a:t>
            </a:r>
            <a:r>
              <a:rPr lang="en-US" sz="2200" b="1" dirty="0" err="1">
                <a:solidFill>
                  <a:schemeClr val="tx2">
                    <a:lumMod val="60000"/>
                    <a:lumOff val="40000"/>
                  </a:schemeClr>
                </a:solidFill>
                <a:latin typeface="Courier New" pitchFamily="49" charset="0"/>
                <a:cs typeface="Angsana New" pitchFamily="18" charset="-34"/>
              </a:rPr>
              <a:t>tokenArray.length</a:t>
            </a:r>
            <a:r>
              <a:rPr lang="en-US" sz="2200" b="1" dirty="0">
                <a:latin typeface="Courier New" pitchFamily="49" charset="0"/>
                <a:cs typeface="Angsana New" pitchFamily="18" charset="-34"/>
              </a:rPr>
              <a:t>; </a:t>
            </a:r>
            <a:r>
              <a:rPr lang="en-US" sz="2200" b="1" dirty="0" err="1">
                <a:latin typeface="Courier New" pitchFamily="49" charset="0"/>
                <a:cs typeface="Angsana New" pitchFamily="18" charset="-34"/>
              </a:rPr>
              <a:t>i</a:t>
            </a:r>
            <a:r>
              <a:rPr lang="en-US" sz="2200" b="1" dirty="0">
                <a:latin typeface="Courier New" pitchFamily="49" charset="0"/>
                <a:cs typeface="Angsana New" pitchFamily="18" charset="-34"/>
              </a:rPr>
              <a:t>++) {</a:t>
            </a:r>
          </a:p>
          <a:p>
            <a:pPr marL="514350" indent="-514350">
              <a:spcBef>
                <a:spcPct val="10000"/>
              </a:spcBef>
              <a:buFont typeface="+mj-lt"/>
              <a:buAutoNum type="arabicPeriod"/>
            </a:pPr>
            <a:r>
              <a:rPr lang="en-US" sz="2200" b="1" dirty="0">
                <a:latin typeface="Courier New" pitchFamily="49" charset="0"/>
                <a:cs typeface="Angsana New" pitchFamily="18" charset="-34"/>
              </a:rPr>
              <a:t>    </a:t>
            </a:r>
            <a:r>
              <a:rPr lang="en-US" sz="2200" b="1" dirty="0">
                <a:solidFill>
                  <a:schemeClr val="tx2">
                    <a:lumMod val="60000"/>
                    <a:lumOff val="40000"/>
                  </a:schemeClr>
                </a:solidFill>
                <a:latin typeface="Courier New" pitchFamily="49" charset="0"/>
                <a:cs typeface="Angsana New" pitchFamily="18" charset="-34"/>
              </a:rPr>
              <a:t>String token = </a:t>
            </a:r>
            <a:r>
              <a:rPr lang="en-US" sz="2200" b="1" dirty="0" err="1">
                <a:solidFill>
                  <a:schemeClr val="tx2">
                    <a:lumMod val="60000"/>
                    <a:lumOff val="40000"/>
                  </a:schemeClr>
                </a:solidFill>
                <a:latin typeface="Courier New" pitchFamily="49" charset="0"/>
                <a:cs typeface="Angsana New" pitchFamily="18" charset="-34"/>
              </a:rPr>
              <a:t>tokenArray</a:t>
            </a:r>
            <a:r>
              <a:rPr lang="en-US" sz="2200" b="1" dirty="0">
                <a:solidFill>
                  <a:schemeClr val="tx2">
                    <a:lumMod val="60000"/>
                    <a:lumOff val="40000"/>
                  </a:schemeClr>
                </a:solidFill>
                <a:latin typeface="Courier New" pitchFamily="49" charset="0"/>
                <a:cs typeface="Angsana New" pitchFamily="18" charset="-34"/>
              </a:rPr>
              <a:t>[</a:t>
            </a:r>
            <a:r>
              <a:rPr lang="en-US" sz="2200" b="1" dirty="0" err="1">
                <a:solidFill>
                  <a:schemeClr val="tx2">
                    <a:lumMod val="60000"/>
                    <a:lumOff val="40000"/>
                  </a:schemeClr>
                </a:solidFill>
                <a:latin typeface="Courier New" pitchFamily="49" charset="0"/>
                <a:cs typeface="Angsana New" pitchFamily="18" charset="-34"/>
              </a:rPr>
              <a:t>i</a:t>
            </a:r>
            <a:r>
              <a:rPr lang="en-US" sz="2200" b="1" dirty="0">
                <a:solidFill>
                  <a:schemeClr val="tx2">
                    <a:lumMod val="60000"/>
                    <a:lumOff val="40000"/>
                  </a:schemeClr>
                </a:solidFill>
                <a:latin typeface="Courier New" pitchFamily="49" charset="0"/>
                <a:cs typeface="Angsana New" pitchFamily="18" charset="-34"/>
              </a:rPr>
              <a:t>]</a:t>
            </a:r>
            <a:r>
              <a:rPr lang="en-US" sz="2200" b="1" dirty="0">
                <a:latin typeface="Courier New" pitchFamily="49" charset="0"/>
                <a:cs typeface="Angsana New" pitchFamily="18" charset="-34"/>
              </a:rPr>
              <a:t>;</a:t>
            </a:r>
          </a:p>
          <a:p>
            <a:pPr marL="514350" indent="-514350">
              <a:spcBef>
                <a:spcPct val="10000"/>
              </a:spcBef>
              <a:buFont typeface="+mj-lt"/>
              <a:buAutoNum type="arabicPeriod"/>
            </a:pPr>
            <a:r>
              <a:rPr lang="en-US" sz="2200" b="1" dirty="0">
                <a:latin typeface="Courier New" pitchFamily="49" charset="0"/>
                <a:cs typeface="Angsana New" pitchFamily="18" charset="-34"/>
              </a:rPr>
              <a:t>    if(</a:t>
            </a:r>
            <a:r>
              <a:rPr lang="en-US" sz="2200" b="1" dirty="0" err="1">
                <a:latin typeface="Courier New" pitchFamily="49" charset="0"/>
                <a:cs typeface="Angsana New" pitchFamily="18" charset="-34"/>
              </a:rPr>
              <a:t>isOperand</a:t>
            </a:r>
            <a:r>
              <a:rPr lang="en-US" sz="2200" b="1" dirty="0">
                <a:latin typeface="Courier New" pitchFamily="49" charset="0"/>
                <a:cs typeface="Angsana New" pitchFamily="18" charset="-34"/>
              </a:rPr>
              <a:t>(token)){ //token is an operand</a:t>
            </a:r>
          </a:p>
          <a:p>
            <a:pPr marL="514350" indent="-514350">
              <a:spcBef>
                <a:spcPct val="10000"/>
              </a:spcBef>
              <a:buFont typeface="+mj-lt"/>
              <a:buAutoNum type="arabicPeriod"/>
            </a:pPr>
            <a:r>
              <a:rPr lang="en-US" sz="2200" b="1" dirty="0">
                <a:latin typeface="Courier New" pitchFamily="49" charset="0"/>
                <a:cs typeface="Angsana New" pitchFamily="18" charset="-34"/>
              </a:rPr>
              <a:t>        postfix += token;</a:t>
            </a:r>
          </a:p>
          <a:p>
            <a:pPr marL="514350" indent="-514350">
              <a:spcBef>
                <a:spcPct val="10000"/>
              </a:spcBef>
              <a:buFont typeface="+mj-lt"/>
              <a:buAutoNum type="arabicPeriod"/>
            </a:pPr>
            <a:r>
              <a:rPr lang="en-US" sz="2200" b="1" dirty="0">
                <a:latin typeface="Courier New" pitchFamily="49" charset="0"/>
                <a:cs typeface="Angsana New" pitchFamily="18" charset="-34"/>
              </a:rPr>
              <a:t>    } else {  //token is an operator</a:t>
            </a:r>
          </a:p>
          <a:p>
            <a:pPr marL="514350" indent="-514350">
              <a:spcBef>
                <a:spcPct val="10000"/>
              </a:spcBef>
              <a:buFont typeface="+mj-lt"/>
              <a:buAutoNum type="arabicPeriod"/>
            </a:pPr>
            <a:r>
              <a:rPr lang="en-US" sz="2200" b="1" dirty="0">
                <a:latin typeface="Courier New" pitchFamily="49" charset="0"/>
                <a:cs typeface="Angsana New" pitchFamily="18" charset="-34"/>
              </a:rPr>
              <a:t>        </a:t>
            </a:r>
            <a:r>
              <a:rPr lang="en-US" sz="2200" b="1" dirty="0" err="1">
                <a:latin typeface="Courier New" pitchFamily="49" charset="0"/>
                <a:cs typeface="Angsana New" pitchFamily="18" charset="-34"/>
              </a:rPr>
              <a:t>int</a:t>
            </a:r>
            <a:r>
              <a:rPr lang="en-US" sz="2200" b="1" dirty="0">
                <a:latin typeface="Courier New" pitchFamily="49" charset="0"/>
                <a:cs typeface="Angsana New" pitchFamily="18" charset="-34"/>
              </a:rPr>
              <a:t> p = priority(token); </a:t>
            </a:r>
            <a:endParaRPr lang="en-US" sz="1900" b="1" dirty="0">
              <a:latin typeface="Courier New" pitchFamily="49" charset="0"/>
              <a:cs typeface="Angsana New" pitchFamily="18" charset="-34"/>
            </a:endParaRPr>
          </a:p>
          <a:p>
            <a:pPr marL="514350" indent="-514350">
              <a:spcBef>
                <a:spcPct val="10000"/>
              </a:spcBef>
              <a:buFont typeface="+mj-lt"/>
              <a:buAutoNum type="arabicPeriod"/>
            </a:pPr>
            <a:r>
              <a:rPr lang="en-US" sz="2200" b="1" dirty="0">
                <a:latin typeface="Courier New" pitchFamily="49" charset="0"/>
                <a:cs typeface="Angsana New" pitchFamily="18" charset="-34"/>
              </a:rPr>
              <a:t>        while(</a:t>
            </a:r>
            <a:r>
              <a:rPr lang="en-US" sz="2200" b="1" dirty="0">
                <a:solidFill>
                  <a:srgbClr val="FF0000"/>
                </a:solidFill>
                <a:latin typeface="Courier New" pitchFamily="49" charset="0"/>
                <a:cs typeface="Angsana New" pitchFamily="18" charset="-34"/>
              </a:rPr>
              <a:t>!</a:t>
            </a:r>
            <a:r>
              <a:rPr lang="en-US" sz="2200" b="1" dirty="0" err="1">
                <a:solidFill>
                  <a:srgbClr val="FF0000"/>
                </a:solidFill>
                <a:latin typeface="Courier New" pitchFamily="49" charset="0"/>
                <a:cs typeface="Angsana New" pitchFamily="18" charset="-34"/>
              </a:rPr>
              <a:t>s.isEmpty</a:t>
            </a:r>
            <a:r>
              <a:rPr lang="en-US" sz="2200" b="1" dirty="0">
                <a:solidFill>
                  <a:srgbClr val="FF0000"/>
                </a:solidFill>
                <a:latin typeface="Courier New" pitchFamily="49" charset="0"/>
                <a:cs typeface="Angsana New" pitchFamily="18" charset="-34"/>
              </a:rPr>
              <a:t>()&amp;&amp; priority(</a:t>
            </a:r>
            <a:r>
              <a:rPr lang="en-US" sz="2200" b="1" dirty="0" err="1">
                <a:solidFill>
                  <a:srgbClr val="FF0000"/>
                </a:solidFill>
                <a:latin typeface="Courier New" pitchFamily="49" charset="0"/>
                <a:cs typeface="Angsana New" pitchFamily="18" charset="-34"/>
              </a:rPr>
              <a:t>s.top</a:t>
            </a:r>
            <a:r>
              <a:rPr lang="en-US" sz="2200" b="1" dirty="0">
                <a:solidFill>
                  <a:srgbClr val="FF0000"/>
                </a:solidFill>
                <a:latin typeface="Courier New" pitchFamily="49" charset="0"/>
                <a:cs typeface="Angsana New" pitchFamily="18" charset="-34"/>
              </a:rPr>
              <a:t>()) &gt;= p</a:t>
            </a:r>
            <a:r>
              <a:rPr lang="en-US" sz="2200" b="1" dirty="0">
                <a:latin typeface="Courier New" pitchFamily="49" charset="0"/>
                <a:cs typeface="Angsana New" pitchFamily="18" charset="-34"/>
              </a:rPr>
              <a:t> ){</a:t>
            </a:r>
          </a:p>
          <a:p>
            <a:pPr marL="514350" indent="-514350">
              <a:spcBef>
                <a:spcPct val="10000"/>
              </a:spcBef>
              <a:buFont typeface="+mj-lt"/>
              <a:buAutoNum type="arabicPeriod"/>
            </a:pPr>
            <a:r>
              <a:rPr lang="en-US" sz="2200" b="1" dirty="0">
                <a:latin typeface="Courier New" pitchFamily="49" charset="0"/>
                <a:cs typeface="Angsana New" pitchFamily="18" charset="-34"/>
              </a:rPr>
              <a:t>            postfix += </a:t>
            </a:r>
            <a:r>
              <a:rPr lang="en-US" sz="2200" b="1" dirty="0" err="1">
                <a:latin typeface="Courier New" pitchFamily="49" charset="0"/>
                <a:cs typeface="Angsana New" pitchFamily="18" charset="-34"/>
              </a:rPr>
              <a:t>s.top</a:t>
            </a:r>
            <a:r>
              <a:rPr lang="en-US" sz="2200" b="1" dirty="0">
                <a:latin typeface="Courier New" pitchFamily="49" charset="0"/>
                <a:cs typeface="Angsana New" pitchFamily="18" charset="-34"/>
              </a:rPr>
              <a:t>(); </a:t>
            </a:r>
            <a:r>
              <a:rPr lang="en-US" sz="2200" b="1" dirty="0" err="1">
                <a:latin typeface="Courier New" pitchFamily="49" charset="0"/>
                <a:cs typeface="Angsana New" pitchFamily="18" charset="-34"/>
              </a:rPr>
              <a:t>s.pop</a:t>
            </a:r>
            <a:r>
              <a:rPr lang="en-US" sz="2200" b="1" dirty="0">
                <a:latin typeface="Courier New" pitchFamily="49" charset="0"/>
                <a:cs typeface="Angsana New" pitchFamily="18" charset="-34"/>
              </a:rPr>
              <a:t>();</a:t>
            </a:r>
          </a:p>
          <a:p>
            <a:pPr marL="514350" indent="-514350">
              <a:spcBef>
                <a:spcPct val="10000"/>
              </a:spcBef>
              <a:buFont typeface="+mj-lt"/>
              <a:buAutoNum type="arabicPeriod"/>
            </a:pPr>
            <a:r>
              <a:rPr lang="en-US" sz="2200" b="1" dirty="0">
                <a:latin typeface="Courier New" pitchFamily="49" charset="0"/>
                <a:cs typeface="Angsana New" pitchFamily="18" charset="-34"/>
              </a:rPr>
              <a:t>        }</a:t>
            </a:r>
          </a:p>
          <a:p>
            <a:pPr marL="514350" indent="-514350">
              <a:spcBef>
                <a:spcPct val="10000"/>
              </a:spcBef>
              <a:buFont typeface="+mj-lt"/>
              <a:buAutoNum type="arabicPeriod"/>
            </a:pPr>
            <a:r>
              <a:rPr lang="en-US" sz="2200" b="1" dirty="0">
                <a:latin typeface="Courier New" pitchFamily="49" charset="0"/>
                <a:cs typeface="Angsana New" pitchFamily="18" charset="-34"/>
              </a:rPr>
              <a:t>        </a:t>
            </a:r>
            <a:r>
              <a:rPr lang="en-US" sz="2200" b="1" dirty="0" err="1">
                <a:latin typeface="Courier New" pitchFamily="49" charset="0"/>
                <a:cs typeface="Angsana New" pitchFamily="18" charset="-34"/>
              </a:rPr>
              <a:t>s.push</a:t>
            </a:r>
            <a:r>
              <a:rPr lang="en-US" sz="2200" b="1" dirty="0">
                <a:latin typeface="Courier New" pitchFamily="49" charset="0"/>
                <a:cs typeface="Angsana New" pitchFamily="18" charset="-34"/>
              </a:rPr>
              <a:t>(token);</a:t>
            </a:r>
          </a:p>
          <a:p>
            <a:pPr marL="514350" indent="-514350">
              <a:spcBef>
                <a:spcPct val="10000"/>
              </a:spcBef>
              <a:buFont typeface="+mj-lt"/>
              <a:buAutoNum type="arabicPeriod"/>
            </a:pPr>
            <a:r>
              <a:rPr lang="en-US" sz="2200" b="1" dirty="0">
                <a:latin typeface="Courier New" pitchFamily="49" charset="0"/>
                <a:cs typeface="Angsana New" pitchFamily="18" charset="-34"/>
              </a:rPr>
              <a:t>    }</a:t>
            </a:r>
          </a:p>
          <a:p>
            <a:pPr marL="514350" indent="-514350">
              <a:spcBef>
                <a:spcPct val="10000"/>
              </a:spcBef>
              <a:buFont typeface="+mj-lt"/>
              <a:buAutoNum type="arabicPeriod"/>
            </a:pPr>
            <a:r>
              <a:rPr lang="en-US" sz="2200" b="1" dirty="0">
                <a:latin typeface="Courier New" pitchFamily="49" charset="0"/>
                <a:cs typeface="Angsana New" pitchFamily="18" charset="-34"/>
              </a:rPr>
              <a:t>  }</a:t>
            </a:r>
          </a:p>
          <a:p>
            <a:pPr marL="514350" indent="-514350">
              <a:spcBef>
                <a:spcPct val="10000"/>
              </a:spcBef>
              <a:buFont typeface="+mj-lt"/>
              <a:buAutoNum type="arabicPeriod"/>
            </a:pPr>
            <a:r>
              <a:rPr lang="en-US" sz="2200" b="1" dirty="0">
                <a:latin typeface="Courier New" pitchFamily="49" charset="0"/>
                <a:cs typeface="Angsana New" pitchFamily="18" charset="-34"/>
              </a:rPr>
              <a:t>  while(!</a:t>
            </a:r>
            <a:r>
              <a:rPr lang="en-US" sz="2200" b="1" dirty="0" err="1">
                <a:latin typeface="Courier New" pitchFamily="49" charset="0"/>
                <a:cs typeface="Angsana New" pitchFamily="18" charset="-34"/>
              </a:rPr>
              <a:t>s.empty</a:t>
            </a:r>
            <a:r>
              <a:rPr lang="en-US" sz="2200" b="1" dirty="0">
                <a:latin typeface="Courier New" pitchFamily="49" charset="0"/>
                <a:cs typeface="Angsana New" pitchFamily="18" charset="-34"/>
              </a:rPr>
              <a:t>()) { </a:t>
            </a:r>
          </a:p>
          <a:p>
            <a:pPr marL="514350" indent="-514350">
              <a:spcBef>
                <a:spcPct val="10000"/>
              </a:spcBef>
              <a:buFont typeface="+mj-lt"/>
              <a:buAutoNum type="arabicPeriod"/>
            </a:pPr>
            <a:r>
              <a:rPr lang="en-US" sz="2200" b="1" dirty="0">
                <a:latin typeface="Courier New" pitchFamily="49" charset="0"/>
                <a:cs typeface="Angsana New" pitchFamily="18" charset="-34"/>
              </a:rPr>
              <a:t>    postfix += </a:t>
            </a:r>
            <a:r>
              <a:rPr lang="en-US" sz="2200" b="1" dirty="0" err="1">
                <a:latin typeface="Courier New" pitchFamily="49" charset="0"/>
                <a:cs typeface="Angsana New" pitchFamily="18" charset="-34"/>
              </a:rPr>
              <a:t>s.top</a:t>
            </a:r>
            <a:r>
              <a:rPr lang="en-US" sz="2200" b="1" dirty="0">
                <a:latin typeface="Courier New" pitchFamily="49" charset="0"/>
                <a:cs typeface="Angsana New" pitchFamily="18" charset="-34"/>
              </a:rPr>
              <a:t>(); </a:t>
            </a:r>
          </a:p>
          <a:p>
            <a:pPr marL="514350" indent="-514350">
              <a:spcBef>
                <a:spcPct val="10000"/>
              </a:spcBef>
              <a:buFont typeface="+mj-lt"/>
              <a:buAutoNum type="arabicPeriod"/>
            </a:pPr>
            <a:r>
              <a:rPr lang="en-US" sz="2200" b="1" dirty="0">
                <a:latin typeface="Courier New" pitchFamily="49" charset="0"/>
                <a:cs typeface="Angsana New" pitchFamily="18" charset="-34"/>
              </a:rPr>
              <a:t>    </a:t>
            </a:r>
            <a:r>
              <a:rPr lang="en-US" sz="2200" b="1" dirty="0" err="1">
                <a:latin typeface="Courier New" pitchFamily="49" charset="0"/>
                <a:cs typeface="Angsana New" pitchFamily="18" charset="-34"/>
              </a:rPr>
              <a:t>s.pop</a:t>
            </a:r>
            <a:r>
              <a:rPr lang="en-US" sz="2200" b="1" dirty="0">
                <a:latin typeface="Courier New" pitchFamily="49" charset="0"/>
                <a:cs typeface="Angsana New" pitchFamily="18" charset="-34"/>
              </a:rPr>
              <a:t>();</a:t>
            </a:r>
          </a:p>
          <a:p>
            <a:pPr marL="514350" indent="-514350">
              <a:spcBef>
                <a:spcPct val="10000"/>
              </a:spcBef>
              <a:buFont typeface="+mj-lt"/>
              <a:buAutoNum type="arabicPeriod"/>
            </a:pPr>
            <a:r>
              <a:rPr lang="en-US" sz="2200" b="1" dirty="0">
                <a:latin typeface="Courier New" pitchFamily="49" charset="0"/>
                <a:cs typeface="Angsana New" pitchFamily="18" charset="-34"/>
              </a:rPr>
              <a:t>  }</a:t>
            </a:r>
          </a:p>
          <a:p>
            <a:pPr marL="514350" indent="-514350">
              <a:spcBef>
                <a:spcPct val="10000"/>
              </a:spcBef>
              <a:buFont typeface="+mj-lt"/>
              <a:buAutoNum type="arabicPeriod"/>
            </a:pPr>
            <a:r>
              <a:rPr lang="en-US" sz="2200" b="1" dirty="0">
                <a:latin typeface="Courier New" pitchFamily="49" charset="0"/>
                <a:cs typeface="Angsana New" pitchFamily="18" charset="-34"/>
              </a:rPr>
              <a:t>  return postfix;</a:t>
            </a:r>
          </a:p>
          <a:p>
            <a:pPr marL="514350" indent="-514350">
              <a:spcBef>
                <a:spcPct val="10000"/>
              </a:spcBef>
              <a:buFont typeface="+mj-lt"/>
              <a:buAutoNum type="arabicPeriod"/>
            </a:pPr>
            <a:r>
              <a:rPr lang="en-US" sz="2200" b="1" dirty="0">
                <a:latin typeface="Courier New" pitchFamily="49" charset="0"/>
                <a:cs typeface="Angsana New" pitchFamily="18" charset="-34"/>
              </a:rPr>
              <a:t>}</a:t>
            </a:r>
          </a:p>
          <a:p>
            <a:pPr marL="0" indent="0">
              <a:buNone/>
            </a:pPr>
            <a:endParaRPr lang="en-US" dirty="0"/>
          </a:p>
        </p:txBody>
      </p:sp>
    </p:spTree>
    <p:extLst>
      <p:ext uri="{BB962C8B-B14F-4D97-AF65-F5344CB8AC3E}">
        <p14:creationId xmlns:p14="http://schemas.microsoft.com/office/powerpoint/2010/main" val="115432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0" y="274638"/>
            <a:ext cx="8686800" cy="1143000"/>
          </a:xfrm>
        </p:spPr>
        <p:txBody>
          <a:bodyPr>
            <a:normAutofit fontScale="90000"/>
          </a:bodyPr>
          <a:lstStyle/>
          <a:p>
            <a:r>
              <a:rPr lang="en-US" dirty="0"/>
              <a:t>Open bracket is most important (when read from input, but has lowest priority in stack)</a:t>
            </a:r>
          </a:p>
        </p:txBody>
      </p:sp>
      <p:grpSp>
        <p:nvGrpSpPr>
          <p:cNvPr id="4" name="กลุ่ม 3"/>
          <p:cNvGrpSpPr/>
          <p:nvPr/>
        </p:nvGrpSpPr>
        <p:grpSpPr>
          <a:xfrm>
            <a:off x="3810000" y="1828800"/>
            <a:ext cx="2057400" cy="4786148"/>
            <a:chOff x="3657600" y="1676400"/>
            <a:chExt cx="2057400" cy="4786148"/>
          </a:xfrm>
        </p:grpSpPr>
        <p:cxnSp>
          <p:nvCxnSpPr>
            <p:cNvPr id="5" name="ตัวเชื่อมต่อตรง 4"/>
            <p:cNvCxnSpPr/>
            <p:nvPr/>
          </p:nvCxnSpPr>
          <p:spPr>
            <a:xfrm>
              <a:off x="36576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ตัวเชื่อมต่อตรง 5"/>
            <p:cNvCxnSpPr/>
            <p:nvPr/>
          </p:nvCxnSpPr>
          <p:spPr>
            <a:xfrm flipV="1">
              <a:off x="57150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ตัวเชื่อมต่อตรง 6"/>
            <p:cNvCxnSpPr/>
            <p:nvPr/>
          </p:nvCxnSpPr>
          <p:spPr>
            <a:xfrm flipH="1">
              <a:off x="3657600" y="6462548"/>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ชื่อเรื่อง 1"/>
          <p:cNvSpPr txBox="1">
            <a:spLocks/>
          </p:cNvSpPr>
          <p:nvPr/>
        </p:nvSpPr>
        <p:spPr>
          <a:xfrm>
            <a:off x="609600" y="1828800"/>
            <a:ext cx="2590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10*(5-2)</a:t>
            </a:r>
          </a:p>
        </p:txBody>
      </p:sp>
      <p:sp>
        <p:nvSpPr>
          <p:cNvPr id="9" name="กล่องข้อความ 8"/>
          <p:cNvSpPr txBox="1"/>
          <p:nvPr/>
        </p:nvSpPr>
        <p:spPr>
          <a:xfrm flipH="1">
            <a:off x="6172200" y="2169467"/>
            <a:ext cx="587274" cy="461665"/>
          </a:xfrm>
          <a:prstGeom prst="rect">
            <a:avLst/>
          </a:prstGeom>
          <a:noFill/>
        </p:spPr>
        <p:txBody>
          <a:bodyPr wrap="square" rtlCol="0">
            <a:spAutoFit/>
          </a:bodyPr>
          <a:lstStyle/>
          <a:p>
            <a:r>
              <a:rPr lang="en-US" sz="2400" b="1" dirty="0"/>
              <a:t>10</a:t>
            </a:r>
          </a:p>
        </p:txBody>
      </p:sp>
      <p:sp>
        <p:nvSpPr>
          <p:cNvPr id="10" name="สี่เหลี่ยมผืนผ้า 9"/>
          <p:cNvSpPr/>
          <p:nvPr/>
        </p:nvSpPr>
        <p:spPr>
          <a:xfrm>
            <a:off x="3810000" y="5929149"/>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1" name="สี่เหลี่ยมผืนผ้า 10"/>
          <p:cNvSpPr/>
          <p:nvPr/>
        </p:nvSpPr>
        <p:spPr>
          <a:xfrm>
            <a:off x="3810000" y="5243349"/>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2" name="กล่องข้อความ 11"/>
          <p:cNvSpPr txBox="1"/>
          <p:nvPr/>
        </p:nvSpPr>
        <p:spPr>
          <a:xfrm flipH="1">
            <a:off x="6629400" y="2169467"/>
            <a:ext cx="587274" cy="461665"/>
          </a:xfrm>
          <a:prstGeom prst="rect">
            <a:avLst/>
          </a:prstGeom>
          <a:noFill/>
        </p:spPr>
        <p:txBody>
          <a:bodyPr wrap="square" rtlCol="0">
            <a:spAutoFit/>
          </a:bodyPr>
          <a:lstStyle/>
          <a:p>
            <a:r>
              <a:rPr lang="en-US" sz="2400" b="1" dirty="0"/>
              <a:t>5</a:t>
            </a:r>
          </a:p>
        </p:txBody>
      </p:sp>
      <p:sp>
        <p:nvSpPr>
          <p:cNvPr id="13" name="สี่เหลี่ยมผืนผ้า 12"/>
          <p:cNvSpPr/>
          <p:nvPr/>
        </p:nvSpPr>
        <p:spPr>
          <a:xfrm>
            <a:off x="3810000" y="4585794"/>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4" name="กล่องข้อความ 13"/>
          <p:cNvSpPr txBox="1"/>
          <p:nvPr/>
        </p:nvSpPr>
        <p:spPr>
          <a:xfrm flipH="1">
            <a:off x="6923037" y="2189173"/>
            <a:ext cx="587274" cy="461665"/>
          </a:xfrm>
          <a:prstGeom prst="rect">
            <a:avLst/>
          </a:prstGeom>
          <a:noFill/>
        </p:spPr>
        <p:txBody>
          <a:bodyPr wrap="square" rtlCol="0">
            <a:spAutoFit/>
          </a:bodyPr>
          <a:lstStyle/>
          <a:p>
            <a:r>
              <a:rPr lang="en-US" sz="2400" b="1" dirty="0"/>
              <a:t>2</a:t>
            </a:r>
          </a:p>
        </p:txBody>
      </p:sp>
      <p:sp>
        <p:nvSpPr>
          <p:cNvPr id="15" name="ลูกศรขวา 14"/>
          <p:cNvSpPr/>
          <p:nvPr/>
        </p:nvSpPr>
        <p:spPr>
          <a:xfrm rot="18916991">
            <a:off x="1676027" y="2869473"/>
            <a:ext cx="1219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กล่องข้อความ 15"/>
          <p:cNvSpPr txBox="1"/>
          <p:nvPr/>
        </p:nvSpPr>
        <p:spPr>
          <a:xfrm>
            <a:off x="152400" y="3649714"/>
            <a:ext cx="2727249" cy="2062103"/>
          </a:xfrm>
          <a:prstGeom prst="rect">
            <a:avLst/>
          </a:prstGeom>
          <a:noFill/>
        </p:spPr>
        <p:txBody>
          <a:bodyPr wrap="square" rtlCol="0">
            <a:spAutoFit/>
          </a:bodyPr>
          <a:lstStyle/>
          <a:p>
            <a:r>
              <a:rPr lang="en-US" sz="3200" b="1" dirty="0"/>
              <a:t>When find ), pop everything until we pop ( .  </a:t>
            </a:r>
          </a:p>
        </p:txBody>
      </p:sp>
      <p:sp>
        <p:nvSpPr>
          <p:cNvPr id="17" name="กล่องข้อความ 16"/>
          <p:cNvSpPr txBox="1"/>
          <p:nvPr/>
        </p:nvSpPr>
        <p:spPr>
          <a:xfrm flipH="1">
            <a:off x="7216674" y="2189172"/>
            <a:ext cx="587274" cy="461665"/>
          </a:xfrm>
          <a:prstGeom prst="rect">
            <a:avLst/>
          </a:prstGeom>
          <a:noFill/>
        </p:spPr>
        <p:txBody>
          <a:bodyPr wrap="square" rtlCol="0">
            <a:spAutoFit/>
          </a:bodyPr>
          <a:lstStyle/>
          <a:p>
            <a:r>
              <a:rPr lang="en-US" sz="2400" b="1" dirty="0"/>
              <a:t>-</a:t>
            </a:r>
          </a:p>
        </p:txBody>
      </p:sp>
      <p:sp>
        <p:nvSpPr>
          <p:cNvPr id="18" name="กล่องข้อความ 17"/>
          <p:cNvSpPr txBox="1"/>
          <p:nvPr/>
        </p:nvSpPr>
        <p:spPr>
          <a:xfrm flipH="1">
            <a:off x="7490613" y="2185227"/>
            <a:ext cx="587274" cy="461665"/>
          </a:xfrm>
          <a:prstGeom prst="rect">
            <a:avLst/>
          </a:prstGeom>
          <a:noFill/>
        </p:spPr>
        <p:txBody>
          <a:bodyPr wrap="square" rtlCol="0">
            <a:spAutoFit/>
          </a:bodyPr>
          <a:lstStyle/>
          <a:p>
            <a:r>
              <a:rPr lang="en-US" sz="2400" b="1" dirty="0"/>
              <a:t>*</a:t>
            </a:r>
          </a:p>
        </p:txBody>
      </p:sp>
    </p:spTree>
    <p:extLst>
      <p:ext uri="{BB962C8B-B14F-4D97-AF65-F5344CB8AC3E}">
        <p14:creationId xmlns:p14="http://schemas.microsoft.com/office/powerpoint/2010/main" val="119776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xit" presetSubtype="0" fill="hold" grpId="1" nodeType="clickEffect">
                                  <p:stCondLst>
                                    <p:cond delay="0"/>
                                  </p:stCondLst>
                                  <p:childTnLst>
                                    <p:animEffect transition="out" filter="fade">
                                      <p:cBhvr>
                                        <p:cTn id="62" dur="1000"/>
                                        <p:tgtEl>
                                          <p:spTgt spid="13"/>
                                        </p:tgtEl>
                                      </p:cBhvr>
                                    </p:animEffect>
                                    <p:anim calcmode="lin" valueType="num">
                                      <p:cBhvr>
                                        <p:cTn id="63" dur="1000"/>
                                        <p:tgtEl>
                                          <p:spTgt spid="13"/>
                                        </p:tgtEl>
                                        <p:attrNameLst>
                                          <p:attrName>ppt_x</p:attrName>
                                        </p:attrNameLst>
                                      </p:cBhvr>
                                      <p:tavLst>
                                        <p:tav tm="0">
                                          <p:val>
                                            <p:strVal val="ppt_x"/>
                                          </p:val>
                                        </p:tav>
                                        <p:tav tm="100000">
                                          <p:val>
                                            <p:strVal val="ppt_x"/>
                                          </p:val>
                                        </p:tav>
                                      </p:tavLst>
                                    </p:anim>
                                    <p:anim calcmode="lin" valueType="num">
                                      <p:cBhvr>
                                        <p:cTn id="64" dur="1000"/>
                                        <p:tgtEl>
                                          <p:spTgt spid="13"/>
                                        </p:tgtEl>
                                        <p:attrNameLst>
                                          <p:attrName>ppt_y</p:attrName>
                                        </p:attrNameLst>
                                      </p:cBhvr>
                                      <p:tavLst>
                                        <p:tav tm="0">
                                          <p:val>
                                            <p:strVal val="ppt_y"/>
                                          </p:val>
                                        </p:tav>
                                        <p:tav tm="100000">
                                          <p:val>
                                            <p:strVal val="ppt_y-.1"/>
                                          </p:val>
                                        </p:tav>
                                      </p:tavLst>
                                    </p:anim>
                                    <p:set>
                                      <p:cBhvr>
                                        <p:cTn id="65" dur="1" fill="hold">
                                          <p:stCondLst>
                                            <p:cond delay="999"/>
                                          </p:stCondLst>
                                        </p:cTn>
                                        <p:tgtEl>
                                          <p:spTgt spid="1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xit" presetSubtype="0" fill="hold" grpId="1" nodeType="clickEffect">
                                  <p:stCondLst>
                                    <p:cond delay="0"/>
                                  </p:stCondLst>
                                  <p:childTnLst>
                                    <p:animEffect transition="out" filter="fade">
                                      <p:cBhvr>
                                        <p:cTn id="76" dur="1000"/>
                                        <p:tgtEl>
                                          <p:spTgt spid="11"/>
                                        </p:tgtEl>
                                      </p:cBhvr>
                                    </p:animEffect>
                                    <p:anim calcmode="lin" valueType="num">
                                      <p:cBhvr>
                                        <p:cTn id="77" dur="1000"/>
                                        <p:tgtEl>
                                          <p:spTgt spid="11"/>
                                        </p:tgtEl>
                                        <p:attrNameLst>
                                          <p:attrName>ppt_x</p:attrName>
                                        </p:attrNameLst>
                                      </p:cBhvr>
                                      <p:tavLst>
                                        <p:tav tm="0">
                                          <p:val>
                                            <p:strVal val="ppt_x"/>
                                          </p:val>
                                        </p:tav>
                                        <p:tav tm="100000">
                                          <p:val>
                                            <p:strVal val="ppt_x"/>
                                          </p:val>
                                        </p:tav>
                                      </p:tavLst>
                                    </p:anim>
                                    <p:anim calcmode="lin" valueType="num">
                                      <p:cBhvr>
                                        <p:cTn id="78" dur="1000"/>
                                        <p:tgtEl>
                                          <p:spTgt spid="11"/>
                                        </p:tgtEl>
                                        <p:attrNameLst>
                                          <p:attrName>ppt_y</p:attrName>
                                        </p:attrNameLst>
                                      </p:cBhvr>
                                      <p:tavLst>
                                        <p:tav tm="0">
                                          <p:val>
                                            <p:strVal val="ppt_y"/>
                                          </p:val>
                                        </p:tav>
                                        <p:tav tm="100000">
                                          <p:val>
                                            <p:strVal val="ppt_y-.1"/>
                                          </p:val>
                                        </p:tav>
                                      </p:tavLst>
                                    </p:anim>
                                    <p:set>
                                      <p:cBhvr>
                                        <p:cTn id="79" dur="1" fill="hold">
                                          <p:stCondLst>
                                            <p:cond delay="999"/>
                                          </p:stCondLst>
                                        </p:cTn>
                                        <p:tgtEl>
                                          <p:spTgt spid="11"/>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7" presetClass="exit" presetSubtype="0" fill="hold" grpId="1" nodeType="clickEffect">
                                  <p:stCondLst>
                                    <p:cond delay="0"/>
                                  </p:stCondLst>
                                  <p:childTnLst>
                                    <p:animEffect transition="out" filter="fade">
                                      <p:cBhvr>
                                        <p:cTn id="83" dur="1000"/>
                                        <p:tgtEl>
                                          <p:spTgt spid="10"/>
                                        </p:tgtEl>
                                      </p:cBhvr>
                                    </p:animEffect>
                                    <p:anim calcmode="lin" valueType="num">
                                      <p:cBhvr>
                                        <p:cTn id="84" dur="1000"/>
                                        <p:tgtEl>
                                          <p:spTgt spid="10"/>
                                        </p:tgtEl>
                                        <p:attrNameLst>
                                          <p:attrName>ppt_x</p:attrName>
                                        </p:attrNameLst>
                                      </p:cBhvr>
                                      <p:tavLst>
                                        <p:tav tm="0">
                                          <p:val>
                                            <p:strVal val="ppt_x"/>
                                          </p:val>
                                        </p:tav>
                                        <p:tav tm="100000">
                                          <p:val>
                                            <p:strVal val="ppt_x"/>
                                          </p:val>
                                        </p:tav>
                                      </p:tavLst>
                                    </p:anim>
                                    <p:anim calcmode="lin" valueType="num">
                                      <p:cBhvr>
                                        <p:cTn id="85" dur="1000"/>
                                        <p:tgtEl>
                                          <p:spTgt spid="10"/>
                                        </p:tgtEl>
                                        <p:attrNameLst>
                                          <p:attrName>ppt_y</p:attrName>
                                        </p:attrNameLst>
                                      </p:cBhvr>
                                      <p:tavLst>
                                        <p:tav tm="0">
                                          <p:val>
                                            <p:strVal val="ppt_y"/>
                                          </p:val>
                                        </p:tav>
                                        <p:tav tm="100000">
                                          <p:val>
                                            <p:strVal val="ppt_y-.1"/>
                                          </p:val>
                                        </p:tav>
                                      </p:tavLst>
                                    </p:anim>
                                    <p:set>
                                      <p:cBhvr>
                                        <p:cTn id="86" dur="1" fill="hold">
                                          <p:stCondLst>
                                            <p:cond delay="999"/>
                                          </p:stCondLst>
                                        </p:cTn>
                                        <p:tgtEl>
                                          <p:spTgt spid="1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7"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1000"/>
                                        <p:tgtEl>
                                          <p:spTgt spid="18"/>
                                        </p:tgtEl>
                                      </p:cBhvr>
                                    </p:animEffect>
                                    <p:anim calcmode="lin" valueType="num">
                                      <p:cBhvr>
                                        <p:cTn id="92" dur="1000" fill="hold"/>
                                        <p:tgtEl>
                                          <p:spTgt spid="18"/>
                                        </p:tgtEl>
                                        <p:attrNameLst>
                                          <p:attrName>ppt_x</p:attrName>
                                        </p:attrNameLst>
                                      </p:cBhvr>
                                      <p:tavLst>
                                        <p:tav tm="0">
                                          <p:val>
                                            <p:strVal val="#ppt_x"/>
                                          </p:val>
                                        </p:tav>
                                        <p:tav tm="100000">
                                          <p:val>
                                            <p:strVal val="#ppt_x"/>
                                          </p:val>
                                        </p:tav>
                                      </p:tavLst>
                                    </p:anim>
                                    <p:anim calcmode="lin" valueType="num">
                                      <p:cBhvr>
                                        <p:cTn id="9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0" grpId="1" animBg="1"/>
      <p:bldP spid="11" grpId="0" animBg="1"/>
      <p:bldP spid="11" grpId="1" animBg="1"/>
      <p:bldP spid="12" grpId="0"/>
      <p:bldP spid="13" grpId="0" animBg="1"/>
      <p:bldP spid="13" grpId="1" animBg="1"/>
      <p:bldP spid="14" grpId="0"/>
      <p:bldP spid="15" grpId="0" animBg="1"/>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a:bodyPr>
          <a:lstStyle/>
          <a:p>
            <a:r>
              <a:rPr lang="en-US" dirty="0"/>
              <a:t>Code has to change</a:t>
            </a:r>
          </a:p>
        </p:txBody>
      </p:sp>
      <p:sp>
        <p:nvSpPr>
          <p:cNvPr id="3" name="ตัวแทนเนื้อหา 2"/>
          <p:cNvSpPr>
            <a:spLocks noGrp="1"/>
          </p:cNvSpPr>
          <p:nvPr>
            <p:ph idx="1"/>
          </p:nvPr>
        </p:nvSpPr>
        <p:spPr/>
        <p:txBody>
          <a:bodyPr/>
          <a:lstStyle/>
          <a:p>
            <a:r>
              <a:rPr lang="en-US" dirty="0"/>
              <a:t>because “(“ has different priorities when outside/inside the stack.</a:t>
            </a:r>
          </a:p>
        </p:txBody>
      </p:sp>
    </p:spTree>
    <p:extLst>
      <p:ext uri="{BB962C8B-B14F-4D97-AF65-F5344CB8AC3E}">
        <p14:creationId xmlns:p14="http://schemas.microsoft.com/office/powerpoint/2010/main" val="389571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457200" y="152400"/>
            <a:ext cx="8229600" cy="6934200"/>
          </a:xfrm>
        </p:spPr>
        <p:txBody>
          <a:bodyPr>
            <a:normAutofit fontScale="70000" lnSpcReduction="20000"/>
          </a:bodyPr>
          <a:lstStyle/>
          <a:p>
            <a:pPr marL="514350" indent="-514350">
              <a:spcBef>
                <a:spcPct val="10000"/>
              </a:spcBef>
              <a:buFont typeface="+mj-lt"/>
              <a:buAutoNum type="arabicPeriod"/>
            </a:pPr>
            <a:r>
              <a:rPr lang="en-US" sz="2800" b="1" dirty="0">
                <a:latin typeface="Courier New" pitchFamily="49" charset="0"/>
                <a:cs typeface="Angsana New" pitchFamily="18" charset="-34"/>
              </a:rPr>
              <a:t>String infix2postfix(String infix) {</a:t>
            </a:r>
          </a:p>
          <a:p>
            <a:pPr marL="514350" indent="-514350">
              <a:spcBef>
                <a:spcPct val="10000"/>
              </a:spcBef>
              <a:buFont typeface="+mj-lt"/>
              <a:buAutoNum type="arabicPeriod"/>
            </a:pPr>
            <a:r>
              <a:rPr lang="en-US" sz="2800" b="1" dirty="0">
                <a:latin typeface="Courier New" pitchFamily="49" charset="0"/>
                <a:cs typeface="Angsana New" pitchFamily="18" charset="-34"/>
              </a:rPr>
              <a:t>  String[] </a:t>
            </a:r>
            <a:r>
              <a:rPr lang="en-US" sz="2800" b="1" dirty="0" err="1">
                <a:solidFill>
                  <a:schemeClr val="tx2">
                    <a:lumMod val="60000"/>
                    <a:lumOff val="40000"/>
                  </a:schemeClr>
                </a:solidFill>
                <a:latin typeface="Courier New" pitchFamily="49" charset="0"/>
                <a:cs typeface="Angsana New" pitchFamily="18" charset="-34"/>
              </a:rPr>
              <a:t>tokenArray</a:t>
            </a:r>
            <a:r>
              <a:rPr lang="en-US" sz="2800" b="1" dirty="0">
                <a:solidFill>
                  <a:schemeClr val="tx2">
                    <a:lumMod val="60000"/>
                    <a:lumOff val="40000"/>
                  </a:schemeClr>
                </a:solidFill>
                <a:latin typeface="Courier New" pitchFamily="49" charset="0"/>
                <a:cs typeface="Angsana New" pitchFamily="18" charset="-34"/>
              </a:rPr>
              <a:t> = </a:t>
            </a:r>
            <a:r>
              <a:rPr lang="en-US" sz="2800" b="1" dirty="0" err="1">
                <a:solidFill>
                  <a:schemeClr val="tx2">
                    <a:lumMod val="60000"/>
                    <a:lumOff val="40000"/>
                  </a:schemeClr>
                </a:solidFill>
                <a:latin typeface="Courier New" pitchFamily="49" charset="0"/>
                <a:cs typeface="Angsana New" pitchFamily="18" charset="-34"/>
              </a:rPr>
              <a:t>infixsplit</a:t>
            </a:r>
            <a:r>
              <a:rPr lang="en-US" sz="2800" b="1" dirty="0">
                <a:solidFill>
                  <a:schemeClr val="tx2">
                    <a:lumMod val="60000"/>
                    <a:lumOff val="40000"/>
                  </a:schemeClr>
                </a:solidFill>
                <a:latin typeface="Courier New" pitchFamily="49" charset="0"/>
                <a:cs typeface="Angsana New" pitchFamily="18" charset="-34"/>
              </a:rPr>
              <a:t>(“\\s”);</a:t>
            </a:r>
          </a:p>
          <a:p>
            <a:pPr marL="514350" indent="-514350">
              <a:spcBef>
                <a:spcPct val="10000"/>
              </a:spcBef>
              <a:buFont typeface="+mj-lt"/>
              <a:buAutoNum type="arabicPeriod"/>
            </a:pPr>
            <a:r>
              <a:rPr lang="en-US" sz="2800" b="1" dirty="0">
                <a:latin typeface="Courier New" pitchFamily="49" charset="0"/>
                <a:cs typeface="Angsana New" pitchFamily="18" charset="-34"/>
              </a:rPr>
              <a:t>  String postfix = "";</a:t>
            </a:r>
          </a:p>
          <a:p>
            <a:pPr marL="514350" indent="-514350">
              <a:spcBef>
                <a:spcPct val="10000"/>
              </a:spcBef>
              <a:buFont typeface="+mj-lt"/>
              <a:buAutoNum type="arabicPeriod"/>
            </a:pPr>
            <a:r>
              <a:rPr lang="en-US" sz="2800" b="1" dirty="0">
                <a:latin typeface="Courier New" pitchFamily="49" charset="0"/>
                <a:cs typeface="Angsana New" pitchFamily="18" charset="-34"/>
              </a:rPr>
              <a:t>  Stack s;</a:t>
            </a:r>
          </a:p>
          <a:p>
            <a:pPr marL="514350" indent="-514350">
              <a:spcBef>
                <a:spcPct val="10000"/>
              </a:spcBef>
              <a:buFont typeface="+mj-lt"/>
              <a:buAutoNum type="arabicPeriod"/>
            </a:pPr>
            <a:r>
              <a:rPr lang="en-US" sz="2800" b="1" dirty="0">
                <a:latin typeface="Courier New" pitchFamily="49" charset="0"/>
                <a:cs typeface="Angsana New" pitchFamily="18" charset="-34"/>
              </a:rPr>
              <a:t>  for (</a:t>
            </a:r>
            <a:r>
              <a:rPr lang="en-US" sz="2800" b="1" dirty="0" err="1">
                <a:latin typeface="Courier New" pitchFamily="49" charset="0"/>
                <a:cs typeface="Angsana New" pitchFamily="18" charset="-34"/>
              </a:rPr>
              <a:t>int</a:t>
            </a:r>
            <a:r>
              <a:rPr lang="en-US" sz="2800" b="1" dirty="0">
                <a:latin typeface="Courier New" pitchFamily="49" charset="0"/>
                <a:cs typeface="Angsana New" pitchFamily="18" charset="-34"/>
              </a:rPr>
              <a:t> </a:t>
            </a:r>
            <a:r>
              <a:rPr lang="en-US" sz="2800" b="1" dirty="0" err="1">
                <a:latin typeface="Courier New" pitchFamily="49" charset="0"/>
                <a:cs typeface="Angsana New" pitchFamily="18" charset="-34"/>
              </a:rPr>
              <a:t>i</a:t>
            </a:r>
            <a:r>
              <a:rPr lang="en-US" sz="2800" b="1" dirty="0">
                <a:latin typeface="Courier New" pitchFamily="49" charset="0"/>
                <a:cs typeface="Angsana New" pitchFamily="18" charset="-34"/>
              </a:rPr>
              <a:t>=0; </a:t>
            </a:r>
            <a:r>
              <a:rPr lang="en-US" sz="2800" b="1" dirty="0" err="1">
                <a:latin typeface="Courier New" pitchFamily="49" charset="0"/>
                <a:cs typeface="Angsana New" pitchFamily="18" charset="-34"/>
              </a:rPr>
              <a:t>i</a:t>
            </a:r>
            <a:r>
              <a:rPr lang="en-US" sz="2800" b="1" dirty="0">
                <a:latin typeface="Courier New" pitchFamily="49" charset="0"/>
                <a:cs typeface="Angsana New" pitchFamily="18" charset="-34"/>
              </a:rPr>
              <a:t>&lt;</a:t>
            </a:r>
            <a:r>
              <a:rPr lang="en-US" sz="2800" b="1" dirty="0" err="1">
                <a:solidFill>
                  <a:schemeClr val="tx2">
                    <a:lumMod val="60000"/>
                    <a:lumOff val="40000"/>
                  </a:schemeClr>
                </a:solidFill>
                <a:latin typeface="Courier New" pitchFamily="49" charset="0"/>
                <a:cs typeface="Angsana New" pitchFamily="18" charset="-34"/>
              </a:rPr>
              <a:t>tokenArray.length</a:t>
            </a:r>
            <a:r>
              <a:rPr lang="en-US" sz="2800" b="1" dirty="0">
                <a:latin typeface="Courier New" pitchFamily="49" charset="0"/>
                <a:cs typeface="Angsana New" pitchFamily="18" charset="-34"/>
              </a:rPr>
              <a:t>; </a:t>
            </a:r>
            <a:r>
              <a:rPr lang="en-US" sz="2800" b="1" dirty="0" err="1">
                <a:latin typeface="Courier New" pitchFamily="49" charset="0"/>
                <a:cs typeface="Angsana New" pitchFamily="18" charset="-34"/>
              </a:rPr>
              <a:t>i</a:t>
            </a:r>
            <a:r>
              <a:rPr lang="en-US" sz="2800" b="1" dirty="0">
                <a:latin typeface="Courier New" pitchFamily="49" charset="0"/>
                <a:cs typeface="Angsana New" pitchFamily="18" charset="-34"/>
              </a:rPr>
              <a:t>++) {</a:t>
            </a:r>
          </a:p>
          <a:p>
            <a:pPr marL="514350" indent="-514350">
              <a:spcBef>
                <a:spcPct val="10000"/>
              </a:spcBef>
              <a:buFont typeface="+mj-lt"/>
              <a:buAutoNum type="arabicPeriod"/>
            </a:pPr>
            <a:r>
              <a:rPr lang="en-US" sz="2800" b="1" dirty="0">
                <a:latin typeface="Courier New" pitchFamily="49" charset="0"/>
                <a:cs typeface="Angsana New" pitchFamily="18" charset="-34"/>
              </a:rPr>
              <a:t>    </a:t>
            </a:r>
            <a:r>
              <a:rPr lang="en-US" sz="2800" b="1" dirty="0">
                <a:solidFill>
                  <a:schemeClr val="tx2">
                    <a:lumMod val="60000"/>
                    <a:lumOff val="40000"/>
                  </a:schemeClr>
                </a:solidFill>
                <a:latin typeface="Courier New" pitchFamily="49" charset="0"/>
                <a:cs typeface="Angsana New" pitchFamily="18" charset="-34"/>
              </a:rPr>
              <a:t>String token = </a:t>
            </a:r>
            <a:r>
              <a:rPr lang="en-US" sz="2800" b="1" dirty="0" err="1">
                <a:solidFill>
                  <a:schemeClr val="tx2">
                    <a:lumMod val="60000"/>
                    <a:lumOff val="40000"/>
                  </a:schemeClr>
                </a:solidFill>
                <a:latin typeface="Courier New" pitchFamily="49" charset="0"/>
                <a:cs typeface="Angsana New" pitchFamily="18" charset="-34"/>
              </a:rPr>
              <a:t>tokenArray</a:t>
            </a:r>
            <a:r>
              <a:rPr lang="en-US" sz="2800" b="1" dirty="0">
                <a:solidFill>
                  <a:schemeClr val="tx2">
                    <a:lumMod val="60000"/>
                    <a:lumOff val="40000"/>
                  </a:schemeClr>
                </a:solidFill>
                <a:latin typeface="Courier New" pitchFamily="49" charset="0"/>
                <a:cs typeface="Angsana New" pitchFamily="18" charset="-34"/>
              </a:rPr>
              <a:t>[</a:t>
            </a:r>
            <a:r>
              <a:rPr lang="en-US" sz="2800" b="1" dirty="0" err="1">
                <a:solidFill>
                  <a:schemeClr val="tx2">
                    <a:lumMod val="60000"/>
                    <a:lumOff val="40000"/>
                  </a:schemeClr>
                </a:solidFill>
                <a:latin typeface="Courier New" pitchFamily="49" charset="0"/>
                <a:cs typeface="Angsana New" pitchFamily="18" charset="-34"/>
              </a:rPr>
              <a:t>i</a:t>
            </a:r>
            <a:r>
              <a:rPr lang="en-US" sz="2800" b="1" dirty="0">
                <a:solidFill>
                  <a:schemeClr val="tx2">
                    <a:lumMod val="60000"/>
                    <a:lumOff val="40000"/>
                  </a:schemeClr>
                </a:solidFill>
                <a:latin typeface="Courier New" pitchFamily="49" charset="0"/>
                <a:cs typeface="Angsana New" pitchFamily="18" charset="-34"/>
              </a:rPr>
              <a:t>];</a:t>
            </a:r>
          </a:p>
          <a:p>
            <a:pPr marL="514350" indent="-514350">
              <a:spcBef>
                <a:spcPct val="10000"/>
              </a:spcBef>
              <a:buFont typeface="+mj-lt"/>
              <a:buAutoNum type="arabicPeriod"/>
            </a:pPr>
            <a:r>
              <a:rPr lang="en-US" sz="2800" b="1" dirty="0">
                <a:latin typeface="Courier New" pitchFamily="49" charset="0"/>
                <a:cs typeface="Angsana New" pitchFamily="18" charset="-34"/>
              </a:rPr>
              <a:t>    if(</a:t>
            </a:r>
            <a:r>
              <a:rPr lang="en-US" sz="2800" b="1" dirty="0" err="1">
                <a:latin typeface="Courier New" pitchFamily="49" charset="0"/>
                <a:cs typeface="Angsana New" pitchFamily="18" charset="-34"/>
              </a:rPr>
              <a:t>isOperand</a:t>
            </a:r>
            <a:r>
              <a:rPr lang="en-US" sz="2800" b="1" dirty="0">
                <a:latin typeface="Courier New" pitchFamily="49" charset="0"/>
                <a:cs typeface="Angsana New" pitchFamily="18" charset="-34"/>
              </a:rPr>
              <a:t>(token)){ //token is an operand</a:t>
            </a:r>
          </a:p>
          <a:p>
            <a:pPr marL="514350" indent="-514350">
              <a:spcBef>
                <a:spcPct val="10000"/>
              </a:spcBef>
              <a:buFont typeface="+mj-lt"/>
              <a:buAutoNum type="arabicPeriod"/>
            </a:pPr>
            <a:r>
              <a:rPr lang="en-US" sz="2800" b="1" dirty="0">
                <a:latin typeface="Courier New" pitchFamily="49" charset="0"/>
                <a:cs typeface="Angsana New" pitchFamily="18" charset="-34"/>
              </a:rPr>
              <a:t>        postfix += token;</a:t>
            </a:r>
          </a:p>
          <a:p>
            <a:pPr marL="514350" indent="-514350">
              <a:spcBef>
                <a:spcPct val="10000"/>
              </a:spcBef>
              <a:buFont typeface="+mj-lt"/>
              <a:buAutoNum type="arabicPeriod"/>
            </a:pPr>
            <a:r>
              <a:rPr lang="en-US" sz="2800" b="1" dirty="0">
                <a:latin typeface="Courier New" pitchFamily="49" charset="0"/>
                <a:cs typeface="Angsana New" pitchFamily="18" charset="-34"/>
              </a:rPr>
              <a:t>    } else {  //token is an operator</a:t>
            </a:r>
          </a:p>
          <a:p>
            <a:pPr marL="514350" indent="-514350">
              <a:spcBef>
                <a:spcPct val="10000"/>
              </a:spcBef>
              <a:buFont typeface="+mj-lt"/>
              <a:buAutoNum type="arabicPeriod"/>
            </a:pPr>
            <a:r>
              <a:rPr lang="en-US" sz="2800" b="1" dirty="0">
                <a:latin typeface="Courier New" pitchFamily="49" charset="0"/>
                <a:cs typeface="Angsana New" pitchFamily="18" charset="-34"/>
              </a:rPr>
              <a:t>        </a:t>
            </a:r>
            <a:r>
              <a:rPr lang="en-US" sz="2800" b="1" dirty="0" err="1">
                <a:latin typeface="Courier New" pitchFamily="49" charset="0"/>
                <a:cs typeface="Angsana New" pitchFamily="18" charset="-34"/>
              </a:rPr>
              <a:t>int</a:t>
            </a:r>
            <a:r>
              <a:rPr lang="en-US" sz="2800" b="1" dirty="0">
                <a:latin typeface="Courier New" pitchFamily="49" charset="0"/>
                <a:cs typeface="Angsana New" pitchFamily="18" charset="-34"/>
              </a:rPr>
              <a:t> p = </a:t>
            </a:r>
            <a:r>
              <a:rPr lang="en-US" sz="2800" b="1" dirty="0" err="1">
                <a:solidFill>
                  <a:srgbClr val="FF0000"/>
                </a:solidFill>
                <a:latin typeface="Courier New" pitchFamily="49" charset="0"/>
                <a:cs typeface="Angsana New" pitchFamily="18" charset="-34"/>
              </a:rPr>
              <a:t>outPriority</a:t>
            </a:r>
            <a:r>
              <a:rPr lang="en-US" sz="2800" b="1" dirty="0">
                <a:solidFill>
                  <a:srgbClr val="FF0000"/>
                </a:solidFill>
                <a:latin typeface="Courier New" pitchFamily="49" charset="0"/>
                <a:cs typeface="Angsana New" pitchFamily="18" charset="-34"/>
              </a:rPr>
              <a:t>(token</a:t>
            </a:r>
            <a:r>
              <a:rPr lang="en-US" sz="2800" b="1" dirty="0">
                <a:latin typeface="Courier New" pitchFamily="49" charset="0"/>
                <a:cs typeface="Angsana New" pitchFamily="18" charset="-34"/>
              </a:rPr>
              <a:t>); </a:t>
            </a:r>
            <a:endParaRPr lang="en-US" sz="2400" b="1" dirty="0">
              <a:latin typeface="Courier New" pitchFamily="49" charset="0"/>
              <a:cs typeface="Angsana New" pitchFamily="18" charset="-34"/>
            </a:endParaRPr>
          </a:p>
          <a:p>
            <a:pPr marL="514350" indent="-514350">
              <a:spcBef>
                <a:spcPct val="10000"/>
              </a:spcBef>
              <a:buFont typeface="+mj-lt"/>
              <a:buAutoNum type="arabicPeriod"/>
            </a:pPr>
            <a:r>
              <a:rPr lang="en-US" sz="2800" b="1" dirty="0">
                <a:latin typeface="Courier New" pitchFamily="49" charset="0"/>
                <a:cs typeface="Angsana New" pitchFamily="18" charset="-34"/>
              </a:rPr>
              <a:t>        while(!</a:t>
            </a:r>
            <a:r>
              <a:rPr lang="en-US" sz="2800" b="1" dirty="0" err="1">
                <a:latin typeface="Courier New" pitchFamily="49" charset="0"/>
                <a:cs typeface="Angsana New" pitchFamily="18" charset="-34"/>
              </a:rPr>
              <a:t>s.isEmpty</a:t>
            </a:r>
            <a:r>
              <a:rPr lang="en-US" sz="2800" b="1" dirty="0">
                <a:latin typeface="Courier New" pitchFamily="49" charset="0"/>
                <a:cs typeface="Angsana New" pitchFamily="18" charset="-34"/>
              </a:rPr>
              <a:t>()&amp;&amp;</a:t>
            </a:r>
            <a:r>
              <a:rPr lang="en-US" sz="2800" b="1" dirty="0">
                <a:solidFill>
                  <a:srgbClr val="FF0000"/>
                </a:solidFill>
                <a:latin typeface="Courier New" pitchFamily="49" charset="0"/>
                <a:cs typeface="Angsana New" pitchFamily="18" charset="-34"/>
              </a:rPr>
              <a:t> </a:t>
            </a:r>
          </a:p>
          <a:p>
            <a:pPr marL="514350" indent="-514350">
              <a:spcBef>
                <a:spcPct val="10000"/>
              </a:spcBef>
              <a:buFont typeface="+mj-lt"/>
              <a:buAutoNum type="arabicPeriod"/>
            </a:pPr>
            <a:r>
              <a:rPr lang="en-US" sz="2800" b="1" dirty="0">
                <a:solidFill>
                  <a:srgbClr val="FF0000"/>
                </a:solidFill>
                <a:latin typeface="Courier New" pitchFamily="49" charset="0"/>
                <a:cs typeface="Angsana New" pitchFamily="18" charset="-34"/>
              </a:rPr>
              <a:t>              </a:t>
            </a:r>
            <a:r>
              <a:rPr lang="en-US" sz="2800" b="1" dirty="0" err="1">
                <a:solidFill>
                  <a:srgbClr val="FF0000"/>
                </a:solidFill>
                <a:latin typeface="Courier New" pitchFamily="49" charset="0"/>
                <a:cs typeface="Angsana New" pitchFamily="18" charset="-34"/>
              </a:rPr>
              <a:t>inPriority</a:t>
            </a:r>
            <a:r>
              <a:rPr lang="en-US" sz="2800" b="1" dirty="0">
                <a:solidFill>
                  <a:srgbClr val="FF0000"/>
                </a:solidFill>
                <a:latin typeface="Courier New" pitchFamily="49" charset="0"/>
                <a:cs typeface="Angsana New" pitchFamily="18" charset="-34"/>
              </a:rPr>
              <a:t>(</a:t>
            </a:r>
            <a:r>
              <a:rPr lang="en-US" sz="2800" b="1" dirty="0" err="1">
                <a:solidFill>
                  <a:srgbClr val="FF0000"/>
                </a:solidFill>
                <a:latin typeface="Courier New" pitchFamily="49" charset="0"/>
                <a:cs typeface="Angsana New" pitchFamily="18" charset="-34"/>
              </a:rPr>
              <a:t>s.top</a:t>
            </a:r>
            <a:r>
              <a:rPr lang="en-US" sz="2800" b="1" dirty="0">
                <a:solidFill>
                  <a:srgbClr val="FF0000"/>
                </a:solidFill>
                <a:latin typeface="Courier New" pitchFamily="49" charset="0"/>
                <a:cs typeface="Angsana New" pitchFamily="18" charset="-34"/>
              </a:rPr>
              <a:t>()</a:t>
            </a:r>
            <a:r>
              <a:rPr lang="en-US" sz="2800" b="1" dirty="0">
                <a:latin typeface="Courier New" pitchFamily="49" charset="0"/>
                <a:cs typeface="Angsana New" pitchFamily="18" charset="-34"/>
              </a:rPr>
              <a:t>) &gt;= p ){</a:t>
            </a:r>
          </a:p>
          <a:p>
            <a:pPr marL="514350" indent="-514350">
              <a:spcBef>
                <a:spcPct val="10000"/>
              </a:spcBef>
              <a:buFont typeface="+mj-lt"/>
              <a:buAutoNum type="arabicPeriod"/>
            </a:pPr>
            <a:r>
              <a:rPr lang="en-US" sz="2800" b="1" dirty="0">
                <a:latin typeface="Courier New" pitchFamily="49" charset="0"/>
                <a:cs typeface="Angsana New" pitchFamily="18" charset="-34"/>
              </a:rPr>
              <a:t>            postfix += </a:t>
            </a:r>
            <a:r>
              <a:rPr lang="en-US" sz="2800" b="1" dirty="0" err="1">
                <a:latin typeface="Courier New" pitchFamily="49" charset="0"/>
                <a:cs typeface="Angsana New" pitchFamily="18" charset="-34"/>
              </a:rPr>
              <a:t>s.top</a:t>
            </a:r>
            <a:r>
              <a:rPr lang="en-US" sz="2800" b="1" dirty="0">
                <a:latin typeface="Courier New" pitchFamily="49" charset="0"/>
                <a:cs typeface="Angsana New" pitchFamily="18" charset="-34"/>
              </a:rPr>
              <a:t>(); </a:t>
            </a:r>
            <a:r>
              <a:rPr lang="en-US" sz="2800" b="1" dirty="0" err="1">
                <a:latin typeface="Courier New" pitchFamily="49" charset="0"/>
                <a:cs typeface="Angsana New" pitchFamily="18" charset="-34"/>
              </a:rPr>
              <a:t>s.pop</a:t>
            </a:r>
            <a:r>
              <a:rPr lang="en-US" sz="2800" b="1" dirty="0">
                <a:latin typeface="Courier New" pitchFamily="49" charset="0"/>
                <a:cs typeface="Angsana New" pitchFamily="18" charset="-34"/>
              </a:rPr>
              <a:t>();</a:t>
            </a:r>
          </a:p>
          <a:p>
            <a:pPr marL="514350" indent="-514350">
              <a:spcBef>
                <a:spcPct val="10000"/>
              </a:spcBef>
              <a:buFont typeface="+mj-lt"/>
              <a:buAutoNum type="arabicPeriod"/>
            </a:pPr>
            <a:r>
              <a:rPr lang="en-US" sz="2800" b="1" dirty="0">
                <a:latin typeface="Courier New" pitchFamily="49" charset="0"/>
                <a:cs typeface="Angsana New" pitchFamily="18" charset="-34"/>
              </a:rPr>
              <a:t>        }</a:t>
            </a:r>
          </a:p>
          <a:p>
            <a:pPr marL="514350" indent="-514350">
              <a:spcBef>
                <a:spcPct val="10000"/>
              </a:spcBef>
              <a:buFont typeface="+mj-lt"/>
              <a:buAutoNum type="arabicPeriod"/>
            </a:pPr>
            <a:r>
              <a:rPr lang="en-US" sz="2800" b="1" dirty="0">
                <a:latin typeface="Courier New" pitchFamily="49" charset="0"/>
                <a:cs typeface="Angsana New" pitchFamily="18" charset="-34"/>
              </a:rPr>
              <a:t>        </a:t>
            </a:r>
            <a:r>
              <a:rPr lang="en-US" sz="2800" b="1" dirty="0">
                <a:solidFill>
                  <a:srgbClr val="FF0000"/>
                </a:solidFill>
                <a:latin typeface="Courier New" pitchFamily="49" charset="0"/>
                <a:cs typeface="Angsana New" pitchFamily="18" charset="-34"/>
              </a:rPr>
              <a:t>if (token == “)”) </a:t>
            </a:r>
            <a:r>
              <a:rPr lang="en-US" sz="2800" b="1" dirty="0" err="1">
                <a:solidFill>
                  <a:srgbClr val="FF0000"/>
                </a:solidFill>
                <a:latin typeface="Courier New" pitchFamily="49" charset="0"/>
                <a:cs typeface="Angsana New" pitchFamily="18" charset="-34"/>
              </a:rPr>
              <a:t>s.pop</a:t>
            </a:r>
            <a:r>
              <a:rPr lang="en-US" sz="2800" b="1" dirty="0">
                <a:solidFill>
                  <a:srgbClr val="FF0000"/>
                </a:solidFill>
                <a:latin typeface="Courier New" pitchFamily="49" charset="0"/>
                <a:cs typeface="Angsana New" pitchFamily="18" charset="-34"/>
              </a:rPr>
              <a:t>();  //pop “(“</a:t>
            </a:r>
          </a:p>
          <a:p>
            <a:pPr marL="514350" indent="-514350">
              <a:spcBef>
                <a:spcPct val="10000"/>
              </a:spcBef>
              <a:buFont typeface="+mj-lt"/>
              <a:buAutoNum type="arabicPeriod"/>
            </a:pPr>
            <a:r>
              <a:rPr lang="en-US" sz="2800" b="1" dirty="0">
                <a:solidFill>
                  <a:srgbClr val="FF0000"/>
                </a:solidFill>
                <a:latin typeface="Courier New" pitchFamily="49" charset="0"/>
                <a:cs typeface="Angsana New" pitchFamily="18" charset="-34"/>
              </a:rPr>
              <a:t>        else </a:t>
            </a:r>
            <a:r>
              <a:rPr lang="en-US" sz="2800" b="1" dirty="0" err="1">
                <a:latin typeface="Courier New" pitchFamily="49" charset="0"/>
                <a:cs typeface="Angsana New" pitchFamily="18" charset="-34"/>
              </a:rPr>
              <a:t>s.push</a:t>
            </a:r>
            <a:r>
              <a:rPr lang="en-US" sz="2800" b="1" dirty="0">
                <a:latin typeface="Courier New" pitchFamily="49" charset="0"/>
                <a:cs typeface="Angsana New" pitchFamily="18" charset="-34"/>
              </a:rPr>
              <a:t>(token);</a:t>
            </a:r>
          </a:p>
          <a:p>
            <a:pPr marL="514350" indent="-514350">
              <a:spcBef>
                <a:spcPct val="10000"/>
              </a:spcBef>
              <a:buFont typeface="+mj-lt"/>
              <a:buAutoNum type="arabicPeriod"/>
            </a:pPr>
            <a:r>
              <a:rPr lang="en-US" sz="2800" b="1" dirty="0">
                <a:latin typeface="Courier New" pitchFamily="49" charset="0"/>
                <a:cs typeface="Angsana New" pitchFamily="18" charset="-34"/>
              </a:rPr>
              <a:t>    }</a:t>
            </a:r>
          </a:p>
          <a:p>
            <a:pPr marL="514350" indent="-514350">
              <a:spcBef>
                <a:spcPct val="10000"/>
              </a:spcBef>
              <a:buFont typeface="+mj-lt"/>
              <a:buAutoNum type="arabicPeriod"/>
            </a:pPr>
            <a:r>
              <a:rPr lang="en-US" sz="2800" b="1" dirty="0">
                <a:latin typeface="Courier New" pitchFamily="49" charset="0"/>
                <a:cs typeface="Angsana New" pitchFamily="18" charset="-34"/>
              </a:rPr>
              <a:t>  }</a:t>
            </a:r>
          </a:p>
          <a:p>
            <a:pPr marL="514350" indent="-514350">
              <a:spcBef>
                <a:spcPct val="10000"/>
              </a:spcBef>
              <a:buFont typeface="+mj-lt"/>
              <a:buAutoNum type="arabicPeriod"/>
            </a:pPr>
            <a:r>
              <a:rPr lang="en-US" sz="2800" b="1" dirty="0">
                <a:latin typeface="Courier New" pitchFamily="49" charset="0"/>
                <a:cs typeface="Angsana New" pitchFamily="18" charset="-34"/>
              </a:rPr>
              <a:t>  while(!</a:t>
            </a:r>
            <a:r>
              <a:rPr lang="en-US" sz="2800" b="1" dirty="0" err="1">
                <a:latin typeface="Courier New" pitchFamily="49" charset="0"/>
                <a:cs typeface="Angsana New" pitchFamily="18" charset="-34"/>
              </a:rPr>
              <a:t>s.empty</a:t>
            </a:r>
            <a:r>
              <a:rPr lang="en-US" sz="2800" b="1" dirty="0">
                <a:latin typeface="Courier New" pitchFamily="49" charset="0"/>
                <a:cs typeface="Angsana New" pitchFamily="18" charset="-34"/>
              </a:rPr>
              <a:t>()) { </a:t>
            </a:r>
          </a:p>
          <a:p>
            <a:pPr marL="514350" indent="-514350">
              <a:spcBef>
                <a:spcPct val="10000"/>
              </a:spcBef>
              <a:buFont typeface="+mj-lt"/>
              <a:buAutoNum type="arabicPeriod"/>
            </a:pPr>
            <a:r>
              <a:rPr lang="en-US" sz="2800" b="1" dirty="0">
                <a:latin typeface="Courier New" pitchFamily="49" charset="0"/>
                <a:cs typeface="Angsana New" pitchFamily="18" charset="-34"/>
              </a:rPr>
              <a:t>    postfix += </a:t>
            </a:r>
            <a:r>
              <a:rPr lang="en-US" sz="2800" b="1" dirty="0" err="1">
                <a:latin typeface="Courier New" pitchFamily="49" charset="0"/>
                <a:cs typeface="Angsana New" pitchFamily="18" charset="-34"/>
              </a:rPr>
              <a:t>s.top</a:t>
            </a:r>
            <a:r>
              <a:rPr lang="en-US" sz="2800" b="1" dirty="0">
                <a:latin typeface="Courier New" pitchFamily="49" charset="0"/>
                <a:cs typeface="Angsana New" pitchFamily="18" charset="-34"/>
              </a:rPr>
              <a:t>(); </a:t>
            </a:r>
          </a:p>
          <a:p>
            <a:pPr marL="514350" indent="-514350">
              <a:spcBef>
                <a:spcPct val="10000"/>
              </a:spcBef>
              <a:buFont typeface="+mj-lt"/>
              <a:buAutoNum type="arabicPeriod"/>
            </a:pPr>
            <a:r>
              <a:rPr lang="en-US" sz="2800" b="1" dirty="0">
                <a:latin typeface="Courier New" pitchFamily="49" charset="0"/>
                <a:cs typeface="Angsana New" pitchFamily="18" charset="-34"/>
              </a:rPr>
              <a:t>    </a:t>
            </a:r>
            <a:r>
              <a:rPr lang="en-US" sz="2800" b="1" dirty="0" err="1">
                <a:latin typeface="Courier New" pitchFamily="49" charset="0"/>
                <a:cs typeface="Angsana New" pitchFamily="18" charset="-34"/>
              </a:rPr>
              <a:t>s.pop</a:t>
            </a:r>
            <a:r>
              <a:rPr lang="en-US" sz="2800" b="1" dirty="0">
                <a:latin typeface="Courier New" pitchFamily="49" charset="0"/>
                <a:cs typeface="Angsana New" pitchFamily="18" charset="-34"/>
              </a:rPr>
              <a:t>();</a:t>
            </a:r>
          </a:p>
          <a:p>
            <a:pPr marL="514350" indent="-514350">
              <a:spcBef>
                <a:spcPct val="10000"/>
              </a:spcBef>
              <a:buFont typeface="+mj-lt"/>
              <a:buAutoNum type="arabicPeriod"/>
            </a:pPr>
            <a:r>
              <a:rPr lang="en-US" sz="2800" b="1" dirty="0">
                <a:latin typeface="Courier New" pitchFamily="49" charset="0"/>
                <a:cs typeface="Angsana New" pitchFamily="18" charset="-34"/>
              </a:rPr>
              <a:t>  }</a:t>
            </a:r>
          </a:p>
          <a:p>
            <a:pPr marL="514350" indent="-514350">
              <a:spcBef>
                <a:spcPct val="10000"/>
              </a:spcBef>
              <a:buFont typeface="+mj-lt"/>
              <a:buAutoNum type="arabicPeriod"/>
            </a:pPr>
            <a:r>
              <a:rPr lang="en-US" sz="2800" b="1" dirty="0">
                <a:latin typeface="Courier New" pitchFamily="49" charset="0"/>
                <a:cs typeface="Angsana New" pitchFamily="18" charset="-34"/>
              </a:rPr>
              <a:t>  return postfix;</a:t>
            </a:r>
          </a:p>
          <a:p>
            <a:pPr marL="514350" indent="-514350">
              <a:spcBef>
                <a:spcPct val="10000"/>
              </a:spcBef>
              <a:buFont typeface="+mj-lt"/>
              <a:buAutoNum type="arabicPeriod"/>
            </a:pPr>
            <a:r>
              <a:rPr lang="en-US" sz="2800" b="1" dirty="0">
                <a:latin typeface="Courier New" pitchFamily="49" charset="0"/>
                <a:cs typeface="Angsana New" pitchFamily="18" charset="-34"/>
              </a:rPr>
              <a:t>}</a:t>
            </a:r>
          </a:p>
          <a:p>
            <a:endParaRPr lang="en-US" dirty="0"/>
          </a:p>
        </p:txBody>
      </p:sp>
    </p:spTree>
    <p:extLst>
      <p:ext uri="{BB962C8B-B14F-4D97-AF65-F5344CB8AC3E}">
        <p14:creationId xmlns:p14="http://schemas.microsoft.com/office/powerpoint/2010/main" val="287878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Example priorities</a:t>
            </a:r>
          </a:p>
        </p:txBody>
      </p:sp>
      <p:graphicFrame>
        <p:nvGraphicFramePr>
          <p:cNvPr id="6" name="ตาราง 5"/>
          <p:cNvGraphicFramePr>
            <a:graphicFrameLocks noGrp="1"/>
          </p:cNvGraphicFramePr>
          <p:nvPr>
            <p:extLst>
              <p:ext uri="{D42A27DB-BD31-4B8C-83A1-F6EECF244321}">
                <p14:modId xmlns:p14="http://schemas.microsoft.com/office/powerpoint/2010/main" val="1983461170"/>
              </p:ext>
            </p:extLst>
          </p:nvPr>
        </p:nvGraphicFramePr>
        <p:xfrm>
          <a:off x="304801" y="1523999"/>
          <a:ext cx="7924798" cy="3462154"/>
        </p:xfrm>
        <a:graphic>
          <a:graphicData uri="http://schemas.openxmlformats.org/drawingml/2006/table">
            <a:tbl>
              <a:tblPr firstRow="1" bandRow="1">
                <a:tableStyleId>{5C22544A-7EE6-4342-B048-85BDC9FD1C3A}</a:tableStyleId>
              </a:tblPr>
              <a:tblGrid>
                <a:gridCol w="1904999">
                  <a:extLst>
                    <a:ext uri="{9D8B030D-6E8A-4147-A177-3AD203B41FA5}">
                      <a16:colId xmlns:a16="http://schemas.microsoft.com/office/drawing/2014/main" val="4283562811"/>
                    </a:ext>
                  </a:extLst>
                </a:gridCol>
                <a:gridCol w="990600">
                  <a:extLst>
                    <a:ext uri="{9D8B030D-6E8A-4147-A177-3AD203B41FA5}">
                      <a16:colId xmlns:a16="http://schemas.microsoft.com/office/drawing/2014/main" val="14954583"/>
                    </a:ext>
                  </a:extLst>
                </a:gridCol>
                <a:gridCol w="990600">
                  <a:extLst>
                    <a:ext uri="{9D8B030D-6E8A-4147-A177-3AD203B41FA5}">
                      <a16:colId xmlns:a16="http://schemas.microsoft.com/office/drawing/2014/main" val="1651276121"/>
                    </a:ext>
                  </a:extLst>
                </a:gridCol>
                <a:gridCol w="990600">
                  <a:extLst>
                    <a:ext uri="{9D8B030D-6E8A-4147-A177-3AD203B41FA5}">
                      <a16:colId xmlns:a16="http://schemas.microsoft.com/office/drawing/2014/main" val="420279265"/>
                    </a:ext>
                  </a:extLst>
                </a:gridCol>
                <a:gridCol w="990600">
                  <a:extLst>
                    <a:ext uri="{9D8B030D-6E8A-4147-A177-3AD203B41FA5}">
                      <a16:colId xmlns:a16="http://schemas.microsoft.com/office/drawing/2014/main" val="3519373606"/>
                    </a:ext>
                  </a:extLst>
                </a:gridCol>
                <a:gridCol w="1066800">
                  <a:extLst>
                    <a:ext uri="{9D8B030D-6E8A-4147-A177-3AD203B41FA5}">
                      <a16:colId xmlns:a16="http://schemas.microsoft.com/office/drawing/2014/main" val="1324208343"/>
                    </a:ext>
                  </a:extLst>
                </a:gridCol>
                <a:gridCol w="990599">
                  <a:extLst>
                    <a:ext uri="{9D8B030D-6E8A-4147-A177-3AD203B41FA5}">
                      <a16:colId xmlns:a16="http://schemas.microsoft.com/office/drawing/2014/main" val="199305306"/>
                    </a:ext>
                  </a:extLst>
                </a:gridCol>
              </a:tblGrid>
              <a:tr h="660033">
                <a:tc>
                  <a:txBody>
                    <a:bodyPr/>
                    <a:lstStyle/>
                    <a:p>
                      <a:pPr algn="ctr"/>
                      <a:endParaRPr lang="en-US" sz="2800" dirty="0">
                        <a:solidFill>
                          <a:schemeClr val="tx1"/>
                        </a:solidFill>
                      </a:endParaRP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7035654"/>
                  </a:ext>
                </a:extLst>
              </a:tr>
              <a:tr h="1330240">
                <a:tc>
                  <a:txBody>
                    <a:bodyPr/>
                    <a:lstStyle/>
                    <a:p>
                      <a:pPr algn="ctr"/>
                      <a:r>
                        <a:rPr lang="en-US" sz="2800" dirty="0">
                          <a:solidFill>
                            <a:schemeClr val="tx1"/>
                          </a:solidFill>
                        </a:rPr>
                        <a:t>Priority</a:t>
                      </a:r>
                      <a:r>
                        <a:rPr lang="en-US" sz="2800" baseline="0" dirty="0">
                          <a:solidFill>
                            <a:schemeClr val="tx1"/>
                          </a:solidFill>
                        </a:rPr>
                        <a:t> outside stack</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9</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1</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72637512"/>
                  </a:ext>
                </a:extLst>
              </a:tr>
              <a:tr h="1430521">
                <a:tc>
                  <a:txBody>
                    <a:bodyPr/>
                    <a:lstStyle/>
                    <a:p>
                      <a:pPr algn="ctr"/>
                      <a:r>
                        <a:rPr lang="en-US" sz="2800" dirty="0">
                          <a:solidFill>
                            <a:schemeClr val="tx1"/>
                          </a:solidFill>
                        </a:rPr>
                        <a:t>Priority inside stack</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0</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US" sz="2800" dirty="0">
                        <a:solidFill>
                          <a:schemeClr val="tx1"/>
                        </a:solidFill>
                      </a:endParaRP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462256329"/>
                  </a:ext>
                </a:extLst>
              </a:tr>
            </a:tbl>
          </a:graphicData>
        </a:graphic>
      </p:graphicFrame>
    </p:spTree>
    <p:extLst>
      <p:ext uri="{BB962C8B-B14F-4D97-AF65-F5344CB8AC3E}">
        <p14:creationId xmlns:p14="http://schemas.microsoft.com/office/powerpoint/2010/main" val="284376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Problem!? Right association</a:t>
            </a:r>
          </a:p>
        </p:txBody>
      </p:sp>
      <p:sp>
        <p:nvSpPr>
          <p:cNvPr id="3" name="ตัวแทนเนื้อหา 2"/>
          <p:cNvSpPr>
            <a:spLocks noGrp="1"/>
          </p:cNvSpPr>
          <p:nvPr>
            <p:ph idx="1"/>
          </p:nvPr>
        </p:nvSpPr>
        <p:spPr>
          <a:xfrm>
            <a:off x="457200" y="1600201"/>
            <a:ext cx="1447800" cy="609600"/>
          </a:xfrm>
        </p:spPr>
        <p:txBody>
          <a:bodyPr/>
          <a:lstStyle/>
          <a:p>
            <a:pPr marL="0" indent="0">
              <a:buNone/>
            </a:pPr>
            <a:r>
              <a:rPr lang="en-US" dirty="0"/>
              <a:t>2^3^4 </a:t>
            </a:r>
          </a:p>
        </p:txBody>
      </p:sp>
      <p:grpSp>
        <p:nvGrpSpPr>
          <p:cNvPr id="4" name="กลุ่ม 3"/>
          <p:cNvGrpSpPr/>
          <p:nvPr/>
        </p:nvGrpSpPr>
        <p:grpSpPr>
          <a:xfrm>
            <a:off x="2540876" y="1752600"/>
            <a:ext cx="2057400" cy="4786148"/>
            <a:chOff x="3657600" y="1676400"/>
            <a:chExt cx="2057400" cy="4786148"/>
          </a:xfrm>
        </p:grpSpPr>
        <p:cxnSp>
          <p:nvCxnSpPr>
            <p:cNvPr id="5" name="ตัวเชื่อมต่อตรง 4"/>
            <p:cNvCxnSpPr/>
            <p:nvPr/>
          </p:nvCxnSpPr>
          <p:spPr>
            <a:xfrm>
              <a:off x="36576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ตัวเชื่อมต่อตรง 5"/>
            <p:cNvCxnSpPr/>
            <p:nvPr/>
          </p:nvCxnSpPr>
          <p:spPr>
            <a:xfrm flipV="1">
              <a:off x="57150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ตัวเชื่อมต่อตรง 6"/>
            <p:cNvCxnSpPr/>
            <p:nvPr/>
          </p:nvCxnSpPr>
          <p:spPr>
            <a:xfrm flipH="1">
              <a:off x="3657600" y="6462548"/>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กล่องข้อความ 7"/>
          <p:cNvSpPr txBox="1"/>
          <p:nvPr/>
        </p:nvSpPr>
        <p:spPr>
          <a:xfrm flipH="1">
            <a:off x="5029200" y="1600201"/>
            <a:ext cx="587274" cy="461665"/>
          </a:xfrm>
          <a:prstGeom prst="rect">
            <a:avLst/>
          </a:prstGeom>
          <a:noFill/>
        </p:spPr>
        <p:txBody>
          <a:bodyPr wrap="square" rtlCol="0">
            <a:spAutoFit/>
          </a:bodyPr>
          <a:lstStyle/>
          <a:p>
            <a:r>
              <a:rPr lang="en-US" sz="2400" b="1" dirty="0"/>
              <a:t>2</a:t>
            </a:r>
          </a:p>
        </p:txBody>
      </p:sp>
      <p:sp>
        <p:nvSpPr>
          <p:cNvPr id="9" name="สี่เหลี่ยมผืนผ้า 8"/>
          <p:cNvSpPr/>
          <p:nvPr/>
        </p:nvSpPr>
        <p:spPr>
          <a:xfrm>
            <a:off x="2540875" y="5852948"/>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0" name="กล่องข้อความ 9"/>
          <p:cNvSpPr txBox="1"/>
          <p:nvPr/>
        </p:nvSpPr>
        <p:spPr>
          <a:xfrm flipH="1">
            <a:off x="5322837" y="1600201"/>
            <a:ext cx="587274" cy="461665"/>
          </a:xfrm>
          <a:prstGeom prst="rect">
            <a:avLst/>
          </a:prstGeom>
          <a:noFill/>
        </p:spPr>
        <p:txBody>
          <a:bodyPr wrap="square" rtlCol="0">
            <a:spAutoFit/>
          </a:bodyPr>
          <a:lstStyle/>
          <a:p>
            <a:r>
              <a:rPr lang="en-US" sz="2400" b="1" dirty="0"/>
              <a:t>3</a:t>
            </a:r>
          </a:p>
        </p:txBody>
      </p:sp>
      <p:sp>
        <p:nvSpPr>
          <p:cNvPr id="12" name="กล่องข้อความ 11"/>
          <p:cNvSpPr txBox="1"/>
          <p:nvPr/>
        </p:nvSpPr>
        <p:spPr>
          <a:xfrm flipH="1">
            <a:off x="5665077" y="1618594"/>
            <a:ext cx="587274" cy="461665"/>
          </a:xfrm>
          <a:prstGeom prst="rect">
            <a:avLst/>
          </a:prstGeom>
          <a:noFill/>
        </p:spPr>
        <p:txBody>
          <a:bodyPr wrap="square" rtlCol="0">
            <a:spAutoFit/>
          </a:bodyPr>
          <a:lstStyle/>
          <a:p>
            <a:r>
              <a:rPr lang="en-US" sz="2400" b="1" dirty="0"/>
              <a:t>^</a:t>
            </a:r>
          </a:p>
        </p:txBody>
      </p:sp>
      <p:sp>
        <p:nvSpPr>
          <p:cNvPr id="13" name="สี่เหลี่ยมผืนผ้า 12"/>
          <p:cNvSpPr/>
          <p:nvPr/>
        </p:nvSpPr>
        <p:spPr>
          <a:xfrm>
            <a:off x="2540875" y="5852948"/>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4" name="กล่องข้อความ 13"/>
          <p:cNvSpPr txBox="1"/>
          <p:nvPr/>
        </p:nvSpPr>
        <p:spPr>
          <a:xfrm flipH="1">
            <a:off x="5936389" y="1600200"/>
            <a:ext cx="587274" cy="461665"/>
          </a:xfrm>
          <a:prstGeom prst="rect">
            <a:avLst/>
          </a:prstGeom>
          <a:noFill/>
        </p:spPr>
        <p:txBody>
          <a:bodyPr wrap="square" rtlCol="0">
            <a:spAutoFit/>
          </a:bodyPr>
          <a:lstStyle/>
          <a:p>
            <a:r>
              <a:rPr lang="en-US" sz="2400" b="1" dirty="0"/>
              <a:t>4</a:t>
            </a:r>
          </a:p>
        </p:txBody>
      </p:sp>
      <p:sp>
        <p:nvSpPr>
          <p:cNvPr id="15" name="กล่องข้อความ 14"/>
          <p:cNvSpPr txBox="1"/>
          <p:nvPr/>
        </p:nvSpPr>
        <p:spPr>
          <a:xfrm flipH="1">
            <a:off x="6256304" y="1609397"/>
            <a:ext cx="587274" cy="461665"/>
          </a:xfrm>
          <a:prstGeom prst="rect">
            <a:avLst/>
          </a:prstGeom>
          <a:noFill/>
        </p:spPr>
        <p:txBody>
          <a:bodyPr wrap="square" rtlCol="0">
            <a:spAutoFit/>
          </a:bodyPr>
          <a:lstStyle/>
          <a:p>
            <a:r>
              <a:rPr lang="en-US" sz="2400" b="1" dirty="0"/>
              <a:t>^</a:t>
            </a:r>
          </a:p>
        </p:txBody>
      </p:sp>
      <p:sp>
        <p:nvSpPr>
          <p:cNvPr id="17" name="ลูกศรลง 16"/>
          <p:cNvSpPr/>
          <p:nvPr/>
        </p:nvSpPr>
        <p:spPr>
          <a:xfrm>
            <a:off x="5665077" y="2341207"/>
            <a:ext cx="1100289"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กระจาย 2 18"/>
          <p:cNvSpPr/>
          <p:nvPr/>
        </p:nvSpPr>
        <p:spPr>
          <a:xfrm>
            <a:off x="5044966" y="2818415"/>
            <a:ext cx="2624289" cy="2050174"/>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ตัวแทนเนื้อหา 2"/>
          <p:cNvSpPr txBox="1">
            <a:spLocks/>
          </p:cNvSpPr>
          <p:nvPr/>
        </p:nvSpPr>
        <p:spPr>
          <a:xfrm>
            <a:off x="5599722" y="3538702"/>
            <a:ext cx="1447800" cy="609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(2^3)^4 </a:t>
            </a:r>
          </a:p>
        </p:txBody>
      </p:sp>
      <p:sp>
        <p:nvSpPr>
          <p:cNvPr id="20" name="กล่องข้อความ 19"/>
          <p:cNvSpPr txBox="1"/>
          <p:nvPr/>
        </p:nvSpPr>
        <p:spPr>
          <a:xfrm>
            <a:off x="5910111" y="4422467"/>
            <a:ext cx="2776689" cy="923330"/>
          </a:xfrm>
          <a:prstGeom prst="rect">
            <a:avLst/>
          </a:prstGeom>
          <a:noFill/>
        </p:spPr>
        <p:txBody>
          <a:bodyPr wrap="square" rtlCol="0">
            <a:spAutoFit/>
          </a:bodyPr>
          <a:lstStyle/>
          <a:p>
            <a:r>
              <a:rPr lang="en-US" sz="5400" b="1" dirty="0">
                <a:solidFill>
                  <a:srgbClr val="FF0000"/>
                </a:solidFill>
              </a:rPr>
              <a:t>Wrong!</a:t>
            </a:r>
          </a:p>
        </p:txBody>
      </p:sp>
    </p:spTree>
    <p:extLst>
      <p:ext uri="{BB962C8B-B14F-4D97-AF65-F5344CB8AC3E}">
        <p14:creationId xmlns:p14="http://schemas.microsoft.com/office/powerpoint/2010/main" val="309251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grpId="1" nodeType="clickEffect">
                                  <p:stCondLst>
                                    <p:cond delay="0"/>
                                  </p:stCondLst>
                                  <p:childTnLst>
                                    <p:animEffect transition="out" filter="fade">
                                      <p:cBhvr>
                                        <p:cTn id="27" dur="1000"/>
                                        <p:tgtEl>
                                          <p:spTgt spid="9"/>
                                        </p:tgtEl>
                                      </p:cBhvr>
                                    </p:animEffect>
                                    <p:anim calcmode="lin" valueType="num">
                                      <p:cBhvr>
                                        <p:cTn id="28" dur="1000"/>
                                        <p:tgtEl>
                                          <p:spTgt spid="9"/>
                                        </p:tgtEl>
                                        <p:attrNameLst>
                                          <p:attrName>ppt_x</p:attrName>
                                        </p:attrNameLst>
                                      </p:cBhvr>
                                      <p:tavLst>
                                        <p:tav tm="0">
                                          <p:val>
                                            <p:strVal val="ppt_x"/>
                                          </p:val>
                                        </p:tav>
                                        <p:tav tm="100000">
                                          <p:val>
                                            <p:strVal val="ppt_x"/>
                                          </p:val>
                                        </p:tav>
                                      </p:tavLst>
                                    </p:anim>
                                    <p:anim calcmode="lin" valueType="num">
                                      <p:cBhvr>
                                        <p:cTn id="29" dur="1000"/>
                                        <p:tgtEl>
                                          <p:spTgt spid="9"/>
                                        </p:tgtEl>
                                        <p:attrNameLst>
                                          <p:attrName>ppt_y</p:attrName>
                                        </p:attrNameLst>
                                      </p:cBhvr>
                                      <p:tavLst>
                                        <p:tav tm="0">
                                          <p:val>
                                            <p:strVal val="ppt_y"/>
                                          </p:val>
                                        </p:tav>
                                        <p:tav tm="100000">
                                          <p:val>
                                            <p:strVal val="ppt_y-.1"/>
                                          </p:val>
                                        </p:tav>
                                      </p:tavLst>
                                    </p:anim>
                                    <p:set>
                                      <p:cBhvr>
                                        <p:cTn id="30" dur="1" fill="hold">
                                          <p:stCondLst>
                                            <p:cond delay="9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xit" presetSubtype="0" fill="hold" grpId="1" nodeType="clickEffect">
                                  <p:stCondLst>
                                    <p:cond delay="0"/>
                                  </p:stCondLst>
                                  <p:childTnLst>
                                    <p:animEffect transition="out" filter="fade">
                                      <p:cBhvr>
                                        <p:cTn id="55" dur="1000"/>
                                        <p:tgtEl>
                                          <p:spTgt spid="13"/>
                                        </p:tgtEl>
                                      </p:cBhvr>
                                    </p:animEffect>
                                    <p:anim calcmode="lin" valueType="num">
                                      <p:cBhvr>
                                        <p:cTn id="56" dur="1000"/>
                                        <p:tgtEl>
                                          <p:spTgt spid="13"/>
                                        </p:tgtEl>
                                        <p:attrNameLst>
                                          <p:attrName>ppt_x</p:attrName>
                                        </p:attrNameLst>
                                      </p:cBhvr>
                                      <p:tavLst>
                                        <p:tav tm="0">
                                          <p:val>
                                            <p:strVal val="ppt_x"/>
                                          </p:val>
                                        </p:tav>
                                        <p:tav tm="100000">
                                          <p:val>
                                            <p:strVal val="ppt_x"/>
                                          </p:val>
                                        </p:tav>
                                      </p:tavLst>
                                    </p:anim>
                                    <p:anim calcmode="lin" valueType="num">
                                      <p:cBhvr>
                                        <p:cTn id="57" dur="1000"/>
                                        <p:tgtEl>
                                          <p:spTgt spid="13"/>
                                        </p:tgtEl>
                                        <p:attrNameLst>
                                          <p:attrName>ppt_y</p:attrName>
                                        </p:attrNameLst>
                                      </p:cBhvr>
                                      <p:tavLst>
                                        <p:tav tm="0">
                                          <p:val>
                                            <p:strVal val="ppt_y"/>
                                          </p:val>
                                        </p:tav>
                                        <p:tav tm="100000">
                                          <p:val>
                                            <p:strVal val="ppt_y-.1"/>
                                          </p:val>
                                        </p:tav>
                                      </p:tavLst>
                                    </p:anim>
                                    <p:set>
                                      <p:cBhvr>
                                        <p:cTn id="58" dur="1" fill="hold">
                                          <p:stCondLst>
                                            <p:cond delay="999"/>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xit" presetSubtype="0" fill="hold" grpId="2" nodeType="clickEffect">
                                  <p:stCondLst>
                                    <p:cond delay="0"/>
                                  </p:stCondLst>
                                  <p:childTnLst>
                                    <p:animEffect transition="out" filter="fade">
                                      <p:cBhvr>
                                        <p:cTn id="69" dur="1000"/>
                                        <p:tgtEl>
                                          <p:spTgt spid="9"/>
                                        </p:tgtEl>
                                      </p:cBhvr>
                                    </p:animEffect>
                                    <p:anim calcmode="lin" valueType="num">
                                      <p:cBhvr>
                                        <p:cTn id="70" dur="1000"/>
                                        <p:tgtEl>
                                          <p:spTgt spid="9"/>
                                        </p:tgtEl>
                                        <p:attrNameLst>
                                          <p:attrName>ppt_x</p:attrName>
                                        </p:attrNameLst>
                                      </p:cBhvr>
                                      <p:tavLst>
                                        <p:tav tm="0">
                                          <p:val>
                                            <p:strVal val="ppt_x"/>
                                          </p:val>
                                        </p:tav>
                                        <p:tav tm="100000">
                                          <p:val>
                                            <p:strVal val="ppt_x"/>
                                          </p:val>
                                        </p:tav>
                                      </p:tavLst>
                                    </p:anim>
                                    <p:anim calcmode="lin" valueType="num">
                                      <p:cBhvr>
                                        <p:cTn id="71" dur="1000"/>
                                        <p:tgtEl>
                                          <p:spTgt spid="9"/>
                                        </p:tgtEl>
                                        <p:attrNameLst>
                                          <p:attrName>ppt_y</p:attrName>
                                        </p:attrNameLst>
                                      </p:cBhvr>
                                      <p:tavLst>
                                        <p:tav tm="0">
                                          <p:val>
                                            <p:strVal val="ppt_y"/>
                                          </p:val>
                                        </p:tav>
                                        <p:tav tm="100000">
                                          <p:val>
                                            <p:strVal val="ppt_y-.1"/>
                                          </p:val>
                                        </p:tav>
                                      </p:tavLst>
                                    </p:anim>
                                    <p:set>
                                      <p:cBhvr>
                                        <p:cTn id="72" dur="1" fill="hold">
                                          <p:stCondLst>
                                            <p:cond delay="999"/>
                                          </p:stCondLst>
                                        </p:cTn>
                                        <p:tgtEl>
                                          <p:spTgt spid="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1000"/>
                                        <p:tgtEl>
                                          <p:spTgt spid="18"/>
                                        </p:tgtEl>
                                      </p:cBhvr>
                                    </p:animEffect>
                                    <p:anim calcmode="lin" valueType="num">
                                      <p:cBhvr>
                                        <p:cTn id="85" dur="1000" fill="hold"/>
                                        <p:tgtEl>
                                          <p:spTgt spid="18"/>
                                        </p:tgtEl>
                                        <p:attrNameLst>
                                          <p:attrName>ppt_x</p:attrName>
                                        </p:attrNameLst>
                                      </p:cBhvr>
                                      <p:tavLst>
                                        <p:tav tm="0">
                                          <p:val>
                                            <p:strVal val="#ppt_x"/>
                                          </p:val>
                                        </p:tav>
                                        <p:tav tm="100000">
                                          <p:val>
                                            <p:strVal val="#ppt_x"/>
                                          </p:val>
                                        </p:tav>
                                      </p:tavLst>
                                    </p:anim>
                                    <p:anim calcmode="lin" valueType="num">
                                      <p:cBhvr>
                                        <p:cTn id="8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49" presetClass="entr" presetSubtype="0" decel="100000" fill="hold" grpId="0" nodeType="click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500" fill="hold"/>
                                        <p:tgtEl>
                                          <p:spTgt spid="20"/>
                                        </p:tgtEl>
                                        <p:attrNameLst>
                                          <p:attrName>ppt_w</p:attrName>
                                        </p:attrNameLst>
                                      </p:cBhvr>
                                      <p:tavLst>
                                        <p:tav tm="0">
                                          <p:val>
                                            <p:fltVal val="0"/>
                                          </p:val>
                                        </p:tav>
                                        <p:tav tm="100000">
                                          <p:val>
                                            <p:strVal val="#ppt_w"/>
                                          </p:val>
                                        </p:tav>
                                      </p:tavLst>
                                    </p:anim>
                                    <p:anim calcmode="lin" valueType="num">
                                      <p:cBhvr>
                                        <p:cTn id="99" dur="500" fill="hold"/>
                                        <p:tgtEl>
                                          <p:spTgt spid="20"/>
                                        </p:tgtEl>
                                        <p:attrNameLst>
                                          <p:attrName>ppt_h</p:attrName>
                                        </p:attrNameLst>
                                      </p:cBhvr>
                                      <p:tavLst>
                                        <p:tav tm="0">
                                          <p:val>
                                            <p:fltVal val="0"/>
                                          </p:val>
                                        </p:tav>
                                        <p:tav tm="100000">
                                          <p:val>
                                            <p:strVal val="#ppt_h"/>
                                          </p:val>
                                        </p:tav>
                                      </p:tavLst>
                                    </p:anim>
                                    <p:anim calcmode="lin" valueType="num">
                                      <p:cBhvr>
                                        <p:cTn id="100" dur="500" fill="hold"/>
                                        <p:tgtEl>
                                          <p:spTgt spid="20"/>
                                        </p:tgtEl>
                                        <p:attrNameLst>
                                          <p:attrName>style.rotation</p:attrName>
                                        </p:attrNameLst>
                                      </p:cBhvr>
                                      <p:tavLst>
                                        <p:tav tm="0">
                                          <p:val>
                                            <p:fltVal val="360"/>
                                          </p:val>
                                        </p:tav>
                                        <p:tav tm="100000">
                                          <p:val>
                                            <p:fltVal val="0"/>
                                          </p:val>
                                        </p:tav>
                                      </p:tavLst>
                                    </p:anim>
                                    <p:animEffect transition="in" filter="fade">
                                      <p:cBhvr>
                                        <p:cTn id="10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P spid="9" grpId="2" animBg="1"/>
      <p:bldP spid="10" grpId="0"/>
      <p:bldP spid="12" grpId="0"/>
      <p:bldP spid="13" grpId="0" animBg="1"/>
      <p:bldP spid="13" grpId="1" animBg="1"/>
      <p:bldP spid="14" grpId="0"/>
      <p:bldP spid="15" grpId="0"/>
      <p:bldP spid="17" grpId="0" animBg="1"/>
      <p:bldP spid="19" grpId="0" animBg="1"/>
      <p:bldP spid="18"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fixed priorities</a:t>
            </a:r>
          </a:p>
        </p:txBody>
      </p:sp>
      <p:graphicFrame>
        <p:nvGraphicFramePr>
          <p:cNvPr id="4" name="ตาราง 3"/>
          <p:cNvGraphicFramePr>
            <a:graphicFrameLocks noGrp="1"/>
          </p:cNvGraphicFramePr>
          <p:nvPr>
            <p:extLst>
              <p:ext uri="{D42A27DB-BD31-4B8C-83A1-F6EECF244321}">
                <p14:modId xmlns:p14="http://schemas.microsoft.com/office/powerpoint/2010/main" val="258539875"/>
              </p:ext>
            </p:extLst>
          </p:nvPr>
        </p:nvGraphicFramePr>
        <p:xfrm>
          <a:off x="457200" y="1646212"/>
          <a:ext cx="8229600" cy="3562824"/>
        </p:xfrm>
        <a:graphic>
          <a:graphicData uri="http://schemas.openxmlformats.org/drawingml/2006/table">
            <a:tbl>
              <a:tblPr firstRow="1" bandRow="1">
                <a:tableStyleId>{5C22544A-7EE6-4342-B048-85BDC9FD1C3A}</a:tableStyleId>
              </a:tblPr>
              <a:tblGrid>
                <a:gridCol w="1978269">
                  <a:extLst>
                    <a:ext uri="{9D8B030D-6E8A-4147-A177-3AD203B41FA5}">
                      <a16:colId xmlns:a16="http://schemas.microsoft.com/office/drawing/2014/main" val="4283562811"/>
                    </a:ext>
                  </a:extLst>
                </a:gridCol>
                <a:gridCol w="1028700">
                  <a:extLst>
                    <a:ext uri="{9D8B030D-6E8A-4147-A177-3AD203B41FA5}">
                      <a16:colId xmlns:a16="http://schemas.microsoft.com/office/drawing/2014/main" val="14954583"/>
                    </a:ext>
                  </a:extLst>
                </a:gridCol>
                <a:gridCol w="1028700">
                  <a:extLst>
                    <a:ext uri="{9D8B030D-6E8A-4147-A177-3AD203B41FA5}">
                      <a16:colId xmlns:a16="http://schemas.microsoft.com/office/drawing/2014/main" val="1651276121"/>
                    </a:ext>
                  </a:extLst>
                </a:gridCol>
                <a:gridCol w="1028700">
                  <a:extLst>
                    <a:ext uri="{9D8B030D-6E8A-4147-A177-3AD203B41FA5}">
                      <a16:colId xmlns:a16="http://schemas.microsoft.com/office/drawing/2014/main" val="420279265"/>
                    </a:ext>
                  </a:extLst>
                </a:gridCol>
                <a:gridCol w="955431">
                  <a:extLst>
                    <a:ext uri="{9D8B030D-6E8A-4147-A177-3AD203B41FA5}">
                      <a16:colId xmlns:a16="http://schemas.microsoft.com/office/drawing/2014/main" val="3519373606"/>
                    </a:ext>
                  </a:extLst>
                </a:gridCol>
                <a:gridCol w="762000">
                  <a:extLst>
                    <a:ext uri="{9D8B030D-6E8A-4147-A177-3AD203B41FA5}">
                      <a16:colId xmlns:a16="http://schemas.microsoft.com/office/drawing/2014/main" val="1324208343"/>
                    </a:ext>
                  </a:extLst>
                </a:gridCol>
                <a:gridCol w="609600">
                  <a:extLst>
                    <a:ext uri="{9D8B030D-6E8A-4147-A177-3AD203B41FA5}">
                      <a16:colId xmlns:a16="http://schemas.microsoft.com/office/drawing/2014/main" val="4135248462"/>
                    </a:ext>
                  </a:extLst>
                </a:gridCol>
                <a:gridCol w="838200">
                  <a:extLst>
                    <a:ext uri="{9D8B030D-6E8A-4147-A177-3AD203B41FA5}">
                      <a16:colId xmlns:a16="http://schemas.microsoft.com/office/drawing/2014/main" val="199305306"/>
                    </a:ext>
                  </a:extLst>
                </a:gridCol>
              </a:tblGrid>
              <a:tr h="792188">
                <a:tc>
                  <a:txBody>
                    <a:bodyPr/>
                    <a:lstStyle/>
                    <a:p>
                      <a:pPr algn="ctr"/>
                      <a:endParaRPr lang="en-US" sz="2800" dirty="0">
                        <a:solidFill>
                          <a:schemeClr val="tx1"/>
                        </a:solidFill>
                      </a:endParaRP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rgbClr val="FF0000"/>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7035654"/>
                  </a:ext>
                </a:extLst>
              </a:tr>
              <a:tr h="1341412">
                <a:tc>
                  <a:txBody>
                    <a:bodyPr/>
                    <a:lstStyle/>
                    <a:p>
                      <a:pPr algn="ctr"/>
                      <a:r>
                        <a:rPr lang="en-US" sz="2800" dirty="0">
                          <a:solidFill>
                            <a:schemeClr val="tx1"/>
                          </a:solidFill>
                        </a:rPr>
                        <a:t>Priority</a:t>
                      </a:r>
                      <a:r>
                        <a:rPr lang="en-US" sz="2800" baseline="0" dirty="0">
                          <a:solidFill>
                            <a:schemeClr val="tx1"/>
                          </a:solidFill>
                        </a:rPr>
                        <a:t> outside stack</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rgbClr val="FF0000"/>
                          </a:solidFill>
                        </a:rPr>
                        <a:t>8</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9</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1</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72637512"/>
                  </a:ext>
                </a:extLst>
              </a:tr>
              <a:tr h="1399036">
                <a:tc>
                  <a:txBody>
                    <a:bodyPr/>
                    <a:lstStyle/>
                    <a:p>
                      <a:pPr algn="ctr"/>
                      <a:r>
                        <a:rPr lang="en-US" sz="2800" dirty="0">
                          <a:solidFill>
                            <a:schemeClr val="tx1"/>
                          </a:solidFill>
                        </a:rPr>
                        <a:t>Priority inside stack</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3</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5</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rgbClr val="FF0000"/>
                          </a:solidFill>
                        </a:rPr>
                        <a:t>7</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800" dirty="0">
                          <a:solidFill>
                            <a:schemeClr val="tx1"/>
                          </a:solidFill>
                        </a:rPr>
                        <a:t>0</a:t>
                      </a: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US" sz="2800" dirty="0">
                        <a:solidFill>
                          <a:schemeClr val="tx1"/>
                        </a:solidFill>
                      </a:endParaRPr>
                    </a:p>
                  </a:txBody>
                  <a:tcPr>
                    <a:gradFill>
                      <a:gsLst>
                        <a:gs pos="10000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462256329"/>
                  </a:ext>
                </a:extLst>
              </a:tr>
            </a:tbl>
          </a:graphicData>
        </a:graphic>
      </p:graphicFrame>
    </p:spTree>
    <p:extLst>
      <p:ext uri="{BB962C8B-B14F-4D97-AF65-F5344CB8AC3E}">
        <p14:creationId xmlns:p14="http://schemas.microsoft.com/office/powerpoint/2010/main" val="397324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Stack operations  (integer stack)</a:t>
            </a:r>
          </a:p>
        </p:txBody>
      </p:sp>
      <p:sp>
        <p:nvSpPr>
          <p:cNvPr id="5" name="สี่เหลี่ยมผืนผ้า 4"/>
          <p:cNvSpPr/>
          <p:nvPr/>
        </p:nvSpPr>
        <p:spPr>
          <a:xfrm>
            <a:off x="0" y="1295400"/>
            <a:ext cx="9144000" cy="3046988"/>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interface</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MyStack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boolean</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isEmpty</a:t>
            </a:r>
            <a:r>
              <a:rPr lang="en-US" sz="2400" b="1"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boolean</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isFull</a:t>
            </a:r>
            <a:r>
              <a:rPr lang="en-US" sz="2400" b="1"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makeEmpty</a:t>
            </a:r>
            <a:r>
              <a:rPr lang="en-US" sz="2400" b="1"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top() </a:t>
            </a:r>
            <a:r>
              <a:rPr lang="en-US" sz="2400" b="1" dirty="0">
                <a:solidFill>
                  <a:srgbClr val="7F0055"/>
                </a:solidFill>
                <a:latin typeface="Consolas" panose="020B0609020204030204" pitchFamily="49" charset="0"/>
              </a:rPr>
              <a:t>throws</a:t>
            </a:r>
            <a:r>
              <a:rPr lang="en-US" sz="2400" b="1" dirty="0">
                <a:solidFill>
                  <a:srgbClr val="000000"/>
                </a:solidFill>
                <a:latin typeface="Consolas" panose="020B0609020204030204" pitchFamily="49" charset="0"/>
              </a:rPr>
              <a:t> Exception;</a:t>
            </a: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pop() </a:t>
            </a:r>
            <a:r>
              <a:rPr lang="en-US" sz="2400" b="1" dirty="0">
                <a:solidFill>
                  <a:srgbClr val="7F0055"/>
                </a:solidFill>
                <a:latin typeface="Consolas" panose="020B0609020204030204" pitchFamily="49" charset="0"/>
              </a:rPr>
              <a:t>throws</a:t>
            </a:r>
            <a:r>
              <a:rPr lang="en-US" sz="2400" b="1" dirty="0">
                <a:solidFill>
                  <a:srgbClr val="000000"/>
                </a:solidFill>
                <a:latin typeface="Consolas" panose="020B0609020204030204" pitchFamily="49" charset="0"/>
              </a:rPr>
              <a:t> Exception;</a:t>
            </a: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push(</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data</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throws</a:t>
            </a:r>
            <a:r>
              <a:rPr lang="en-US" sz="2400" b="1" dirty="0">
                <a:solidFill>
                  <a:srgbClr val="000000"/>
                </a:solidFill>
                <a:latin typeface="Consolas" panose="020B0609020204030204" pitchFamily="49" charset="0"/>
              </a:rPr>
              <a:t> Exception;</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880745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0"/>
            <a:ext cx="8229600" cy="1143000"/>
          </a:xfrm>
        </p:spPr>
        <p:txBody>
          <a:bodyPr/>
          <a:lstStyle/>
          <a:p>
            <a:r>
              <a:rPr lang="en-US" dirty="0"/>
              <a:t>Implementing stack with array</a:t>
            </a:r>
          </a:p>
        </p:txBody>
      </p:sp>
      <p:sp>
        <p:nvSpPr>
          <p:cNvPr id="4" name="สี่เหลี่ยมผืนผ้า 3"/>
          <p:cNvSpPr/>
          <p:nvPr/>
        </p:nvSpPr>
        <p:spPr>
          <a:xfrm>
            <a:off x="0" y="838200"/>
            <a:ext cx="8915400" cy="4893647"/>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class</a:t>
            </a:r>
            <a:r>
              <a:rPr lang="en-US" sz="2400" b="1" dirty="0">
                <a:solidFill>
                  <a:srgbClr val="000000"/>
                </a:solidFill>
                <a:latin typeface="Consolas" panose="020B0609020204030204" pitchFamily="49" charset="0"/>
              </a:rPr>
              <a:t> </a:t>
            </a:r>
            <a:r>
              <a:rPr lang="en-US" sz="2400" b="1" dirty="0" err="1">
                <a:solidFill>
                  <a:srgbClr val="000000"/>
                </a:solidFill>
                <a:highlight>
                  <a:srgbClr val="D4D4D4"/>
                </a:highlight>
                <a:latin typeface="Consolas" panose="020B0609020204030204" pitchFamily="49" charset="0"/>
              </a:rPr>
              <a:t>StackArray</a:t>
            </a:r>
            <a:r>
              <a:rPr lang="en-US" sz="2400" b="1" dirty="0">
                <a:solidFill>
                  <a:srgbClr val="000000"/>
                </a:solidFill>
                <a:highlight>
                  <a:srgbClr val="D4D4D4"/>
                </a:highlight>
                <a:latin typeface="Consolas" panose="020B0609020204030204" pitchFamily="49" charset="0"/>
              </a:rPr>
              <a:t> implements </a:t>
            </a:r>
            <a:r>
              <a:rPr lang="en-US" sz="2400" b="1" dirty="0" err="1">
                <a:solidFill>
                  <a:srgbClr val="000000"/>
                </a:solidFill>
                <a:highlight>
                  <a:srgbClr val="D4D4D4"/>
                </a:highlight>
                <a:latin typeface="Consolas" panose="020B0609020204030204" pitchFamily="49" charset="0"/>
              </a:rPr>
              <a:t>MyStack</a:t>
            </a:r>
            <a:r>
              <a:rPr lang="en-US" sz="2400" b="1" dirty="0">
                <a:solidFill>
                  <a:srgbClr val="000000"/>
                </a:solidFill>
                <a:highlight>
                  <a:srgbClr val="D4D4D4"/>
                </a:highlight>
                <a:latin typeface="Consolas" panose="020B0609020204030204" pitchFamily="49" charset="0"/>
              </a:rPr>
              <a:t>{</a:t>
            </a:r>
          </a:p>
          <a:p>
            <a:r>
              <a:rPr lang="en-US" sz="2400" b="1" dirty="0">
                <a:solidFill>
                  <a:srgbClr val="7F0055"/>
                </a:solidFill>
                <a:latin typeface="Consolas" panose="020B0609020204030204" pitchFamily="49" charset="0"/>
              </a:rPr>
              <a:t>	private</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0000C0"/>
                </a:solidFill>
                <a:latin typeface="Consolas" panose="020B0609020204030204" pitchFamily="49" charset="0"/>
              </a:rPr>
              <a:t>theArray</a:t>
            </a:r>
            <a:r>
              <a:rPr lang="en-US" sz="2400" b="1"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	private</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0000C0"/>
                </a:solidFill>
                <a:latin typeface="Consolas" panose="020B0609020204030204" pitchFamily="49" charset="0"/>
              </a:rPr>
              <a:t>currentSize</a:t>
            </a:r>
            <a:r>
              <a:rPr lang="en-US" sz="2400" b="1"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	private</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final</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i="1" dirty="0">
                <a:solidFill>
                  <a:srgbClr val="0000C0"/>
                </a:solidFill>
                <a:latin typeface="Consolas" panose="020B0609020204030204" pitchFamily="49" charset="0"/>
              </a:rPr>
              <a:t>DEFAULT_SIZE</a:t>
            </a:r>
            <a:r>
              <a:rPr lang="en-US" sz="2400" b="1" i="1" dirty="0">
                <a:solidFill>
                  <a:srgbClr val="000000"/>
                </a:solidFill>
                <a:latin typeface="Consolas" panose="020B0609020204030204" pitchFamily="49" charset="0"/>
              </a:rPr>
              <a:t> = 10;</a:t>
            </a:r>
          </a:p>
          <a:p>
            <a:endParaRPr lang="en-US" sz="2400" dirty="0">
              <a:latin typeface="Consolas" panose="020B0609020204030204" pitchFamily="49" charset="0"/>
            </a:endParaRP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StackArray</a:t>
            </a:r>
            <a:r>
              <a:rPr lang="en-US" sz="2400" b="1" dirty="0">
                <a:solidFill>
                  <a:srgbClr val="000000"/>
                </a:solidFill>
                <a:latin typeface="Consolas" panose="020B0609020204030204" pitchFamily="49" charset="0"/>
              </a:rPr>
              <a:t>(){ </a:t>
            </a:r>
            <a:r>
              <a:rPr lang="en-US" sz="2400" b="1" dirty="0">
                <a:solidFill>
                  <a:srgbClr val="3F7F5F"/>
                </a:solidFill>
                <a:latin typeface="Consolas" panose="020B0609020204030204" pitchFamily="49" charset="0"/>
              </a:rPr>
              <a:t>// create an empty stack</a:t>
            </a:r>
          </a:p>
          <a:p>
            <a:r>
              <a:rPr lang="en-US" sz="2400" b="1" dirty="0">
                <a:solidFill>
                  <a:srgbClr val="7F0055"/>
                </a:solidFill>
                <a:latin typeface="Consolas" panose="020B0609020204030204" pitchFamily="49" charset="0"/>
              </a:rPr>
              <a:t>		this</a:t>
            </a:r>
            <a:r>
              <a:rPr lang="en-US" sz="2400" b="1" dirty="0">
                <a:solidFill>
                  <a:srgbClr val="000000"/>
                </a:solidFill>
                <a:latin typeface="Consolas" panose="020B0609020204030204" pitchFamily="49" charset="0"/>
              </a:rPr>
              <a:t>(</a:t>
            </a:r>
            <a:r>
              <a:rPr lang="en-US" sz="2400" b="1" i="1" dirty="0">
                <a:solidFill>
                  <a:srgbClr val="0000C0"/>
                </a:solidFill>
                <a:latin typeface="Consolas" panose="020B0609020204030204" pitchFamily="49" charset="0"/>
              </a:rPr>
              <a:t>DEFAULT_SIZE</a:t>
            </a:r>
            <a:r>
              <a:rPr lang="en-US" sz="2400" b="1" i="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endParaRPr lang="en-US" sz="2400" dirty="0">
              <a:latin typeface="Consolas" panose="020B0609020204030204" pitchFamily="49" charset="0"/>
            </a:endParaRPr>
          </a:p>
          <a:p>
            <a:r>
              <a:rPr lang="en-US" sz="2400" b="1" dirty="0">
                <a:solidFill>
                  <a:srgbClr val="7F0055"/>
                </a:solidFill>
                <a:latin typeface="Consolas" panose="020B0609020204030204" pitchFamily="49" charset="0"/>
              </a:rPr>
              <a:t>	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StackArray</a:t>
            </a:r>
            <a:r>
              <a:rPr lang="en-US" sz="2400" b="1" dirty="0">
                <a:solidFill>
                  <a:srgbClr val="000000"/>
                </a:solidFill>
                <a:latin typeface="Consolas" panose="020B0609020204030204" pitchFamily="49" charset="0"/>
              </a:rPr>
              <a:t>(</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intendedCapacity</a:t>
            </a:r>
            <a:r>
              <a:rPr lang="en-US" sz="2400" b="1" dirty="0">
                <a:solidFill>
                  <a:srgbClr val="000000"/>
                </a:solidFill>
                <a:latin typeface="Consolas" panose="020B0609020204030204" pitchFamily="49" charset="0"/>
              </a:rPr>
              <a:t>){</a:t>
            </a:r>
          </a:p>
          <a:p>
            <a:r>
              <a:rPr lang="en-US" sz="2400" dirty="0">
                <a:solidFill>
                  <a:srgbClr val="0000C0"/>
                </a:solidFill>
                <a:latin typeface="Consolas" panose="020B0609020204030204" pitchFamily="49" charset="0"/>
              </a:rPr>
              <a:t>		</a:t>
            </a:r>
            <a:r>
              <a:rPr lang="en-US" sz="2400" dirty="0" err="1">
                <a:solidFill>
                  <a:srgbClr val="0000C0"/>
                </a:solidFill>
                <a:latin typeface="Consolas" panose="020B0609020204030204" pitchFamily="49" charset="0"/>
              </a:rPr>
              <a:t>theArray</a:t>
            </a:r>
            <a:r>
              <a:rPr lang="en-US" sz="2400"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new</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intendedCapacity</a:t>
            </a:r>
            <a:r>
              <a:rPr lang="en-US" sz="2400" b="1" dirty="0">
                <a:solidFill>
                  <a:srgbClr val="000000"/>
                </a:solidFill>
                <a:latin typeface="Consolas" panose="020B0609020204030204" pitchFamily="49" charset="0"/>
              </a:rPr>
              <a:t>];</a:t>
            </a:r>
          </a:p>
          <a:p>
            <a:r>
              <a:rPr lang="en-US" sz="2400" dirty="0">
                <a:solidFill>
                  <a:srgbClr val="0000C0"/>
                </a:solidFill>
                <a:latin typeface="Consolas" panose="020B0609020204030204" pitchFamily="49" charset="0"/>
              </a:rPr>
              <a:t>		</a:t>
            </a:r>
            <a:r>
              <a:rPr lang="en-US" sz="2400" dirty="0" err="1">
                <a:solidFill>
                  <a:srgbClr val="0000C0"/>
                </a:solidFill>
                <a:latin typeface="Consolas" panose="020B0609020204030204" pitchFamily="49" charset="0"/>
              </a:rPr>
              <a:t>currentSize</a:t>
            </a:r>
            <a:r>
              <a:rPr lang="en-US" sz="2400" dirty="0">
                <a:solidFill>
                  <a:srgbClr val="000000"/>
                </a:solidFill>
                <a:latin typeface="Consolas" panose="020B0609020204030204" pitchFamily="49" charset="0"/>
              </a:rPr>
              <a:t> =0;</a:t>
            </a:r>
          </a:p>
          <a:p>
            <a:r>
              <a:rPr lang="en-US" sz="2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24522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สี่เหลี่ยมผืนผ้า 4"/>
          <p:cNvSpPr/>
          <p:nvPr/>
        </p:nvSpPr>
        <p:spPr>
          <a:xfrm>
            <a:off x="304800" y="304800"/>
            <a:ext cx="8229600" cy="5632311"/>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getTheArray</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0000C0"/>
                </a:solidFill>
                <a:latin typeface="Consolas" panose="020B0609020204030204" pitchFamily="49" charset="0"/>
              </a:rPr>
              <a:t>theArray</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endParaRPr lang="en-US" sz="2400" dirty="0">
              <a:latin typeface="Consolas" panose="020B0609020204030204" pitchFamily="49" charset="0"/>
            </a:endParaRPr>
          </a:p>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setTheArray</a:t>
            </a:r>
            <a:r>
              <a:rPr lang="en-US" sz="2400" b="1" dirty="0">
                <a:solidFill>
                  <a:srgbClr val="000000"/>
                </a:solidFill>
                <a:latin typeface="Consolas" panose="020B0609020204030204" pitchFamily="49" charset="0"/>
              </a:rPr>
              <a:t>(</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theArray</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theArray</a:t>
            </a:r>
            <a:r>
              <a:rPr lang="en-US" sz="2400" b="1" dirty="0">
                <a:solidFill>
                  <a:srgbClr val="000000"/>
                </a:solidFill>
                <a:latin typeface="Consolas" panose="020B0609020204030204" pitchFamily="49" charset="0"/>
              </a:rPr>
              <a:t> = </a:t>
            </a:r>
            <a:r>
              <a:rPr lang="en-US" sz="2400" b="1" dirty="0" err="1">
                <a:solidFill>
                  <a:srgbClr val="6A3E3E"/>
                </a:solidFill>
                <a:latin typeface="Consolas" panose="020B0609020204030204" pitchFamily="49" charset="0"/>
              </a:rPr>
              <a:t>theArray</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endParaRPr lang="en-US" sz="2400" dirty="0">
              <a:latin typeface="Consolas" panose="020B0609020204030204" pitchFamily="49" charset="0"/>
            </a:endParaRPr>
          </a:p>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getCurrentSize</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0000C0"/>
                </a:solidFill>
                <a:latin typeface="Consolas" panose="020B0609020204030204" pitchFamily="49" charset="0"/>
              </a:rPr>
              <a:t>currentSize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endParaRPr lang="en-US" sz="2400" dirty="0">
              <a:latin typeface="Consolas" panose="020B0609020204030204" pitchFamily="49" charset="0"/>
            </a:endParaRPr>
          </a:p>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setCurrentSize</a:t>
            </a:r>
            <a:r>
              <a:rPr lang="en-US" sz="2400" b="1" dirty="0">
                <a:solidFill>
                  <a:srgbClr val="000000"/>
                </a:solidFill>
                <a:latin typeface="Consolas" panose="020B0609020204030204" pitchFamily="49" charset="0"/>
              </a:rPr>
              <a:t>(</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currentSize</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currentSize</a:t>
            </a:r>
            <a:r>
              <a:rPr lang="en-US" sz="2400" b="1" dirty="0">
                <a:solidFill>
                  <a:srgbClr val="000000"/>
                </a:solidFill>
                <a:latin typeface="Consolas" panose="020B0609020204030204" pitchFamily="49" charset="0"/>
              </a:rPr>
              <a:t> = </a:t>
            </a:r>
            <a:r>
              <a:rPr lang="en-US" sz="2400" b="1" dirty="0" err="1">
                <a:solidFill>
                  <a:srgbClr val="6A3E3E"/>
                </a:solidFill>
                <a:latin typeface="Consolas" panose="020B0609020204030204" pitchFamily="49" charset="0"/>
              </a:rPr>
              <a:t>currentSize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402641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4267200" y="304800"/>
            <a:ext cx="4419600" cy="6553200"/>
          </a:xfrm>
        </p:spPr>
        <p:txBody>
          <a:bodyPr>
            <a:normAutofit/>
          </a:bodyPr>
          <a:lstStyle/>
          <a:p>
            <a:pPr>
              <a:lnSpc>
                <a:spcPct val="80000"/>
              </a:lnSpc>
            </a:pPr>
            <a:r>
              <a:rPr lang="en-US" altLang="en-US" dirty="0"/>
              <a:t>Are divided into levels. We can only insert and remove things one way.</a:t>
            </a:r>
          </a:p>
          <a:p>
            <a:pPr lvl="1">
              <a:lnSpc>
                <a:spcPct val="80000"/>
              </a:lnSpc>
            </a:pPr>
            <a:r>
              <a:rPr lang="th-TH" altLang="en-US" sz="3100" dirty="0"/>
              <a:t>(</a:t>
            </a:r>
            <a:r>
              <a:rPr lang="en-US" altLang="ja-JP" sz="3100" dirty="0">
                <a:ea typeface="MS PGothic" panose="020B0600070205080204" pitchFamily="34" charset="-128"/>
              </a:rPr>
              <a:t>LIFO = last in, first out</a:t>
            </a:r>
            <a:r>
              <a:rPr lang="th-TH" altLang="en-US" sz="3100" dirty="0"/>
              <a:t>)</a:t>
            </a:r>
          </a:p>
          <a:p>
            <a:pPr>
              <a:lnSpc>
                <a:spcPct val="80000"/>
              </a:lnSpc>
            </a:pPr>
            <a:r>
              <a:rPr lang="en-US" altLang="en-US" dirty="0"/>
              <a:t>What can we do:</a:t>
            </a:r>
            <a:endParaRPr lang="th-TH" altLang="en-US" dirty="0"/>
          </a:p>
          <a:p>
            <a:pPr lvl="1">
              <a:lnSpc>
                <a:spcPct val="80000"/>
              </a:lnSpc>
            </a:pPr>
            <a:r>
              <a:rPr lang="en-US" altLang="ja-JP" sz="3100" dirty="0">
                <a:ea typeface="MS PGothic" panose="020B0600070205080204" pitchFamily="34" charset="-128"/>
              </a:rPr>
              <a:t>Push – put an object at the top.</a:t>
            </a:r>
          </a:p>
          <a:p>
            <a:pPr lvl="1">
              <a:lnSpc>
                <a:spcPct val="80000"/>
              </a:lnSpc>
            </a:pPr>
            <a:r>
              <a:rPr lang="en-US" altLang="ja-JP" sz="3100" dirty="0">
                <a:ea typeface="MS PGothic" panose="020B0600070205080204" pitchFamily="34" charset="-128"/>
              </a:rPr>
              <a:t>Pop – remove the top most element.</a:t>
            </a:r>
          </a:p>
          <a:p>
            <a:pPr lvl="1">
              <a:lnSpc>
                <a:spcPct val="80000"/>
              </a:lnSpc>
            </a:pPr>
            <a:r>
              <a:rPr lang="en-US" altLang="ja-JP" sz="3100" dirty="0">
                <a:ea typeface="MS PGothic" panose="020B0600070205080204" pitchFamily="34" charset="-128"/>
              </a:rPr>
              <a:t>Top – return the top element without removing anything.</a:t>
            </a:r>
            <a:endParaRPr lang="th-TH" altLang="en-US" sz="3100" dirty="0"/>
          </a:p>
          <a:p>
            <a:endParaRPr lang="en-US" dirty="0"/>
          </a:p>
        </p:txBody>
      </p:sp>
      <p:cxnSp>
        <p:nvCxnSpPr>
          <p:cNvPr id="5" name="ตัวเชื่อมต่อตรง 4"/>
          <p:cNvCxnSpPr/>
          <p:nvPr/>
        </p:nvCxnSpPr>
        <p:spPr>
          <a:xfrm>
            <a:off x="914400" y="1371600"/>
            <a:ext cx="0" cy="38862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ตัวเชื่อมต่อตรง 6"/>
          <p:cNvCxnSpPr/>
          <p:nvPr/>
        </p:nvCxnSpPr>
        <p:spPr>
          <a:xfrm>
            <a:off x="914400" y="5257800"/>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ตัวเชื่อมต่อตรง 8"/>
          <p:cNvCxnSpPr/>
          <p:nvPr/>
        </p:nvCxnSpPr>
        <p:spPr>
          <a:xfrm flipV="1">
            <a:off x="2971800" y="1371600"/>
            <a:ext cx="0" cy="38862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สี่เหลี่ยมผืนผ้า 9"/>
          <p:cNvSpPr/>
          <p:nvPr/>
        </p:nvSpPr>
        <p:spPr>
          <a:xfrm>
            <a:off x="924910" y="4558861"/>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a:t>
            </a:r>
          </a:p>
        </p:txBody>
      </p:sp>
      <p:sp>
        <p:nvSpPr>
          <p:cNvPr id="11" name="สี่เหลี่ยมผืนผ้า 10"/>
          <p:cNvSpPr/>
          <p:nvPr/>
        </p:nvSpPr>
        <p:spPr>
          <a:xfrm>
            <a:off x="924910" y="3859922"/>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B</a:t>
            </a:r>
          </a:p>
        </p:txBody>
      </p:sp>
      <p:sp>
        <p:nvSpPr>
          <p:cNvPr id="12" name="สี่เหลี่ยมผืนผ้า 11"/>
          <p:cNvSpPr/>
          <p:nvPr/>
        </p:nvSpPr>
        <p:spPr>
          <a:xfrm>
            <a:off x="924910" y="3160983"/>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a:t>
            </a:r>
          </a:p>
        </p:txBody>
      </p:sp>
      <p:sp>
        <p:nvSpPr>
          <p:cNvPr id="13" name="สี่เหลี่ยมผืนผ้า 12"/>
          <p:cNvSpPr/>
          <p:nvPr/>
        </p:nvSpPr>
        <p:spPr>
          <a:xfrm>
            <a:off x="938047" y="3846783"/>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D</a:t>
            </a:r>
          </a:p>
        </p:txBody>
      </p:sp>
    </p:spTree>
    <p:extLst>
      <p:ext uri="{BB962C8B-B14F-4D97-AF65-F5344CB8AC3E}">
        <p14:creationId xmlns:p14="http://schemas.microsoft.com/office/powerpoint/2010/main" val="125267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grpId="1" nodeType="clickEffect">
                                  <p:stCondLst>
                                    <p:cond delay="0"/>
                                  </p:stCondLst>
                                  <p:childTnLst>
                                    <p:animEffect transition="out" filter="fade">
                                      <p:cBhvr>
                                        <p:cTn id="27" dur="1000"/>
                                        <p:tgtEl>
                                          <p:spTgt spid="12"/>
                                        </p:tgtEl>
                                      </p:cBhvr>
                                    </p:animEffect>
                                    <p:anim calcmode="lin" valueType="num">
                                      <p:cBhvr>
                                        <p:cTn id="28" dur="1000"/>
                                        <p:tgtEl>
                                          <p:spTgt spid="12"/>
                                        </p:tgtEl>
                                        <p:attrNameLst>
                                          <p:attrName>ppt_x</p:attrName>
                                        </p:attrNameLst>
                                      </p:cBhvr>
                                      <p:tavLst>
                                        <p:tav tm="0">
                                          <p:val>
                                            <p:strVal val="ppt_x"/>
                                          </p:val>
                                        </p:tav>
                                        <p:tav tm="100000">
                                          <p:val>
                                            <p:strVal val="ppt_x"/>
                                          </p:val>
                                        </p:tav>
                                      </p:tavLst>
                                    </p:anim>
                                    <p:anim calcmode="lin" valueType="num">
                                      <p:cBhvr>
                                        <p:cTn id="29" dur="1000"/>
                                        <p:tgtEl>
                                          <p:spTgt spid="12"/>
                                        </p:tgtEl>
                                        <p:attrNameLst>
                                          <p:attrName>ppt_y</p:attrName>
                                        </p:attrNameLst>
                                      </p:cBhvr>
                                      <p:tavLst>
                                        <p:tav tm="0">
                                          <p:val>
                                            <p:strVal val="ppt_y"/>
                                          </p:val>
                                        </p:tav>
                                        <p:tav tm="100000">
                                          <p:val>
                                            <p:strVal val="ppt_y-.1"/>
                                          </p:val>
                                        </p:tav>
                                      </p:tavLst>
                                    </p:anim>
                                    <p:set>
                                      <p:cBhvr>
                                        <p:cTn id="30" dur="1" fill="hold">
                                          <p:stCondLst>
                                            <p:cond delay="999"/>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7" presetClass="exit" presetSubtype="0" fill="hold" grpId="1" nodeType="clickEffect">
                                  <p:stCondLst>
                                    <p:cond delay="0"/>
                                  </p:stCondLst>
                                  <p:childTnLst>
                                    <p:animEffect transition="out" filter="fade">
                                      <p:cBhvr>
                                        <p:cTn id="34" dur="1000"/>
                                        <p:tgtEl>
                                          <p:spTgt spid="11"/>
                                        </p:tgtEl>
                                      </p:cBhvr>
                                    </p:animEffect>
                                    <p:anim calcmode="lin" valueType="num">
                                      <p:cBhvr>
                                        <p:cTn id="35" dur="1000"/>
                                        <p:tgtEl>
                                          <p:spTgt spid="11"/>
                                        </p:tgtEl>
                                        <p:attrNameLst>
                                          <p:attrName>ppt_x</p:attrName>
                                        </p:attrNameLst>
                                      </p:cBhvr>
                                      <p:tavLst>
                                        <p:tav tm="0">
                                          <p:val>
                                            <p:strVal val="ppt_x"/>
                                          </p:val>
                                        </p:tav>
                                        <p:tav tm="100000">
                                          <p:val>
                                            <p:strVal val="ppt_x"/>
                                          </p:val>
                                        </p:tav>
                                      </p:tavLst>
                                    </p:anim>
                                    <p:anim calcmode="lin" valueType="num">
                                      <p:cBhvr>
                                        <p:cTn id="36" dur="1000"/>
                                        <p:tgtEl>
                                          <p:spTgt spid="11"/>
                                        </p:tgtEl>
                                        <p:attrNameLst>
                                          <p:attrName>ppt_y</p:attrName>
                                        </p:attrNameLst>
                                      </p:cBhvr>
                                      <p:tavLst>
                                        <p:tav tm="0">
                                          <p:val>
                                            <p:strVal val="ppt_y"/>
                                          </p:val>
                                        </p:tav>
                                        <p:tav tm="100000">
                                          <p:val>
                                            <p:strVal val="ppt_y-.1"/>
                                          </p:val>
                                        </p:tav>
                                      </p:tavLst>
                                    </p:anim>
                                    <p:set>
                                      <p:cBhvr>
                                        <p:cTn id="37" dur="1" fill="hold">
                                          <p:stCondLst>
                                            <p:cond delay="9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2" grpId="1"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228600" y="304800"/>
            <a:ext cx="8610600" cy="5262979"/>
          </a:xfrm>
          <a:prstGeom prst="rect">
            <a:avLst/>
          </a:prstGeom>
        </p:spPr>
        <p:txBody>
          <a:bodyPr wrap="square">
            <a:spAutoFit/>
          </a:bodyPr>
          <a:lstStyle/>
          <a:p>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err="1">
                <a:solidFill>
                  <a:srgbClr val="7F0055"/>
                </a:solidFill>
                <a:latin typeface="Consolas" panose="020B0609020204030204" pitchFamily="49" charset="0"/>
              </a:rPr>
              <a:t>boolean</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isEmpty</a:t>
            </a:r>
            <a:r>
              <a:rPr lang="en-US" sz="2800" b="1" dirty="0">
                <a:solidFill>
                  <a:srgbClr val="000000"/>
                </a:solidFill>
                <a:latin typeface="Consolas" panose="020B0609020204030204" pitchFamily="49" charset="0"/>
              </a:rPr>
              <a:t>(){</a:t>
            </a:r>
          </a:p>
          <a:p>
            <a:r>
              <a:rPr lang="en-US" sz="2800" b="1" dirty="0">
                <a:solidFill>
                  <a:srgbClr val="7F0055"/>
                </a:solidFill>
                <a:latin typeface="Consolas" panose="020B0609020204030204" pitchFamily="49" charset="0"/>
              </a:rPr>
              <a:t>	return</a:t>
            </a:r>
            <a:r>
              <a:rPr lang="en-US" sz="2800" b="1" dirty="0">
                <a:solidFill>
                  <a:srgbClr val="000000"/>
                </a:solidFill>
                <a:latin typeface="Consolas" panose="020B0609020204030204" pitchFamily="49" charset="0"/>
              </a:rPr>
              <a:t> </a:t>
            </a:r>
            <a:r>
              <a:rPr lang="en-US" sz="2800" b="1" dirty="0" err="1">
                <a:solidFill>
                  <a:srgbClr val="0000C0"/>
                </a:solidFill>
                <a:highlight>
                  <a:srgbClr val="D4D4D4"/>
                </a:highlight>
                <a:latin typeface="Consolas" panose="020B0609020204030204" pitchFamily="49" charset="0"/>
              </a:rPr>
              <a:t>currentSize</a:t>
            </a:r>
            <a:r>
              <a:rPr lang="en-US" sz="2800" b="1" dirty="0">
                <a:solidFill>
                  <a:srgbClr val="000000"/>
                </a:solidFill>
                <a:highlight>
                  <a:srgbClr val="D4D4D4"/>
                </a:highlight>
                <a:latin typeface="Consolas" panose="020B0609020204030204" pitchFamily="49" charset="0"/>
              </a:rPr>
              <a:t> ==0;</a:t>
            </a:r>
          </a:p>
          <a:p>
            <a:r>
              <a:rPr lang="en-US" sz="2800" dirty="0">
                <a:solidFill>
                  <a:srgbClr val="000000"/>
                </a:solidFill>
                <a:latin typeface="Consolas" panose="020B0609020204030204" pitchFamily="49" charset="0"/>
              </a:rPr>
              <a:t>}</a:t>
            </a:r>
          </a:p>
          <a:p>
            <a:endParaRPr lang="en-US" sz="2800" dirty="0">
              <a:latin typeface="Consolas" panose="020B0609020204030204" pitchFamily="49" charset="0"/>
            </a:endParaRPr>
          </a:p>
          <a:p>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err="1">
                <a:solidFill>
                  <a:srgbClr val="7F0055"/>
                </a:solidFill>
                <a:latin typeface="Consolas" panose="020B0609020204030204" pitchFamily="49" charset="0"/>
              </a:rPr>
              <a:t>boolean</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isFull</a:t>
            </a:r>
            <a:r>
              <a:rPr lang="en-US" sz="2800" b="1" dirty="0">
                <a:solidFill>
                  <a:srgbClr val="000000"/>
                </a:solidFill>
                <a:latin typeface="Consolas" panose="020B0609020204030204" pitchFamily="49" charset="0"/>
              </a:rPr>
              <a:t>(){</a:t>
            </a:r>
          </a:p>
          <a:p>
            <a:r>
              <a:rPr lang="en-US" sz="2800" b="1" dirty="0">
                <a:solidFill>
                  <a:srgbClr val="7F0055"/>
                </a:solidFill>
                <a:latin typeface="Consolas" panose="020B0609020204030204" pitchFamily="49" charset="0"/>
              </a:rPr>
              <a:t>	return</a:t>
            </a:r>
            <a:r>
              <a:rPr lang="en-US" sz="2800" b="1" dirty="0">
                <a:solidFill>
                  <a:srgbClr val="000000"/>
                </a:solidFill>
                <a:latin typeface="Consolas" panose="020B0609020204030204" pitchFamily="49" charset="0"/>
              </a:rPr>
              <a:t> </a:t>
            </a:r>
            <a:r>
              <a:rPr lang="en-US" sz="2800" b="1" dirty="0" err="1">
                <a:solidFill>
                  <a:srgbClr val="0000C0"/>
                </a:solidFill>
                <a:highlight>
                  <a:srgbClr val="D4D4D4"/>
                </a:highlight>
                <a:latin typeface="Consolas" panose="020B0609020204030204" pitchFamily="49" charset="0"/>
              </a:rPr>
              <a:t>currentSize</a:t>
            </a:r>
            <a:r>
              <a:rPr lang="en-US" sz="2800" b="1" dirty="0">
                <a:solidFill>
                  <a:srgbClr val="000000"/>
                </a:solidFill>
                <a:highlight>
                  <a:srgbClr val="D4D4D4"/>
                </a:highlight>
                <a:latin typeface="Consolas" panose="020B0609020204030204" pitchFamily="49" charset="0"/>
              </a:rPr>
              <a:t> == </a:t>
            </a:r>
            <a:r>
              <a:rPr lang="en-US" sz="2800" b="1" dirty="0" err="1">
                <a:solidFill>
                  <a:srgbClr val="0000C0"/>
                </a:solidFill>
                <a:highlight>
                  <a:srgbClr val="D4D4D4"/>
                </a:highlight>
                <a:latin typeface="Consolas" panose="020B0609020204030204" pitchFamily="49" charset="0"/>
              </a:rPr>
              <a:t>theArray</a:t>
            </a:r>
            <a:r>
              <a:rPr lang="en-US" sz="2800" b="1" dirty="0" err="1">
                <a:solidFill>
                  <a:srgbClr val="000000"/>
                </a:solidFill>
                <a:highlight>
                  <a:srgbClr val="D4D4D4"/>
                </a:highlight>
                <a:latin typeface="Consolas" panose="020B0609020204030204" pitchFamily="49" charset="0"/>
              </a:rPr>
              <a:t>.</a:t>
            </a:r>
            <a:r>
              <a:rPr lang="en-US" sz="2800" b="1" dirty="0" err="1">
                <a:solidFill>
                  <a:srgbClr val="0000C0"/>
                </a:solidFill>
                <a:highlight>
                  <a:srgbClr val="D4D4D4"/>
                </a:highlight>
                <a:latin typeface="Consolas" panose="020B0609020204030204" pitchFamily="49" charset="0"/>
              </a:rPr>
              <a:t>length</a:t>
            </a:r>
            <a:r>
              <a:rPr lang="en-US" sz="2800" b="1" dirty="0">
                <a:solidFill>
                  <a:srgbClr val="000000"/>
                </a:solidFill>
                <a:highlight>
                  <a:srgbClr val="D4D4D4"/>
                </a:highlight>
                <a:latin typeface="Consolas" panose="020B0609020204030204" pitchFamily="49" charset="0"/>
              </a:rPr>
              <a:t>;</a:t>
            </a:r>
          </a:p>
          <a:p>
            <a:r>
              <a:rPr lang="en-US" sz="2800" dirty="0">
                <a:solidFill>
                  <a:srgbClr val="000000"/>
                </a:solidFill>
                <a:latin typeface="Consolas" panose="020B0609020204030204" pitchFamily="49" charset="0"/>
              </a:rPr>
              <a:t>}</a:t>
            </a:r>
          </a:p>
          <a:p>
            <a:endParaRPr lang="en-US" sz="2800" dirty="0">
              <a:latin typeface="Consolas" panose="020B0609020204030204" pitchFamily="49" charset="0"/>
            </a:endParaRPr>
          </a:p>
          <a:p>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void</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makeEmpty</a:t>
            </a:r>
            <a:r>
              <a:rPr lang="en-US" sz="2800" b="1" dirty="0">
                <a:solidFill>
                  <a:srgbClr val="000000"/>
                </a:solidFill>
                <a:latin typeface="Consolas" panose="020B0609020204030204" pitchFamily="49" charset="0"/>
              </a:rPr>
              <a:t>(){</a:t>
            </a:r>
          </a:p>
          <a:p>
            <a:r>
              <a:rPr lang="en-US" sz="2800" dirty="0">
                <a:solidFill>
                  <a:srgbClr val="0000C0"/>
                </a:solidFill>
                <a:latin typeface="Consolas" panose="020B0609020204030204" pitchFamily="49" charset="0"/>
              </a:rPr>
              <a:t>	</a:t>
            </a:r>
            <a:r>
              <a:rPr lang="en-US" sz="2800" dirty="0" err="1">
                <a:solidFill>
                  <a:srgbClr val="0000C0"/>
                </a:solidFill>
                <a:latin typeface="Consolas" panose="020B0609020204030204" pitchFamily="49" charset="0"/>
              </a:rPr>
              <a:t>theArray</a:t>
            </a:r>
            <a:r>
              <a:rPr lang="en-US" sz="2800" dirty="0">
                <a:solidFill>
                  <a:srgbClr val="000000"/>
                </a:solidFill>
                <a:latin typeface="Consolas" panose="020B0609020204030204" pitchFamily="49" charset="0"/>
              </a:rPr>
              <a:t> =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a:t>
            </a:r>
            <a:r>
              <a:rPr lang="en-US" sz="2800" b="1" dirty="0" err="1">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a:t>
            </a:r>
            <a:r>
              <a:rPr lang="en-US" sz="2800" b="1" i="1" dirty="0">
                <a:solidFill>
                  <a:srgbClr val="0000C0"/>
                </a:solidFill>
                <a:latin typeface="Consolas" panose="020B0609020204030204" pitchFamily="49" charset="0"/>
              </a:rPr>
              <a:t>DEFAULT_SIZE</a:t>
            </a:r>
            <a:r>
              <a:rPr lang="en-US" sz="2800" b="1" i="1" dirty="0">
                <a:solidFill>
                  <a:srgbClr val="000000"/>
                </a:solidFill>
                <a:latin typeface="Consolas" panose="020B0609020204030204" pitchFamily="49" charset="0"/>
              </a:rPr>
              <a:t>];</a:t>
            </a:r>
          </a:p>
          <a:p>
            <a:r>
              <a:rPr lang="en-US" sz="2800" dirty="0">
                <a:solidFill>
                  <a:srgbClr val="0000C0"/>
                </a:solidFill>
                <a:highlight>
                  <a:srgbClr val="F0D8A8"/>
                </a:highlight>
                <a:latin typeface="Consolas" panose="020B0609020204030204" pitchFamily="49" charset="0"/>
              </a:rPr>
              <a:t>	</a:t>
            </a:r>
            <a:r>
              <a:rPr lang="en-US" sz="2800" dirty="0" err="1">
                <a:solidFill>
                  <a:srgbClr val="0000C0"/>
                </a:solidFill>
                <a:highlight>
                  <a:srgbClr val="F0D8A8"/>
                </a:highlight>
                <a:latin typeface="Consolas" panose="020B0609020204030204" pitchFamily="49" charset="0"/>
              </a:rPr>
              <a:t>currentSize</a:t>
            </a:r>
            <a:r>
              <a:rPr lang="en-US" sz="2800" dirty="0">
                <a:solidFill>
                  <a:srgbClr val="000000"/>
                </a:solidFill>
                <a:highlight>
                  <a:srgbClr val="F0D8A8"/>
                </a:highlight>
                <a:latin typeface="Consolas" panose="020B0609020204030204" pitchFamily="49" charset="0"/>
              </a:rPr>
              <a:t> =0;</a:t>
            </a:r>
          </a:p>
          <a:p>
            <a:r>
              <a:rPr lang="en-US" sz="28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2364581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304800" y="304800"/>
            <a:ext cx="8839200" cy="2677656"/>
          </a:xfrm>
          <a:prstGeom prst="rect">
            <a:avLst/>
          </a:prstGeom>
        </p:spPr>
        <p:txBody>
          <a:bodyPr wrap="square">
            <a:spAutoFit/>
          </a:bodyPr>
          <a:lstStyle/>
          <a:p>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err="1">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 top() </a:t>
            </a:r>
            <a:r>
              <a:rPr lang="en-US" sz="2800" b="1" dirty="0">
                <a:solidFill>
                  <a:srgbClr val="7F0055"/>
                </a:solidFill>
                <a:latin typeface="Consolas" panose="020B0609020204030204" pitchFamily="49" charset="0"/>
              </a:rPr>
              <a:t>throws</a:t>
            </a:r>
            <a:r>
              <a:rPr lang="en-US" sz="2800" b="1" dirty="0">
                <a:solidFill>
                  <a:srgbClr val="000000"/>
                </a:solidFill>
                <a:latin typeface="Consolas" panose="020B0609020204030204" pitchFamily="49" charset="0"/>
              </a:rPr>
              <a:t> Exception{</a:t>
            </a:r>
          </a:p>
          <a:p>
            <a:r>
              <a:rPr lang="en-US" sz="2800" b="1" dirty="0">
                <a:solidFill>
                  <a:srgbClr val="7F0055"/>
                </a:solidFill>
                <a:latin typeface="Consolas" panose="020B0609020204030204" pitchFamily="49" charset="0"/>
              </a:rPr>
              <a:t>	if</a:t>
            </a:r>
            <a:r>
              <a:rPr lang="en-US" sz="2800" b="1" dirty="0">
                <a:solidFill>
                  <a:srgbClr val="000000"/>
                </a:solidFill>
                <a:latin typeface="Consolas" panose="020B0609020204030204" pitchFamily="49" charset="0"/>
              </a:rPr>
              <a:t>(</a:t>
            </a:r>
            <a:r>
              <a:rPr lang="en-US" sz="2800" b="1" dirty="0" err="1">
                <a:solidFill>
                  <a:srgbClr val="000000"/>
                </a:solidFill>
                <a:latin typeface="Consolas" panose="020B0609020204030204" pitchFamily="49" charset="0"/>
              </a:rPr>
              <a:t>isEmpty</a:t>
            </a:r>
            <a:r>
              <a:rPr lang="en-US" sz="2800" b="1" dirty="0">
                <a:solidFill>
                  <a:srgbClr val="000000"/>
                </a:solidFill>
                <a:latin typeface="Consolas" panose="020B0609020204030204" pitchFamily="49" charset="0"/>
              </a:rPr>
              <a:t>())</a:t>
            </a:r>
          </a:p>
          <a:p>
            <a:r>
              <a:rPr lang="en-US" sz="2800" b="1" dirty="0">
                <a:solidFill>
                  <a:srgbClr val="7F0055"/>
                </a:solidFill>
                <a:latin typeface="Consolas" panose="020B0609020204030204" pitchFamily="49" charset="0"/>
              </a:rPr>
              <a:t>		throw</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Exception();</a:t>
            </a:r>
          </a:p>
          <a:p>
            <a:r>
              <a:rPr lang="en-US" sz="2800" b="1" dirty="0">
                <a:solidFill>
                  <a:srgbClr val="7F0055"/>
                </a:solidFill>
                <a:latin typeface="Consolas" panose="020B0609020204030204" pitchFamily="49" charset="0"/>
              </a:rPr>
              <a:t>	return</a:t>
            </a:r>
            <a:r>
              <a:rPr lang="en-US" sz="2800" b="1" dirty="0">
                <a:solidFill>
                  <a:srgbClr val="000000"/>
                </a:solidFill>
                <a:latin typeface="Consolas" panose="020B0609020204030204" pitchFamily="49" charset="0"/>
              </a:rPr>
              <a:t> </a:t>
            </a:r>
            <a:r>
              <a:rPr lang="en-US" sz="2800" b="1" dirty="0" err="1">
                <a:solidFill>
                  <a:srgbClr val="0000C0"/>
                </a:solidFill>
                <a:latin typeface="Consolas" panose="020B0609020204030204" pitchFamily="49" charset="0"/>
              </a:rPr>
              <a:t>theArray</a:t>
            </a:r>
            <a:r>
              <a:rPr lang="en-US" sz="2800" b="1" dirty="0">
                <a:solidFill>
                  <a:srgbClr val="000000"/>
                </a:solidFill>
                <a:latin typeface="Consolas" panose="020B0609020204030204" pitchFamily="49" charset="0"/>
              </a:rPr>
              <a:t>[</a:t>
            </a:r>
            <a:r>
              <a:rPr lang="en-US" sz="2800" b="1" dirty="0">
                <a:solidFill>
                  <a:srgbClr val="0000C0"/>
                </a:solidFill>
                <a:latin typeface="Consolas" panose="020B0609020204030204" pitchFamily="49" charset="0"/>
              </a:rPr>
              <a:t>currentSize</a:t>
            </a:r>
            <a:r>
              <a:rPr lang="en-US" sz="2800" b="1" dirty="0">
                <a:solidFill>
                  <a:srgbClr val="000000"/>
                </a:solidFill>
                <a:latin typeface="Consolas" panose="020B0609020204030204" pitchFamily="49" charset="0"/>
              </a:rPr>
              <a:t>-1];</a:t>
            </a:r>
          </a:p>
          <a:p>
            <a:r>
              <a:rPr lang="en-US" sz="2800" dirty="0">
                <a:solidFill>
                  <a:srgbClr val="000000"/>
                </a:solidFill>
                <a:latin typeface="Consolas" panose="020B0609020204030204" pitchFamily="49" charset="0"/>
              </a:rPr>
              <a:t>}</a:t>
            </a:r>
          </a:p>
          <a:p>
            <a:endParaRPr lang="en-US" sz="2800" dirty="0">
              <a:latin typeface="Consolas" panose="020B0609020204030204" pitchFamily="49" charset="0"/>
            </a:endParaRPr>
          </a:p>
        </p:txBody>
      </p:sp>
      <p:grpSp>
        <p:nvGrpSpPr>
          <p:cNvPr id="21" name="กลุ่ม 20"/>
          <p:cNvGrpSpPr/>
          <p:nvPr/>
        </p:nvGrpSpPr>
        <p:grpSpPr>
          <a:xfrm>
            <a:off x="1306286" y="3815328"/>
            <a:ext cx="5334000" cy="767328"/>
            <a:chOff x="1306286" y="3815328"/>
            <a:chExt cx="5334000" cy="767328"/>
          </a:xfrm>
        </p:grpSpPr>
        <p:sp>
          <p:nvSpPr>
            <p:cNvPr id="5" name="สี่เหลี่ยมผืนผ้า 4"/>
            <p:cNvSpPr/>
            <p:nvPr/>
          </p:nvSpPr>
          <p:spPr>
            <a:xfrm>
              <a:off x="13062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5</a:t>
              </a:r>
              <a:endParaRPr lang="en-US" b="1" dirty="0">
                <a:solidFill>
                  <a:schemeClr val="tx1"/>
                </a:solidFill>
              </a:endParaRPr>
            </a:p>
          </p:txBody>
        </p:sp>
        <p:sp>
          <p:nvSpPr>
            <p:cNvPr id="10" name="สี่เหลี่ยมผืนผ้า 9"/>
            <p:cNvSpPr/>
            <p:nvPr/>
          </p:nvSpPr>
          <p:spPr>
            <a:xfrm>
              <a:off x="34398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4</a:t>
              </a:r>
              <a:endParaRPr lang="en-US" b="1" dirty="0">
                <a:solidFill>
                  <a:schemeClr val="tx1"/>
                </a:solidFill>
              </a:endParaRPr>
            </a:p>
          </p:txBody>
        </p:sp>
        <p:sp>
          <p:nvSpPr>
            <p:cNvPr id="11" name="สี่เหลี่ยมผืนผ้า 10"/>
            <p:cNvSpPr/>
            <p:nvPr/>
          </p:nvSpPr>
          <p:spPr>
            <a:xfrm>
              <a:off x="23730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3</a:t>
              </a:r>
              <a:endParaRPr lang="en-US" b="1" dirty="0">
                <a:solidFill>
                  <a:schemeClr val="tx1"/>
                </a:solidFill>
              </a:endParaRPr>
            </a:p>
          </p:txBody>
        </p:sp>
        <p:sp>
          <p:nvSpPr>
            <p:cNvPr id="12" name="สี่เหลี่ยมผืนผ้า 11"/>
            <p:cNvSpPr/>
            <p:nvPr/>
          </p:nvSpPr>
          <p:spPr>
            <a:xfrm>
              <a:off x="45066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1</a:t>
              </a:r>
              <a:endParaRPr lang="en-US" b="1" dirty="0">
                <a:solidFill>
                  <a:schemeClr val="tx1"/>
                </a:solidFill>
              </a:endParaRPr>
            </a:p>
          </p:txBody>
        </p:sp>
        <p:sp>
          <p:nvSpPr>
            <p:cNvPr id="13" name="สี่เหลี่ยมผืนผ้า 12"/>
            <p:cNvSpPr/>
            <p:nvPr/>
          </p:nvSpPr>
          <p:spPr>
            <a:xfrm>
              <a:off x="5573486" y="3820656"/>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9</a:t>
              </a:r>
              <a:endParaRPr lang="en-US" b="1" dirty="0">
                <a:solidFill>
                  <a:schemeClr val="tx1"/>
                </a:solidFill>
              </a:endParaRPr>
            </a:p>
          </p:txBody>
        </p:sp>
      </p:grpSp>
      <p:sp>
        <p:nvSpPr>
          <p:cNvPr id="14" name="กล่องข้อความ 13"/>
          <p:cNvSpPr txBox="1"/>
          <p:nvPr/>
        </p:nvSpPr>
        <p:spPr>
          <a:xfrm>
            <a:off x="2514600" y="2659290"/>
            <a:ext cx="4419600" cy="646331"/>
          </a:xfrm>
          <a:prstGeom prst="rect">
            <a:avLst/>
          </a:prstGeom>
          <a:noFill/>
        </p:spPr>
        <p:txBody>
          <a:bodyPr wrap="square" rtlCol="0">
            <a:spAutoFit/>
          </a:bodyPr>
          <a:lstStyle/>
          <a:p>
            <a:r>
              <a:rPr lang="en-US" sz="3600" b="1" dirty="0" err="1"/>
              <a:t>currentSize</a:t>
            </a:r>
            <a:r>
              <a:rPr lang="en-US" sz="3600" b="1" dirty="0"/>
              <a:t> = 3</a:t>
            </a:r>
          </a:p>
        </p:txBody>
      </p:sp>
      <p:grpSp>
        <p:nvGrpSpPr>
          <p:cNvPr id="17" name="กลุ่ม 16"/>
          <p:cNvGrpSpPr/>
          <p:nvPr/>
        </p:nvGrpSpPr>
        <p:grpSpPr>
          <a:xfrm>
            <a:off x="4506685" y="4800600"/>
            <a:ext cx="4484915" cy="1332131"/>
            <a:chOff x="4506685" y="4800600"/>
            <a:chExt cx="4484915" cy="1332131"/>
          </a:xfrm>
        </p:grpSpPr>
        <p:sp>
          <p:nvSpPr>
            <p:cNvPr id="15" name="วงเล็บปีกกาขวา 14"/>
            <p:cNvSpPr/>
            <p:nvPr/>
          </p:nvSpPr>
          <p:spPr>
            <a:xfrm rot="5400000">
              <a:off x="5424939" y="3882347"/>
              <a:ext cx="297093" cy="2133600"/>
            </a:xfrm>
            <a:prstGeom prst="righ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กล่องข้อความ 15"/>
            <p:cNvSpPr txBox="1"/>
            <p:nvPr/>
          </p:nvSpPr>
          <p:spPr>
            <a:xfrm>
              <a:off x="4506685" y="5486400"/>
              <a:ext cx="4484915" cy="646331"/>
            </a:xfrm>
            <a:prstGeom prst="rect">
              <a:avLst/>
            </a:prstGeom>
            <a:noFill/>
          </p:spPr>
          <p:txBody>
            <a:bodyPr wrap="square" rtlCol="0">
              <a:spAutoFit/>
            </a:bodyPr>
            <a:lstStyle/>
            <a:p>
              <a:r>
                <a:rPr lang="en-US" sz="3600" b="1" dirty="0"/>
                <a:t>Regarded as not exist</a:t>
              </a:r>
              <a:r>
                <a:rPr lang="en-US" dirty="0"/>
                <a:t>.</a:t>
              </a:r>
            </a:p>
          </p:txBody>
        </p:sp>
      </p:grpSp>
      <p:grpSp>
        <p:nvGrpSpPr>
          <p:cNvPr id="20" name="กลุ่ม 19"/>
          <p:cNvGrpSpPr/>
          <p:nvPr/>
        </p:nvGrpSpPr>
        <p:grpSpPr>
          <a:xfrm>
            <a:off x="-65315" y="4414251"/>
            <a:ext cx="4876801" cy="1993967"/>
            <a:chOff x="-65315" y="4414251"/>
            <a:chExt cx="4876801" cy="1993967"/>
          </a:xfrm>
        </p:grpSpPr>
        <p:sp>
          <p:nvSpPr>
            <p:cNvPr id="18" name="ลูกศรขวา 17"/>
            <p:cNvSpPr/>
            <p:nvPr/>
          </p:nvSpPr>
          <p:spPr>
            <a:xfrm rot="17989346">
              <a:off x="3000396" y="4434134"/>
              <a:ext cx="1074804" cy="1035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กล่องข้อความ 18"/>
            <p:cNvSpPr txBox="1"/>
            <p:nvPr/>
          </p:nvSpPr>
          <p:spPr>
            <a:xfrm>
              <a:off x="-65315" y="5331000"/>
              <a:ext cx="4876801" cy="1077218"/>
            </a:xfrm>
            <a:prstGeom prst="rect">
              <a:avLst/>
            </a:prstGeom>
            <a:noFill/>
          </p:spPr>
          <p:txBody>
            <a:bodyPr wrap="square" rtlCol="0">
              <a:spAutoFit/>
            </a:bodyPr>
            <a:lstStyle/>
            <a:p>
              <a:r>
                <a:rPr lang="en-US" sz="3200" b="1" dirty="0"/>
                <a:t>The last data determined by </a:t>
              </a:r>
              <a:r>
                <a:rPr lang="en-US" sz="3200" b="1" dirty="0" err="1"/>
                <a:t>currentSize</a:t>
              </a:r>
              <a:r>
                <a:rPr lang="en-US" sz="3200" b="1" dirty="0"/>
                <a:t>.</a:t>
              </a:r>
            </a:p>
          </p:txBody>
        </p:sp>
      </p:grpSp>
    </p:spTree>
    <p:extLst>
      <p:ext uri="{BB962C8B-B14F-4D97-AF65-F5344CB8AC3E}">
        <p14:creationId xmlns:p14="http://schemas.microsoft.com/office/powerpoint/2010/main" val="174078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609600" y="381000"/>
            <a:ext cx="8305800" cy="2554545"/>
          </a:xfrm>
          <a:prstGeom prst="rect">
            <a:avLst/>
          </a:prstGeom>
        </p:spPr>
        <p:txBody>
          <a:bodyPr wrap="square">
            <a:spAutoFit/>
          </a:bodyPr>
          <a:lstStyle/>
          <a:p>
            <a:r>
              <a:rPr lang="en-US" sz="3200" b="1" dirty="0">
                <a:solidFill>
                  <a:srgbClr val="7F0055"/>
                </a:solidFill>
                <a:latin typeface="Consolas" panose="020B0609020204030204" pitchFamily="49" charset="0"/>
              </a:rPr>
              <a:t>public</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void</a:t>
            </a:r>
            <a:r>
              <a:rPr lang="en-US" sz="3200" b="1" dirty="0">
                <a:solidFill>
                  <a:srgbClr val="000000"/>
                </a:solidFill>
                <a:latin typeface="Consolas" panose="020B0609020204030204" pitchFamily="49" charset="0"/>
              </a:rPr>
              <a:t> pop() </a:t>
            </a:r>
            <a:r>
              <a:rPr lang="en-US" sz="3200" b="1" dirty="0">
                <a:solidFill>
                  <a:srgbClr val="7F0055"/>
                </a:solidFill>
                <a:latin typeface="Consolas" panose="020B0609020204030204" pitchFamily="49" charset="0"/>
              </a:rPr>
              <a:t>throws</a:t>
            </a:r>
            <a:r>
              <a:rPr lang="en-US" sz="3200" b="1" dirty="0">
                <a:solidFill>
                  <a:srgbClr val="000000"/>
                </a:solidFill>
                <a:latin typeface="Consolas" panose="020B0609020204030204" pitchFamily="49" charset="0"/>
              </a:rPr>
              <a:t> Exception{</a:t>
            </a:r>
          </a:p>
          <a:p>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a:t>
            </a:r>
            <a:r>
              <a:rPr lang="en-US" sz="3200" b="1" dirty="0" err="1">
                <a:solidFill>
                  <a:srgbClr val="000000"/>
                </a:solidFill>
                <a:latin typeface="Consolas" panose="020B0609020204030204" pitchFamily="49" charset="0"/>
              </a:rPr>
              <a:t>isEmpty</a:t>
            </a:r>
            <a:r>
              <a:rPr lang="en-US" sz="3200" b="1" dirty="0">
                <a:solidFill>
                  <a:srgbClr val="000000"/>
                </a:solidFill>
                <a:latin typeface="Consolas" panose="020B0609020204030204" pitchFamily="49" charset="0"/>
              </a:rPr>
              <a:t>())</a:t>
            </a:r>
          </a:p>
          <a:p>
            <a:r>
              <a:rPr lang="en-US" sz="3200" b="1" dirty="0">
                <a:solidFill>
                  <a:srgbClr val="7F0055"/>
                </a:solidFill>
                <a:latin typeface="Consolas" panose="020B0609020204030204" pitchFamily="49" charset="0"/>
              </a:rPr>
              <a:t>		throw</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Exception();</a:t>
            </a:r>
          </a:p>
          <a:p>
            <a:r>
              <a:rPr lang="en-US" sz="3200" dirty="0">
                <a:solidFill>
                  <a:srgbClr val="0000C0"/>
                </a:solidFill>
                <a:latin typeface="Consolas" panose="020B0609020204030204" pitchFamily="49" charset="0"/>
              </a:rPr>
              <a:t>	</a:t>
            </a:r>
            <a:r>
              <a:rPr lang="en-US" sz="3200" dirty="0" err="1">
                <a:solidFill>
                  <a:srgbClr val="0000C0"/>
                </a:solidFill>
                <a:latin typeface="Consolas" panose="020B0609020204030204" pitchFamily="49" charset="0"/>
              </a:rPr>
              <a:t>currentSize</a:t>
            </a:r>
            <a:r>
              <a:rPr lang="en-US" sz="3200"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a:t>
            </a:r>
            <a:endParaRPr lang="en-US" sz="3200" dirty="0"/>
          </a:p>
        </p:txBody>
      </p:sp>
      <p:grpSp>
        <p:nvGrpSpPr>
          <p:cNvPr id="5" name="กลุ่ม 4"/>
          <p:cNvGrpSpPr/>
          <p:nvPr/>
        </p:nvGrpSpPr>
        <p:grpSpPr>
          <a:xfrm>
            <a:off x="1306286" y="3815328"/>
            <a:ext cx="5334000" cy="767328"/>
            <a:chOff x="1306286" y="3815328"/>
            <a:chExt cx="5334000" cy="767328"/>
          </a:xfrm>
        </p:grpSpPr>
        <p:sp>
          <p:nvSpPr>
            <p:cNvPr id="6" name="สี่เหลี่ยมผืนผ้า 5"/>
            <p:cNvSpPr/>
            <p:nvPr/>
          </p:nvSpPr>
          <p:spPr>
            <a:xfrm>
              <a:off x="13062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5</a:t>
              </a:r>
              <a:endParaRPr lang="en-US" b="1" dirty="0">
                <a:solidFill>
                  <a:schemeClr val="tx1"/>
                </a:solidFill>
              </a:endParaRPr>
            </a:p>
          </p:txBody>
        </p:sp>
        <p:sp>
          <p:nvSpPr>
            <p:cNvPr id="7" name="สี่เหลี่ยมผืนผ้า 6"/>
            <p:cNvSpPr/>
            <p:nvPr/>
          </p:nvSpPr>
          <p:spPr>
            <a:xfrm>
              <a:off x="34398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4</a:t>
              </a:r>
              <a:endParaRPr lang="en-US" b="1" dirty="0">
                <a:solidFill>
                  <a:schemeClr val="tx1"/>
                </a:solidFill>
              </a:endParaRPr>
            </a:p>
          </p:txBody>
        </p:sp>
        <p:sp>
          <p:nvSpPr>
            <p:cNvPr id="8" name="สี่เหลี่ยมผืนผ้า 7"/>
            <p:cNvSpPr/>
            <p:nvPr/>
          </p:nvSpPr>
          <p:spPr>
            <a:xfrm>
              <a:off x="23730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3</a:t>
              </a:r>
              <a:endParaRPr lang="en-US" b="1" dirty="0">
                <a:solidFill>
                  <a:schemeClr val="tx1"/>
                </a:solidFill>
              </a:endParaRPr>
            </a:p>
          </p:txBody>
        </p:sp>
        <p:sp>
          <p:nvSpPr>
            <p:cNvPr id="9" name="สี่เหลี่ยมผืนผ้า 8"/>
            <p:cNvSpPr/>
            <p:nvPr/>
          </p:nvSpPr>
          <p:spPr>
            <a:xfrm>
              <a:off x="4506686" y="3815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1</a:t>
              </a:r>
              <a:endParaRPr lang="en-US" b="1" dirty="0">
                <a:solidFill>
                  <a:schemeClr val="tx1"/>
                </a:solidFill>
              </a:endParaRPr>
            </a:p>
          </p:txBody>
        </p:sp>
        <p:sp>
          <p:nvSpPr>
            <p:cNvPr id="10" name="สี่เหลี่ยมผืนผ้า 9"/>
            <p:cNvSpPr/>
            <p:nvPr/>
          </p:nvSpPr>
          <p:spPr>
            <a:xfrm>
              <a:off x="5573486" y="3820656"/>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9</a:t>
              </a:r>
              <a:endParaRPr lang="en-US" b="1" dirty="0">
                <a:solidFill>
                  <a:schemeClr val="tx1"/>
                </a:solidFill>
              </a:endParaRPr>
            </a:p>
          </p:txBody>
        </p:sp>
      </p:grpSp>
      <p:sp>
        <p:nvSpPr>
          <p:cNvPr id="11" name="กล่องข้อความ 10"/>
          <p:cNvSpPr txBox="1"/>
          <p:nvPr/>
        </p:nvSpPr>
        <p:spPr>
          <a:xfrm>
            <a:off x="2514600" y="2659290"/>
            <a:ext cx="4419600" cy="646331"/>
          </a:xfrm>
          <a:prstGeom prst="rect">
            <a:avLst/>
          </a:prstGeom>
          <a:noFill/>
        </p:spPr>
        <p:txBody>
          <a:bodyPr wrap="square" rtlCol="0">
            <a:spAutoFit/>
          </a:bodyPr>
          <a:lstStyle/>
          <a:p>
            <a:r>
              <a:rPr lang="en-US" sz="3600" b="1" dirty="0" err="1"/>
              <a:t>currentSize</a:t>
            </a:r>
            <a:r>
              <a:rPr lang="en-US" sz="3600" b="1" dirty="0"/>
              <a:t> = 3</a:t>
            </a:r>
          </a:p>
        </p:txBody>
      </p:sp>
      <p:sp>
        <p:nvSpPr>
          <p:cNvPr id="12" name="กล่องข้อความ 11"/>
          <p:cNvSpPr txBox="1"/>
          <p:nvPr/>
        </p:nvSpPr>
        <p:spPr>
          <a:xfrm>
            <a:off x="2514600" y="2666049"/>
            <a:ext cx="4419600" cy="646331"/>
          </a:xfrm>
          <a:prstGeom prst="rect">
            <a:avLst/>
          </a:prstGeom>
          <a:noFill/>
        </p:spPr>
        <p:txBody>
          <a:bodyPr wrap="square" rtlCol="0">
            <a:spAutoFit/>
          </a:bodyPr>
          <a:lstStyle/>
          <a:p>
            <a:r>
              <a:rPr lang="en-US" sz="3600" b="1" dirty="0" err="1"/>
              <a:t>currentSize</a:t>
            </a:r>
            <a:r>
              <a:rPr lang="en-US" sz="3600" b="1" dirty="0"/>
              <a:t> = 2</a:t>
            </a:r>
          </a:p>
        </p:txBody>
      </p:sp>
      <p:sp>
        <p:nvSpPr>
          <p:cNvPr id="14" name="ลูกศรขวา 13"/>
          <p:cNvSpPr/>
          <p:nvPr/>
        </p:nvSpPr>
        <p:spPr>
          <a:xfrm rot="17989346">
            <a:off x="3000396" y="4434134"/>
            <a:ext cx="1074804" cy="1035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กล่องข้อความ 14"/>
          <p:cNvSpPr txBox="1"/>
          <p:nvPr/>
        </p:nvSpPr>
        <p:spPr>
          <a:xfrm>
            <a:off x="-65315" y="5331000"/>
            <a:ext cx="4876801" cy="1077218"/>
          </a:xfrm>
          <a:prstGeom prst="rect">
            <a:avLst/>
          </a:prstGeom>
          <a:noFill/>
        </p:spPr>
        <p:txBody>
          <a:bodyPr wrap="square" rtlCol="0">
            <a:spAutoFit/>
          </a:bodyPr>
          <a:lstStyle/>
          <a:p>
            <a:r>
              <a:rPr lang="en-US" sz="3200" b="1" dirty="0"/>
              <a:t>The last data determined by </a:t>
            </a:r>
            <a:r>
              <a:rPr lang="en-US" sz="3200" b="1" dirty="0" err="1"/>
              <a:t>currentSize</a:t>
            </a:r>
            <a:r>
              <a:rPr lang="en-US" sz="3200" b="1" dirty="0"/>
              <a:t>.</a:t>
            </a:r>
          </a:p>
        </p:txBody>
      </p:sp>
      <p:sp>
        <p:nvSpPr>
          <p:cNvPr id="16" name="ลูกศรขวา 15"/>
          <p:cNvSpPr/>
          <p:nvPr/>
        </p:nvSpPr>
        <p:spPr>
          <a:xfrm rot="17989346">
            <a:off x="1977197" y="4361534"/>
            <a:ext cx="1074804" cy="1035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73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xit" presetSubtype="0" fill="hold" grpId="1" nodeType="clickEffect">
                                  <p:stCondLst>
                                    <p:cond delay="0"/>
                                  </p:stCondLst>
                                  <p:childTnLst>
                                    <p:anim calcmode="lin" valueType="num">
                                      <p:cBhvr>
                                        <p:cTn id="13" dur="1000"/>
                                        <p:tgtEl>
                                          <p:spTgt spid="11"/>
                                        </p:tgtEl>
                                        <p:attrNameLst>
                                          <p:attrName>ppt_w</p:attrName>
                                        </p:attrNameLst>
                                      </p:cBhvr>
                                      <p:tavLst>
                                        <p:tav tm="0">
                                          <p:val>
                                            <p:strVal val="ppt_w"/>
                                          </p:val>
                                        </p:tav>
                                        <p:tav tm="100000">
                                          <p:val>
                                            <p:fltVal val="0"/>
                                          </p:val>
                                        </p:tav>
                                      </p:tavLst>
                                    </p:anim>
                                    <p:anim calcmode="lin" valueType="num">
                                      <p:cBhvr>
                                        <p:cTn id="14" dur="1000"/>
                                        <p:tgtEl>
                                          <p:spTgt spid="11"/>
                                        </p:tgtEl>
                                        <p:attrNameLst>
                                          <p:attrName>ppt_h</p:attrName>
                                        </p:attrNameLst>
                                      </p:cBhvr>
                                      <p:tavLst>
                                        <p:tav tm="0">
                                          <p:val>
                                            <p:strVal val="ppt_h"/>
                                          </p:val>
                                        </p:tav>
                                        <p:tav tm="100000">
                                          <p:val>
                                            <p:fltVal val="0"/>
                                          </p:val>
                                        </p:tav>
                                      </p:tavLst>
                                    </p:anim>
                                    <p:anim calcmode="lin" valueType="num">
                                      <p:cBhvr>
                                        <p:cTn id="15" dur="1000"/>
                                        <p:tgtEl>
                                          <p:spTgt spid="11"/>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6" dur="1000"/>
                                        <p:tgtEl>
                                          <p:spTgt spid="11"/>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7" dur="1" fill="hold">
                                          <p:stCondLst>
                                            <p:cond delay="9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fltVal val="0"/>
                                          </p:val>
                                        </p:tav>
                                        <p:tav tm="100000">
                                          <p:val>
                                            <p:strVal val="#ppt_w"/>
                                          </p:val>
                                        </p:tav>
                                      </p:tavLst>
                                    </p:anim>
                                    <p:anim calcmode="lin" valueType="num">
                                      <p:cBhvr>
                                        <p:cTn id="23" dur="1000" fill="hold"/>
                                        <p:tgtEl>
                                          <p:spTgt spid="12"/>
                                        </p:tgtEl>
                                        <p:attrNameLst>
                                          <p:attrName>ppt_h</p:attrName>
                                        </p:attrNameLst>
                                      </p:cBhvr>
                                      <p:tavLst>
                                        <p:tav tm="0">
                                          <p:val>
                                            <p:fltVal val="0"/>
                                          </p:val>
                                        </p:tav>
                                        <p:tav tm="100000">
                                          <p:val>
                                            <p:strVal val="#ppt_h"/>
                                          </p:val>
                                        </p:tav>
                                      </p:tavLst>
                                    </p:anim>
                                    <p:anim calcmode="lin" valueType="num">
                                      <p:cBhvr>
                                        <p:cTn id="24"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xit" presetSubtype="32" fill="hold" grpId="0" nodeType="clickEffect">
                                  <p:stCondLst>
                                    <p:cond delay="0"/>
                                  </p:stCondLst>
                                  <p:childTnLst>
                                    <p:anim calcmode="lin" valueType="num">
                                      <p:cBhvr>
                                        <p:cTn id="29" dur="500"/>
                                        <p:tgtEl>
                                          <p:spTgt spid="14"/>
                                        </p:tgtEl>
                                        <p:attrNameLst>
                                          <p:attrName>ppt_w</p:attrName>
                                        </p:attrNameLst>
                                      </p:cBhvr>
                                      <p:tavLst>
                                        <p:tav tm="0">
                                          <p:val>
                                            <p:strVal val="ppt_w"/>
                                          </p:val>
                                        </p:tav>
                                        <p:tav tm="100000">
                                          <p:val>
                                            <p:fltVal val="0"/>
                                          </p:val>
                                        </p:tav>
                                      </p:tavLst>
                                    </p:anim>
                                    <p:anim calcmode="lin" valueType="num">
                                      <p:cBhvr>
                                        <p:cTn id="30" dur="500"/>
                                        <p:tgtEl>
                                          <p:spTgt spid="14"/>
                                        </p:tgtEl>
                                        <p:attrNameLst>
                                          <p:attrName>ppt_h</p:attrName>
                                        </p:attrNameLst>
                                      </p:cBhvr>
                                      <p:tavLst>
                                        <p:tav tm="0">
                                          <p:val>
                                            <p:strVal val="ppt_h"/>
                                          </p:val>
                                        </p:tav>
                                        <p:tav tm="100000">
                                          <p:val>
                                            <p:fltVal val="0"/>
                                          </p:val>
                                        </p:tav>
                                      </p:tavLst>
                                    </p:anim>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1"/>
      <p:bldP spid="14"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381000" y="381000"/>
            <a:ext cx="8534400" cy="3416320"/>
          </a:xfrm>
          <a:prstGeom prst="rect">
            <a:avLst/>
          </a:prstGeom>
        </p:spPr>
        <p:txBody>
          <a:bodyPr wrap="square">
            <a:spAutoFit/>
          </a:bodyPr>
          <a:lstStyle/>
          <a:p>
            <a:r>
              <a:rPr lang="en-US" sz="3600" b="1" dirty="0">
                <a:solidFill>
                  <a:srgbClr val="7F0055"/>
                </a:solidFill>
                <a:latin typeface="Consolas" panose="020B0609020204030204" pitchFamily="49" charset="0"/>
              </a:rPr>
              <a:t>public</a:t>
            </a:r>
            <a:r>
              <a:rPr lang="en-US" sz="3600" b="1" dirty="0">
                <a:solidFill>
                  <a:srgbClr val="000000"/>
                </a:solidFill>
                <a:latin typeface="Consolas" panose="020B0609020204030204" pitchFamily="49" charset="0"/>
              </a:rPr>
              <a:t> </a:t>
            </a:r>
            <a:r>
              <a:rPr lang="en-US" sz="3600" b="1" dirty="0">
                <a:solidFill>
                  <a:srgbClr val="7F0055"/>
                </a:solidFill>
                <a:latin typeface="Consolas" panose="020B0609020204030204" pitchFamily="49" charset="0"/>
              </a:rPr>
              <a:t>void</a:t>
            </a:r>
            <a:r>
              <a:rPr lang="en-US" sz="3600" b="1" dirty="0">
                <a:solidFill>
                  <a:srgbClr val="000000"/>
                </a:solidFill>
                <a:latin typeface="Consolas" panose="020B0609020204030204" pitchFamily="49" charset="0"/>
              </a:rPr>
              <a:t> push(</a:t>
            </a:r>
            <a:r>
              <a:rPr lang="en-US" sz="3600" b="1" dirty="0" err="1">
                <a:solidFill>
                  <a:srgbClr val="7F0055"/>
                </a:solidFill>
                <a:latin typeface="Consolas" panose="020B0609020204030204" pitchFamily="49" charset="0"/>
              </a:rPr>
              <a:t>int</a:t>
            </a:r>
            <a:r>
              <a:rPr lang="en-US" sz="3600" b="1" dirty="0">
                <a:solidFill>
                  <a:srgbClr val="000000"/>
                </a:solidFill>
                <a:latin typeface="Consolas" panose="020B0609020204030204" pitchFamily="49" charset="0"/>
              </a:rPr>
              <a:t> </a:t>
            </a:r>
            <a:r>
              <a:rPr lang="en-US" sz="3600" b="1" dirty="0">
                <a:solidFill>
                  <a:srgbClr val="6A3E3E"/>
                </a:solidFill>
                <a:latin typeface="Consolas" panose="020B0609020204030204" pitchFamily="49" charset="0"/>
              </a:rPr>
              <a:t>data</a:t>
            </a:r>
            <a:r>
              <a:rPr lang="en-US" sz="3600" b="1" dirty="0">
                <a:solidFill>
                  <a:srgbClr val="000000"/>
                </a:solidFill>
                <a:latin typeface="Consolas" panose="020B0609020204030204" pitchFamily="49" charset="0"/>
              </a:rPr>
              <a:t>){</a:t>
            </a:r>
          </a:p>
          <a:p>
            <a:r>
              <a:rPr lang="en-US" sz="3600" b="1" dirty="0">
                <a:solidFill>
                  <a:srgbClr val="7F0055"/>
                </a:solidFill>
                <a:latin typeface="Consolas" panose="020B0609020204030204" pitchFamily="49" charset="0"/>
              </a:rPr>
              <a:t>	if</a:t>
            </a:r>
            <a:r>
              <a:rPr lang="en-US" sz="3600" b="1" dirty="0">
                <a:solidFill>
                  <a:srgbClr val="000000"/>
                </a:solidFill>
                <a:latin typeface="Consolas" panose="020B0609020204030204" pitchFamily="49" charset="0"/>
              </a:rPr>
              <a:t>(</a:t>
            </a:r>
            <a:r>
              <a:rPr lang="en-US" sz="3600" b="1" dirty="0" err="1">
                <a:solidFill>
                  <a:srgbClr val="000000"/>
                </a:solidFill>
                <a:latin typeface="Consolas" panose="020B0609020204030204" pitchFamily="49" charset="0"/>
              </a:rPr>
              <a:t>isFull</a:t>
            </a:r>
            <a:r>
              <a:rPr lang="en-US" sz="3600" b="1"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		</a:t>
            </a:r>
            <a:r>
              <a:rPr lang="en-US" sz="3600" dirty="0" err="1">
                <a:solidFill>
                  <a:srgbClr val="000000"/>
                </a:solidFill>
                <a:latin typeface="Consolas" panose="020B0609020204030204" pitchFamily="49" charset="0"/>
              </a:rPr>
              <a:t>doubleCapacity</a:t>
            </a:r>
            <a:r>
              <a:rPr lang="en-US" sz="3600" dirty="0">
                <a:solidFill>
                  <a:srgbClr val="000000"/>
                </a:solidFill>
                <a:latin typeface="Consolas" panose="020B0609020204030204" pitchFamily="49" charset="0"/>
              </a:rPr>
              <a:t>();</a:t>
            </a:r>
          </a:p>
          <a:p>
            <a:r>
              <a:rPr lang="en-US" sz="3600" dirty="0">
                <a:solidFill>
                  <a:srgbClr val="0000C0"/>
                </a:solidFill>
                <a:latin typeface="Consolas" panose="020B0609020204030204" pitchFamily="49" charset="0"/>
              </a:rPr>
              <a:t>	</a:t>
            </a:r>
            <a:r>
              <a:rPr lang="en-US" sz="3600" dirty="0" err="1">
                <a:solidFill>
                  <a:srgbClr val="0000C0"/>
                </a:solidFill>
                <a:latin typeface="Consolas" panose="020B0609020204030204" pitchFamily="49" charset="0"/>
              </a:rPr>
              <a:t>theArray</a:t>
            </a:r>
            <a:r>
              <a:rPr lang="en-US" sz="3600" dirty="0">
                <a:solidFill>
                  <a:srgbClr val="000000"/>
                </a:solidFill>
                <a:latin typeface="Consolas" panose="020B0609020204030204" pitchFamily="49" charset="0"/>
              </a:rPr>
              <a:t>[</a:t>
            </a:r>
            <a:r>
              <a:rPr lang="en-US" sz="3600" dirty="0" err="1">
                <a:solidFill>
                  <a:srgbClr val="0000C0"/>
                </a:solidFill>
                <a:latin typeface="Consolas" panose="020B0609020204030204" pitchFamily="49" charset="0"/>
              </a:rPr>
              <a:t>currentSize</a:t>
            </a:r>
            <a:r>
              <a:rPr lang="en-US" sz="3600" dirty="0">
                <a:solidFill>
                  <a:srgbClr val="000000"/>
                </a:solidFill>
                <a:latin typeface="Consolas" panose="020B0609020204030204" pitchFamily="49" charset="0"/>
              </a:rPr>
              <a:t>] = </a:t>
            </a:r>
            <a:r>
              <a:rPr lang="en-US" sz="3600" dirty="0">
                <a:solidFill>
                  <a:srgbClr val="6A3E3E"/>
                </a:solidFill>
                <a:latin typeface="Consolas" panose="020B0609020204030204" pitchFamily="49" charset="0"/>
              </a:rPr>
              <a:t>data</a:t>
            </a:r>
            <a:r>
              <a:rPr lang="en-US" sz="3600" dirty="0">
                <a:solidFill>
                  <a:srgbClr val="000000"/>
                </a:solidFill>
                <a:latin typeface="Consolas" panose="020B0609020204030204" pitchFamily="49" charset="0"/>
              </a:rPr>
              <a:t>;</a:t>
            </a:r>
          </a:p>
          <a:p>
            <a:r>
              <a:rPr lang="en-US" sz="3600" dirty="0">
                <a:solidFill>
                  <a:srgbClr val="0000C0"/>
                </a:solidFill>
                <a:latin typeface="Consolas" panose="020B0609020204030204" pitchFamily="49" charset="0"/>
              </a:rPr>
              <a:t>	</a:t>
            </a:r>
            <a:r>
              <a:rPr lang="en-US" sz="3600" dirty="0" err="1">
                <a:solidFill>
                  <a:srgbClr val="0000C0"/>
                </a:solidFill>
                <a:latin typeface="Consolas" panose="020B0609020204030204" pitchFamily="49" charset="0"/>
              </a:rPr>
              <a:t>currentSize</a:t>
            </a:r>
            <a:r>
              <a:rPr lang="en-US" sz="3600" dirty="0">
                <a:solidFill>
                  <a:srgbClr val="000000"/>
                </a:solidFill>
                <a:latin typeface="Consolas" panose="020B0609020204030204" pitchFamily="49" charset="0"/>
              </a:rPr>
              <a:t>++;</a:t>
            </a:r>
          </a:p>
          <a:p>
            <a:r>
              <a:rPr lang="en-US" sz="3600" dirty="0">
                <a:solidFill>
                  <a:srgbClr val="000000"/>
                </a:solidFill>
                <a:latin typeface="Consolas" panose="020B0609020204030204" pitchFamily="49" charset="0"/>
              </a:rPr>
              <a:t>}</a:t>
            </a:r>
          </a:p>
        </p:txBody>
      </p:sp>
      <p:sp>
        <p:nvSpPr>
          <p:cNvPr id="6" name="สี่เหลี่ยมผืนผ้า 5"/>
          <p:cNvSpPr/>
          <p:nvPr/>
        </p:nvSpPr>
        <p:spPr>
          <a:xfrm>
            <a:off x="1600200" y="4191000"/>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5</a:t>
            </a:r>
            <a:endParaRPr lang="en-US" b="1" dirty="0">
              <a:solidFill>
                <a:schemeClr val="tx1"/>
              </a:solidFill>
            </a:endParaRPr>
          </a:p>
        </p:txBody>
      </p:sp>
      <p:sp>
        <p:nvSpPr>
          <p:cNvPr id="7" name="สี่เหลี่ยมผืนผ้า 6"/>
          <p:cNvSpPr/>
          <p:nvPr/>
        </p:nvSpPr>
        <p:spPr>
          <a:xfrm>
            <a:off x="3733800" y="4191000"/>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4</a:t>
            </a:r>
            <a:endParaRPr lang="en-US" b="1" dirty="0">
              <a:solidFill>
                <a:schemeClr val="tx1"/>
              </a:solidFill>
            </a:endParaRPr>
          </a:p>
        </p:txBody>
      </p:sp>
      <p:sp>
        <p:nvSpPr>
          <p:cNvPr id="8" name="สี่เหลี่ยมผืนผ้า 7"/>
          <p:cNvSpPr/>
          <p:nvPr/>
        </p:nvSpPr>
        <p:spPr>
          <a:xfrm>
            <a:off x="2667000" y="4191000"/>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3</a:t>
            </a:r>
            <a:endParaRPr lang="en-US" b="1" dirty="0">
              <a:solidFill>
                <a:schemeClr val="tx1"/>
              </a:solidFill>
            </a:endParaRPr>
          </a:p>
        </p:txBody>
      </p:sp>
      <p:sp>
        <p:nvSpPr>
          <p:cNvPr id="9" name="สี่เหลี่ยมผืนผ้า 8"/>
          <p:cNvSpPr/>
          <p:nvPr/>
        </p:nvSpPr>
        <p:spPr>
          <a:xfrm>
            <a:off x="4800600" y="4191000"/>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1</a:t>
            </a:r>
            <a:endParaRPr lang="en-US" b="1" dirty="0">
              <a:solidFill>
                <a:schemeClr val="tx1"/>
              </a:solidFill>
            </a:endParaRPr>
          </a:p>
        </p:txBody>
      </p:sp>
      <p:sp>
        <p:nvSpPr>
          <p:cNvPr id="10" name="สี่เหลี่ยมผืนผ้า 9"/>
          <p:cNvSpPr/>
          <p:nvPr/>
        </p:nvSpPr>
        <p:spPr>
          <a:xfrm>
            <a:off x="5867400" y="4196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9</a:t>
            </a:r>
            <a:endParaRPr lang="en-US" b="1" dirty="0">
              <a:solidFill>
                <a:schemeClr val="tx1"/>
              </a:solidFill>
            </a:endParaRPr>
          </a:p>
        </p:txBody>
      </p:sp>
      <p:sp>
        <p:nvSpPr>
          <p:cNvPr id="11" name="กล่องข้อความ 10"/>
          <p:cNvSpPr txBox="1"/>
          <p:nvPr/>
        </p:nvSpPr>
        <p:spPr>
          <a:xfrm>
            <a:off x="2677886" y="3345165"/>
            <a:ext cx="4419600" cy="646331"/>
          </a:xfrm>
          <a:prstGeom prst="rect">
            <a:avLst/>
          </a:prstGeom>
          <a:noFill/>
        </p:spPr>
        <p:txBody>
          <a:bodyPr wrap="square" rtlCol="0">
            <a:spAutoFit/>
          </a:bodyPr>
          <a:lstStyle/>
          <a:p>
            <a:r>
              <a:rPr lang="en-US" sz="3600" b="1" dirty="0" err="1"/>
              <a:t>currentSize</a:t>
            </a:r>
            <a:r>
              <a:rPr lang="en-US" sz="3600" b="1" dirty="0"/>
              <a:t> = 2</a:t>
            </a:r>
          </a:p>
        </p:txBody>
      </p:sp>
      <p:sp>
        <p:nvSpPr>
          <p:cNvPr id="12" name="กล่องข้อความ 11"/>
          <p:cNvSpPr txBox="1"/>
          <p:nvPr/>
        </p:nvSpPr>
        <p:spPr>
          <a:xfrm>
            <a:off x="141514" y="5651610"/>
            <a:ext cx="4876801" cy="1077218"/>
          </a:xfrm>
          <a:prstGeom prst="rect">
            <a:avLst/>
          </a:prstGeom>
          <a:noFill/>
        </p:spPr>
        <p:txBody>
          <a:bodyPr wrap="square" rtlCol="0">
            <a:spAutoFit/>
          </a:bodyPr>
          <a:lstStyle/>
          <a:p>
            <a:r>
              <a:rPr lang="en-US" sz="3200" b="1" dirty="0"/>
              <a:t>The last data determined by </a:t>
            </a:r>
            <a:r>
              <a:rPr lang="en-US" sz="3200" b="1" dirty="0" err="1"/>
              <a:t>currentSize</a:t>
            </a:r>
            <a:r>
              <a:rPr lang="en-US" sz="3200" b="1" dirty="0"/>
              <a:t>.</a:t>
            </a:r>
          </a:p>
        </p:txBody>
      </p:sp>
      <p:sp>
        <p:nvSpPr>
          <p:cNvPr id="13" name="ลูกศรขวา 12"/>
          <p:cNvSpPr/>
          <p:nvPr/>
        </p:nvSpPr>
        <p:spPr>
          <a:xfrm rot="17989346">
            <a:off x="2184026" y="4682144"/>
            <a:ext cx="1074804" cy="1035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ลูกศรขวา 13"/>
          <p:cNvSpPr/>
          <p:nvPr/>
        </p:nvSpPr>
        <p:spPr>
          <a:xfrm rot="17989346">
            <a:off x="3398891" y="4778085"/>
            <a:ext cx="1074804" cy="1035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กล่องข้อความ 14"/>
          <p:cNvSpPr txBox="1"/>
          <p:nvPr/>
        </p:nvSpPr>
        <p:spPr>
          <a:xfrm>
            <a:off x="2677886" y="3309340"/>
            <a:ext cx="4419600" cy="646331"/>
          </a:xfrm>
          <a:prstGeom prst="rect">
            <a:avLst/>
          </a:prstGeom>
          <a:noFill/>
        </p:spPr>
        <p:txBody>
          <a:bodyPr wrap="square" rtlCol="0">
            <a:spAutoFit/>
          </a:bodyPr>
          <a:lstStyle/>
          <a:p>
            <a:r>
              <a:rPr lang="en-US" sz="3600" b="1" dirty="0" err="1"/>
              <a:t>currentSize</a:t>
            </a:r>
            <a:r>
              <a:rPr lang="en-US" sz="3600" b="1" dirty="0"/>
              <a:t> = 3</a:t>
            </a:r>
          </a:p>
        </p:txBody>
      </p:sp>
      <p:sp>
        <p:nvSpPr>
          <p:cNvPr id="16" name="สี่เหลี่ยมผืนผ้า 15"/>
          <p:cNvSpPr/>
          <p:nvPr/>
        </p:nvSpPr>
        <p:spPr>
          <a:xfrm>
            <a:off x="3733800" y="4196328"/>
            <a:ext cx="1066800" cy="762000"/>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7</a:t>
            </a:r>
            <a:endParaRPr lang="en-US" b="1" dirty="0">
              <a:solidFill>
                <a:schemeClr val="tx1"/>
              </a:solidFill>
            </a:endParaRPr>
          </a:p>
        </p:txBody>
      </p:sp>
    </p:spTree>
    <p:extLst>
      <p:ext uri="{BB962C8B-B14F-4D97-AF65-F5344CB8AC3E}">
        <p14:creationId xmlns:p14="http://schemas.microsoft.com/office/powerpoint/2010/main" val="42857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5" presetClass="exit" presetSubtype="0" fill="hold" grpId="1" nodeType="clickEffect">
                                  <p:stCondLst>
                                    <p:cond delay="0"/>
                                  </p:stCondLst>
                                  <p:childTnLst>
                                    <p:anim calcmode="lin" valueType="num">
                                      <p:cBhvr>
                                        <p:cTn id="18" dur="1000"/>
                                        <p:tgtEl>
                                          <p:spTgt spid="11"/>
                                        </p:tgtEl>
                                        <p:attrNameLst>
                                          <p:attrName>ppt_w</p:attrName>
                                        </p:attrNameLst>
                                      </p:cBhvr>
                                      <p:tavLst>
                                        <p:tav tm="0">
                                          <p:val>
                                            <p:strVal val="ppt_w"/>
                                          </p:val>
                                        </p:tav>
                                        <p:tav tm="100000">
                                          <p:val>
                                            <p:fltVal val="0"/>
                                          </p:val>
                                        </p:tav>
                                      </p:tavLst>
                                    </p:anim>
                                    <p:anim calcmode="lin" valueType="num">
                                      <p:cBhvr>
                                        <p:cTn id="19" dur="1000"/>
                                        <p:tgtEl>
                                          <p:spTgt spid="11"/>
                                        </p:tgtEl>
                                        <p:attrNameLst>
                                          <p:attrName>ppt_h</p:attrName>
                                        </p:attrNameLst>
                                      </p:cBhvr>
                                      <p:tavLst>
                                        <p:tav tm="0">
                                          <p:val>
                                            <p:strVal val="ppt_h"/>
                                          </p:val>
                                        </p:tav>
                                        <p:tav tm="100000">
                                          <p:val>
                                            <p:fltVal val="0"/>
                                          </p:val>
                                        </p:tav>
                                      </p:tavLst>
                                    </p:anim>
                                    <p:anim calcmode="lin" valueType="num">
                                      <p:cBhvr>
                                        <p:cTn id="20" dur="1000"/>
                                        <p:tgtEl>
                                          <p:spTgt spid="11"/>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1" dur="1000"/>
                                        <p:tgtEl>
                                          <p:spTgt spid="11"/>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2" dur="1" fill="hold">
                                          <p:stCondLst>
                                            <p:cond delay="9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 calcmode="lin" valueType="num">
                                      <p:cBhvr>
                                        <p:cTn id="2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xit" presetSubtype="32" fill="hold" grpId="0" nodeType="clickEffect">
                                  <p:stCondLst>
                                    <p:cond delay="0"/>
                                  </p:stCondLst>
                                  <p:childTnLst>
                                    <p:anim calcmode="lin" valueType="num">
                                      <p:cBhvr>
                                        <p:cTn id="34" dur="500"/>
                                        <p:tgtEl>
                                          <p:spTgt spid="13"/>
                                        </p:tgtEl>
                                        <p:attrNameLst>
                                          <p:attrName>ppt_w</p:attrName>
                                        </p:attrNameLst>
                                      </p:cBhvr>
                                      <p:tavLst>
                                        <p:tav tm="0">
                                          <p:val>
                                            <p:strVal val="ppt_w"/>
                                          </p:val>
                                        </p:tav>
                                        <p:tav tm="100000">
                                          <p:val>
                                            <p:fltVal val="0"/>
                                          </p:val>
                                        </p:tav>
                                      </p:tavLst>
                                    </p:anim>
                                    <p:anim calcmode="lin" valueType="num">
                                      <p:cBhvr>
                                        <p:cTn id="35" dur="500"/>
                                        <p:tgtEl>
                                          <p:spTgt spid="13"/>
                                        </p:tgtEl>
                                        <p:attrNameLst>
                                          <p:attrName>ppt_h</p:attrName>
                                        </p:attrNameLst>
                                      </p:cBhvr>
                                      <p:tavLst>
                                        <p:tav tm="0">
                                          <p:val>
                                            <p:strVal val="ppt_h"/>
                                          </p:val>
                                        </p:tav>
                                        <p:tav tm="100000">
                                          <p:val>
                                            <p:fltVal val="0"/>
                                          </p:val>
                                        </p:tav>
                                      </p:tavLst>
                                    </p:anim>
                                    <p:set>
                                      <p:cBhvr>
                                        <p:cTn id="36" dur="1" fill="hold">
                                          <p:stCondLst>
                                            <p:cond delay="499"/>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animBg="1"/>
      <p:bldP spid="14" grpId="0" animBg="1"/>
      <p:bldP spid="15"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52400" y="304800"/>
            <a:ext cx="10134600" cy="3539430"/>
          </a:xfrm>
          <a:prstGeom prst="rect">
            <a:avLst/>
          </a:prstGeom>
        </p:spPr>
        <p:txBody>
          <a:bodyPr wrap="square">
            <a:spAutoFit/>
          </a:bodyPr>
          <a:lstStyle/>
          <a:p>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void</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doubleCapacity</a:t>
            </a:r>
            <a:r>
              <a:rPr lang="en-US" sz="2800" b="1" dirty="0">
                <a:solidFill>
                  <a:srgbClr val="000000"/>
                </a:solidFill>
                <a:latin typeface="Consolas" panose="020B0609020204030204" pitchFamily="49" charset="0"/>
              </a:rPr>
              <a:t>(){ </a:t>
            </a:r>
          </a:p>
          <a:p>
            <a:r>
              <a:rPr lang="en-US" sz="2800" b="1" dirty="0">
                <a:solidFill>
                  <a:srgbClr val="3F7F5F"/>
                </a:solidFill>
                <a:latin typeface="Consolas" panose="020B0609020204030204" pitchFamily="49" charset="0"/>
              </a:rPr>
              <a:t>//resize array to twice the original size </a:t>
            </a:r>
          </a:p>
          <a:p>
            <a:r>
              <a:rPr lang="en-US" sz="2800" b="1" dirty="0">
                <a:solidFill>
                  <a:srgbClr val="7F0055"/>
                </a:solidFill>
                <a:latin typeface="Consolas" panose="020B0609020204030204" pitchFamily="49" charset="0"/>
              </a:rPr>
              <a:t>	</a:t>
            </a:r>
            <a:r>
              <a:rPr lang="en-US" sz="2800" b="1" dirty="0" err="1">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 </a:t>
            </a:r>
            <a:r>
              <a:rPr lang="en-US" sz="2800" b="1" dirty="0">
                <a:solidFill>
                  <a:srgbClr val="6A3E3E"/>
                </a:solidFill>
                <a:latin typeface="Consolas" panose="020B0609020204030204" pitchFamily="49" charset="0"/>
              </a:rPr>
              <a:t>temp</a:t>
            </a:r>
            <a:r>
              <a:rPr lang="en-US" sz="2800" b="1" dirty="0">
                <a:solidFill>
                  <a:srgbClr val="000000"/>
                </a:solidFill>
                <a:latin typeface="Consolas" panose="020B0609020204030204" pitchFamily="49" charset="0"/>
              </a:rPr>
              <a:t> =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a:t>
            </a:r>
            <a:r>
              <a:rPr lang="en-US" sz="2800" b="1" dirty="0" err="1">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a:t>
            </a:r>
            <a:r>
              <a:rPr lang="en-US" sz="2800" b="1" dirty="0" err="1">
                <a:solidFill>
                  <a:srgbClr val="0000C0"/>
                </a:solidFill>
                <a:highlight>
                  <a:srgbClr val="D4D4D4"/>
                </a:highlight>
                <a:latin typeface="Consolas" panose="020B0609020204030204" pitchFamily="49" charset="0"/>
              </a:rPr>
              <a:t>theArray</a:t>
            </a:r>
            <a:r>
              <a:rPr lang="en-US" sz="2800" b="1" dirty="0" err="1">
                <a:solidFill>
                  <a:srgbClr val="000000"/>
                </a:solidFill>
                <a:highlight>
                  <a:srgbClr val="D4D4D4"/>
                </a:highlight>
                <a:latin typeface="Consolas" panose="020B0609020204030204" pitchFamily="49" charset="0"/>
              </a:rPr>
              <a:t>.</a:t>
            </a:r>
            <a:r>
              <a:rPr lang="en-US" sz="2800" b="1" dirty="0" err="1">
                <a:solidFill>
                  <a:srgbClr val="0000C0"/>
                </a:solidFill>
                <a:highlight>
                  <a:srgbClr val="D4D4D4"/>
                </a:highlight>
                <a:latin typeface="Consolas" panose="020B0609020204030204" pitchFamily="49" charset="0"/>
              </a:rPr>
              <a:t>length</a:t>
            </a:r>
            <a:r>
              <a:rPr lang="en-US" sz="2800" b="1" dirty="0">
                <a:solidFill>
                  <a:srgbClr val="000000"/>
                </a:solidFill>
                <a:highlight>
                  <a:srgbClr val="D4D4D4"/>
                </a:highlight>
                <a:latin typeface="Consolas" panose="020B0609020204030204" pitchFamily="49" charset="0"/>
              </a:rPr>
              <a:t>*2];</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System.</a:t>
            </a:r>
            <a:r>
              <a:rPr lang="en-US" sz="2800" i="1" dirty="0" err="1">
                <a:solidFill>
                  <a:srgbClr val="000000"/>
                </a:solidFill>
                <a:latin typeface="Consolas" panose="020B0609020204030204" pitchFamily="49" charset="0"/>
              </a:rPr>
              <a:t>arraycopy</a:t>
            </a:r>
            <a:r>
              <a:rPr lang="en-US" sz="2800" i="1" dirty="0">
                <a:solidFill>
                  <a:srgbClr val="000000"/>
                </a:solidFill>
                <a:latin typeface="Consolas" panose="020B0609020204030204" pitchFamily="49" charset="0"/>
              </a:rPr>
              <a:t>(</a:t>
            </a:r>
            <a:r>
              <a:rPr lang="en-US" sz="2800" i="1" dirty="0" err="1">
                <a:solidFill>
                  <a:srgbClr val="0000C0"/>
                </a:solidFill>
                <a:highlight>
                  <a:srgbClr val="D4D4D4"/>
                </a:highlight>
                <a:latin typeface="Consolas" panose="020B0609020204030204" pitchFamily="49" charset="0"/>
              </a:rPr>
              <a:t>theArray</a:t>
            </a:r>
            <a:r>
              <a:rPr lang="en-US" sz="2800" i="1" dirty="0">
                <a:solidFill>
                  <a:srgbClr val="000000"/>
                </a:solidFill>
                <a:highlight>
                  <a:srgbClr val="D4D4D4"/>
                </a:highlight>
                <a:latin typeface="Consolas" panose="020B0609020204030204" pitchFamily="49" charset="0"/>
              </a:rPr>
              <a:t>, 0, </a:t>
            </a:r>
            <a:r>
              <a:rPr lang="en-US" sz="2800" i="1" dirty="0">
                <a:solidFill>
                  <a:srgbClr val="6A3E3E"/>
                </a:solidFill>
                <a:highlight>
                  <a:srgbClr val="D4D4D4"/>
                </a:highlight>
                <a:latin typeface="Consolas" panose="020B0609020204030204" pitchFamily="49" charset="0"/>
              </a:rPr>
              <a:t>temp</a:t>
            </a:r>
            <a:r>
              <a:rPr lang="en-US" sz="2800" i="1" dirty="0">
                <a:solidFill>
                  <a:srgbClr val="000000"/>
                </a:solidFill>
                <a:highlight>
                  <a:srgbClr val="D4D4D4"/>
                </a:highlight>
                <a:latin typeface="Consolas" panose="020B0609020204030204" pitchFamily="49" charset="0"/>
              </a:rPr>
              <a:t>, 0, </a:t>
            </a:r>
            <a:r>
              <a:rPr lang="en-US" sz="2800" i="1" dirty="0" err="1">
                <a:solidFill>
                  <a:srgbClr val="0000C0"/>
                </a:solidFill>
                <a:highlight>
                  <a:srgbClr val="D4D4D4"/>
                </a:highlight>
                <a:latin typeface="Consolas" panose="020B0609020204030204" pitchFamily="49" charset="0"/>
              </a:rPr>
              <a:t>theArray</a:t>
            </a:r>
            <a:r>
              <a:rPr lang="en-US" sz="2800" i="1" dirty="0" err="1">
                <a:solidFill>
                  <a:srgbClr val="000000"/>
                </a:solidFill>
                <a:highlight>
                  <a:srgbClr val="D4D4D4"/>
                </a:highlight>
                <a:latin typeface="Consolas" panose="020B0609020204030204" pitchFamily="49" charset="0"/>
              </a:rPr>
              <a:t>.</a:t>
            </a:r>
            <a:r>
              <a:rPr lang="en-US" sz="2800" i="1" dirty="0" err="1">
                <a:solidFill>
                  <a:srgbClr val="0000C0"/>
                </a:solidFill>
                <a:highlight>
                  <a:srgbClr val="D4D4D4"/>
                </a:highlight>
                <a:latin typeface="Consolas" panose="020B0609020204030204" pitchFamily="49" charset="0"/>
              </a:rPr>
              <a:t>length</a:t>
            </a:r>
            <a:r>
              <a:rPr lang="en-US" sz="2800" i="1" dirty="0">
                <a:solidFill>
                  <a:srgbClr val="000000"/>
                </a:solidFill>
                <a:highlight>
                  <a:srgbClr val="D4D4D4"/>
                </a:highlight>
                <a:latin typeface="Consolas" panose="020B0609020204030204" pitchFamily="49" charset="0"/>
              </a:rPr>
              <a:t>);</a:t>
            </a:r>
          </a:p>
          <a:p>
            <a:r>
              <a:rPr lang="en-US" sz="2800" dirty="0">
                <a:solidFill>
                  <a:srgbClr val="0000C0"/>
                </a:solidFill>
                <a:highlight>
                  <a:srgbClr val="F0D8A8"/>
                </a:highlight>
                <a:latin typeface="Consolas" panose="020B0609020204030204" pitchFamily="49" charset="0"/>
              </a:rPr>
              <a:t>	</a:t>
            </a:r>
            <a:r>
              <a:rPr lang="en-US" sz="2800" dirty="0" err="1">
                <a:solidFill>
                  <a:srgbClr val="0000C0"/>
                </a:solidFill>
                <a:highlight>
                  <a:srgbClr val="F0D8A8"/>
                </a:highlight>
                <a:latin typeface="Consolas" panose="020B0609020204030204" pitchFamily="49" charset="0"/>
              </a:rPr>
              <a:t>theArray</a:t>
            </a:r>
            <a:r>
              <a:rPr lang="en-US" sz="2800" dirty="0">
                <a:solidFill>
                  <a:srgbClr val="000000"/>
                </a:solidFill>
                <a:highlight>
                  <a:srgbClr val="F0D8A8"/>
                </a:highlight>
                <a:latin typeface="Consolas" panose="020B0609020204030204" pitchFamily="49" charset="0"/>
              </a:rPr>
              <a:t> = </a:t>
            </a:r>
            <a:r>
              <a:rPr lang="en-US" sz="2800" dirty="0">
                <a:solidFill>
                  <a:srgbClr val="6A3E3E"/>
                </a:solidFill>
                <a:highlight>
                  <a:srgbClr val="F0D8A8"/>
                </a:highlight>
                <a:latin typeface="Consolas" panose="020B0609020204030204" pitchFamily="49" charset="0"/>
              </a:rPr>
              <a:t>temp</a:t>
            </a:r>
            <a:r>
              <a:rPr lang="en-US" sz="2800" dirty="0">
                <a:solidFill>
                  <a:srgbClr val="000000"/>
                </a:solidFill>
                <a:highlight>
                  <a:srgbClr val="F0D8A8"/>
                </a:highlight>
                <a:latin typeface="Consolas" panose="020B0609020204030204" pitchFamily="49" charset="0"/>
              </a:rPr>
              <a:t>;</a:t>
            </a:r>
          </a:p>
          <a:p>
            <a:r>
              <a:rPr lang="en-US" sz="28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247729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Stack by Linked List</a:t>
            </a:r>
          </a:p>
        </p:txBody>
      </p:sp>
      <p:sp>
        <p:nvSpPr>
          <p:cNvPr id="4" name="สี่เหลี่ยมผืนผ้า 3"/>
          <p:cNvSpPr/>
          <p:nvPr/>
        </p:nvSpPr>
        <p:spPr>
          <a:xfrm>
            <a:off x="228600" y="1417638"/>
            <a:ext cx="8915400" cy="4339650"/>
          </a:xfrm>
          <a:prstGeom prst="rect">
            <a:avLst/>
          </a:prstGeom>
        </p:spPr>
        <p:txBody>
          <a:bodyPr wrap="square">
            <a:spAutoFit/>
          </a:bodyPr>
          <a:lstStyle/>
          <a:p>
            <a:r>
              <a:rPr lang="en-US" sz="3600" b="1" dirty="0">
                <a:solidFill>
                  <a:srgbClr val="7F0055"/>
                </a:solidFill>
                <a:latin typeface="Consolas" panose="020B0609020204030204" pitchFamily="49" charset="0"/>
              </a:rPr>
              <a:t>public</a:t>
            </a:r>
            <a:r>
              <a:rPr lang="en-US" sz="3600" b="1" dirty="0">
                <a:solidFill>
                  <a:srgbClr val="000000"/>
                </a:solidFill>
                <a:latin typeface="Consolas" panose="020B0609020204030204" pitchFamily="49" charset="0"/>
              </a:rPr>
              <a:t> </a:t>
            </a:r>
            <a:r>
              <a:rPr lang="en-US" sz="3600" b="1" dirty="0">
                <a:solidFill>
                  <a:srgbClr val="7F0055"/>
                </a:solidFill>
                <a:latin typeface="Consolas" panose="020B0609020204030204" pitchFamily="49" charset="0"/>
              </a:rPr>
              <a:t>class</a:t>
            </a:r>
            <a:r>
              <a:rPr lang="en-US" sz="3600" b="1" dirty="0">
                <a:solidFill>
                  <a:srgbClr val="000000"/>
                </a:solidFill>
                <a:latin typeface="Consolas" panose="020B0609020204030204" pitchFamily="49" charset="0"/>
              </a:rPr>
              <a:t> </a:t>
            </a:r>
            <a:r>
              <a:rPr lang="en-US" sz="3600" b="1" dirty="0" err="1">
                <a:solidFill>
                  <a:srgbClr val="000000"/>
                </a:solidFill>
                <a:latin typeface="Consolas" panose="020B0609020204030204" pitchFamily="49" charset="0"/>
              </a:rPr>
              <a:t>StackLinkedList</a:t>
            </a:r>
            <a:r>
              <a:rPr lang="en-US" sz="3600" b="1" dirty="0">
                <a:solidFill>
                  <a:srgbClr val="000000"/>
                </a:solidFill>
                <a:latin typeface="Consolas" panose="020B0609020204030204" pitchFamily="49" charset="0"/>
              </a:rPr>
              <a:t> implements </a:t>
            </a:r>
            <a:r>
              <a:rPr lang="en-US" sz="3600" b="1" dirty="0" err="1">
                <a:solidFill>
                  <a:srgbClr val="000000"/>
                </a:solidFill>
                <a:latin typeface="Consolas" panose="020B0609020204030204" pitchFamily="49" charset="0"/>
              </a:rPr>
              <a:t>MyStack</a:t>
            </a:r>
            <a:r>
              <a:rPr lang="en-US" sz="3600" b="1" dirty="0">
                <a:solidFill>
                  <a:srgbClr val="000000"/>
                </a:solidFill>
                <a:latin typeface="Consolas" panose="020B0609020204030204" pitchFamily="49" charset="0"/>
              </a:rPr>
              <a:t>{</a:t>
            </a:r>
          </a:p>
          <a:p>
            <a:r>
              <a:rPr lang="en-US" sz="3600" b="1" dirty="0">
                <a:solidFill>
                  <a:srgbClr val="7F0055"/>
                </a:solidFill>
                <a:latin typeface="Consolas" panose="020B0609020204030204" pitchFamily="49" charset="0"/>
              </a:rPr>
              <a:t>	private</a:t>
            </a:r>
            <a:r>
              <a:rPr lang="en-US" sz="3600" b="1" dirty="0">
                <a:solidFill>
                  <a:srgbClr val="000000"/>
                </a:solidFill>
                <a:latin typeface="Consolas" panose="020B0609020204030204" pitchFamily="49" charset="0"/>
              </a:rPr>
              <a:t> </a:t>
            </a:r>
            <a:r>
              <a:rPr lang="en-US" sz="3600" b="1" dirty="0" err="1">
                <a:solidFill>
                  <a:srgbClr val="000000"/>
                </a:solidFill>
                <a:latin typeface="Consolas" panose="020B0609020204030204" pitchFamily="49" charset="0"/>
              </a:rPr>
              <a:t>CDLinkedList</a:t>
            </a:r>
            <a:r>
              <a:rPr lang="en-US" sz="3600" b="1" dirty="0">
                <a:solidFill>
                  <a:srgbClr val="000000"/>
                </a:solidFill>
                <a:latin typeface="Consolas" panose="020B0609020204030204" pitchFamily="49" charset="0"/>
              </a:rPr>
              <a:t> </a:t>
            </a:r>
            <a:r>
              <a:rPr lang="en-US" sz="3600" b="1" dirty="0" err="1">
                <a:solidFill>
                  <a:srgbClr val="0000C0"/>
                </a:solidFill>
                <a:latin typeface="Consolas" panose="020B0609020204030204" pitchFamily="49" charset="0"/>
              </a:rPr>
              <a:t>theList</a:t>
            </a:r>
            <a:r>
              <a:rPr lang="en-US" sz="3600" b="1" dirty="0">
                <a:solidFill>
                  <a:srgbClr val="000000"/>
                </a:solidFill>
                <a:latin typeface="Consolas" panose="020B0609020204030204" pitchFamily="49" charset="0"/>
              </a:rPr>
              <a:t>;</a:t>
            </a:r>
          </a:p>
          <a:p>
            <a:endParaRPr lang="en-US" sz="3600" dirty="0">
              <a:latin typeface="Consolas" panose="020B0609020204030204" pitchFamily="49" charset="0"/>
            </a:endParaRPr>
          </a:p>
          <a:p>
            <a:r>
              <a:rPr lang="en-US" sz="3600" b="1" dirty="0">
                <a:solidFill>
                  <a:srgbClr val="3F7F5F"/>
                </a:solidFill>
                <a:latin typeface="Consolas" panose="020B0609020204030204" pitchFamily="49" charset="0"/>
              </a:rPr>
              <a:t>// create an empty stack</a:t>
            </a:r>
            <a:endParaRPr lang="en-US" sz="3600" dirty="0">
              <a:latin typeface="Consolas" panose="020B0609020204030204" pitchFamily="49" charset="0"/>
            </a:endParaRPr>
          </a:p>
          <a:p>
            <a:r>
              <a:rPr lang="en-US" sz="3600" b="1" dirty="0">
                <a:solidFill>
                  <a:srgbClr val="7F0055"/>
                </a:solidFill>
                <a:latin typeface="Consolas" panose="020B0609020204030204" pitchFamily="49" charset="0"/>
              </a:rPr>
              <a:t>	public</a:t>
            </a:r>
            <a:r>
              <a:rPr lang="en-US" sz="3600" b="1" dirty="0">
                <a:solidFill>
                  <a:srgbClr val="000000"/>
                </a:solidFill>
                <a:latin typeface="Consolas" panose="020B0609020204030204" pitchFamily="49" charset="0"/>
              </a:rPr>
              <a:t> </a:t>
            </a:r>
            <a:r>
              <a:rPr lang="en-US" sz="3600" b="1" dirty="0" err="1">
                <a:solidFill>
                  <a:srgbClr val="000000"/>
                </a:solidFill>
                <a:latin typeface="Consolas" panose="020B0609020204030204" pitchFamily="49" charset="0"/>
              </a:rPr>
              <a:t>StackLinkedList</a:t>
            </a:r>
            <a:r>
              <a:rPr lang="en-US" sz="3600" b="1" dirty="0">
                <a:solidFill>
                  <a:srgbClr val="000000"/>
                </a:solidFill>
                <a:latin typeface="Consolas" panose="020B0609020204030204" pitchFamily="49" charset="0"/>
              </a:rPr>
              <a:t>(){ </a:t>
            </a:r>
          </a:p>
          <a:p>
            <a:r>
              <a:rPr lang="en-US" sz="3600" dirty="0">
                <a:solidFill>
                  <a:srgbClr val="0000C0"/>
                </a:solidFill>
                <a:latin typeface="Consolas" panose="020B0609020204030204" pitchFamily="49" charset="0"/>
              </a:rPr>
              <a:t>	  </a:t>
            </a:r>
            <a:r>
              <a:rPr lang="en-US" sz="3600" dirty="0" err="1">
                <a:solidFill>
                  <a:srgbClr val="0000C0"/>
                </a:solidFill>
                <a:latin typeface="Consolas" panose="020B0609020204030204" pitchFamily="49" charset="0"/>
              </a:rPr>
              <a:t>theList</a:t>
            </a:r>
            <a:r>
              <a:rPr lang="en-US" sz="3600" dirty="0">
                <a:solidFill>
                  <a:srgbClr val="000000"/>
                </a:solidFill>
                <a:latin typeface="Consolas" panose="020B0609020204030204" pitchFamily="49" charset="0"/>
              </a:rPr>
              <a:t> = </a:t>
            </a:r>
            <a:r>
              <a:rPr lang="en-US" sz="3600" b="1" dirty="0">
                <a:solidFill>
                  <a:srgbClr val="7F0055"/>
                </a:solidFill>
                <a:latin typeface="Consolas" panose="020B0609020204030204" pitchFamily="49" charset="0"/>
              </a:rPr>
              <a:t>new</a:t>
            </a:r>
            <a:r>
              <a:rPr lang="en-US" sz="3600" b="1" dirty="0">
                <a:solidFill>
                  <a:srgbClr val="000000"/>
                </a:solidFill>
                <a:latin typeface="Consolas" panose="020B0609020204030204" pitchFamily="49" charset="0"/>
              </a:rPr>
              <a:t> </a:t>
            </a:r>
            <a:r>
              <a:rPr lang="en-US" sz="3600" b="1" dirty="0" err="1">
                <a:solidFill>
                  <a:srgbClr val="000000"/>
                </a:solidFill>
                <a:latin typeface="Consolas" panose="020B0609020204030204" pitchFamily="49" charset="0"/>
              </a:rPr>
              <a:t>CDLinkedList</a:t>
            </a:r>
            <a:r>
              <a:rPr lang="en-US" sz="36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endParaRPr lang="en-US" sz="2400" dirty="0"/>
          </a:p>
        </p:txBody>
      </p:sp>
      <p:sp>
        <p:nvSpPr>
          <p:cNvPr id="5" name="กล่องข้อความ 4"/>
          <p:cNvSpPr txBox="1"/>
          <p:nvPr/>
        </p:nvSpPr>
        <p:spPr>
          <a:xfrm>
            <a:off x="685800" y="5562600"/>
            <a:ext cx="7772400" cy="1077218"/>
          </a:xfrm>
          <a:prstGeom prst="rect">
            <a:avLst/>
          </a:prstGeom>
          <a:noFill/>
        </p:spPr>
        <p:txBody>
          <a:bodyPr wrap="square" rtlCol="0">
            <a:spAutoFit/>
          </a:bodyPr>
          <a:lstStyle/>
          <a:p>
            <a:r>
              <a:rPr lang="en-US" sz="3200" b="1" dirty="0"/>
              <a:t>We use the node after header as our top of stack.</a:t>
            </a:r>
          </a:p>
        </p:txBody>
      </p:sp>
    </p:spTree>
    <p:extLst>
      <p:ext uri="{BB962C8B-B14F-4D97-AF65-F5344CB8AC3E}">
        <p14:creationId xmlns:p14="http://schemas.microsoft.com/office/powerpoint/2010/main" val="237843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0" y="304800"/>
            <a:ext cx="9144000" cy="6555641"/>
          </a:xfrm>
          <a:prstGeom prst="rect">
            <a:avLst/>
          </a:prstGeom>
        </p:spPr>
        <p:txBody>
          <a:bodyPr wrap="square">
            <a:spAutoFit/>
          </a:bodyPr>
          <a:lstStyle/>
          <a:p>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StackLinkedList</a:t>
            </a:r>
            <a:r>
              <a:rPr lang="en-US" sz="2800" b="1" dirty="0">
                <a:solidFill>
                  <a:srgbClr val="000000"/>
                </a:solidFill>
                <a:latin typeface="Consolas" panose="020B0609020204030204" pitchFamily="49" charset="0"/>
              </a:rPr>
              <a:t>(</a:t>
            </a:r>
            <a:r>
              <a:rPr lang="en-US" sz="2800" b="1" dirty="0" err="1">
                <a:solidFill>
                  <a:srgbClr val="000000"/>
                </a:solidFill>
                <a:latin typeface="Consolas" panose="020B0609020204030204" pitchFamily="49" charset="0"/>
              </a:rPr>
              <a:t>CDLinkedList</a:t>
            </a:r>
            <a:r>
              <a:rPr lang="en-US" sz="2800" b="1" dirty="0">
                <a:solidFill>
                  <a:srgbClr val="000000"/>
                </a:solidFill>
                <a:latin typeface="Consolas" panose="020B0609020204030204" pitchFamily="49" charset="0"/>
              </a:rPr>
              <a:t> </a:t>
            </a:r>
            <a:r>
              <a:rPr lang="en-US" sz="2800" b="1" dirty="0">
                <a:solidFill>
                  <a:srgbClr val="6A3E3E"/>
                </a:solidFill>
                <a:latin typeface="Consolas" panose="020B0609020204030204" pitchFamily="49" charset="0"/>
              </a:rPr>
              <a:t>l</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throws</a:t>
            </a:r>
            <a:r>
              <a:rPr lang="en-US" sz="2800" b="1" dirty="0">
                <a:solidFill>
                  <a:srgbClr val="000000"/>
                </a:solidFill>
                <a:latin typeface="Consolas" panose="020B0609020204030204" pitchFamily="49" charset="0"/>
              </a:rPr>
              <a:t> Exception {</a:t>
            </a:r>
          </a:p>
          <a:p>
            <a:r>
              <a:rPr lang="en-US" sz="2800" b="1" dirty="0">
                <a:solidFill>
                  <a:srgbClr val="7F0055"/>
                </a:solidFill>
                <a:latin typeface="Consolas" panose="020B0609020204030204" pitchFamily="49" charset="0"/>
              </a:rPr>
              <a:t>	this</a:t>
            </a:r>
            <a:r>
              <a:rPr lang="en-US" sz="2800" b="1"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DListIterator</a:t>
            </a:r>
            <a:r>
              <a:rPr lang="en-US" sz="2800" dirty="0">
                <a:solidFill>
                  <a:srgbClr val="000000"/>
                </a:solidFill>
                <a:latin typeface="Consolas" panose="020B0609020204030204" pitchFamily="49" charset="0"/>
              </a:rPr>
              <a:t> </a:t>
            </a:r>
            <a:r>
              <a:rPr lang="en-US" sz="2800" dirty="0" err="1">
                <a:solidFill>
                  <a:srgbClr val="6A3E3E"/>
                </a:solidFill>
                <a:latin typeface="Consolas" panose="020B0609020204030204" pitchFamily="49" charset="0"/>
              </a:rPr>
              <a:t>iParam</a:t>
            </a:r>
            <a:r>
              <a:rPr lang="en-US" sz="2800" dirty="0">
                <a:solidFill>
                  <a:srgbClr val="000000"/>
                </a:solidFill>
                <a:latin typeface="Consolas" panose="020B0609020204030204" pitchFamily="49" charset="0"/>
              </a:rPr>
              <a:t> =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DListIterator</a:t>
            </a:r>
            <a:r>
              <a:rPr lang="en-US" sz="2800" b="1" dirty="0">
                <a:solidFill>
                  <a:srgbClr val="000000"/>
                </a:solidFill>
                <a:latin typeface="Consolas" panose="020B0609020204030204" pitchFamily="49" charset="0"/>
              </a:rPr>
              <a:t>(</a:t>
            </a:r>
            <a:r>
              <a:rPr lang="en-US" sz="2800" b="1" dirty="0" err="1">
                <a:solidFill>
                  <a:srgbClr val="6A3E3E"/>
                </a:solidFill>
                <a:latin typeface="Consolas" panose="020B0609020204030204" pitchFamily="49" charset="0"/>
              </a:rPr>
              <a:t>l</a:t>
            </a:r>
            <a:r>
              <a:rPr lang="en-US" sz="2800" b="1" dirty="0" err="1">
                <a:solidFill>
                  <a:srgbClr val="000000"/>
                </a:solidFill>
                <a:latin typeface="Consolas" panose="020B0609020204030204" pitchFamily="49" charset="0"/>
              </a:rPr>
              <a:t>.</a:t>
            </a:r>
            <a:r>
              <a:rPr lang="en-US" sz="2800" b="1" dirty="0" err="1">
                <a:solidFill>
                  <a:srgbClr val="0000C0"/>
                </a:solidFill>
                <a:latin typeface="Consolas" panose="020B0609020204030204" pitchFamily="49" charset="0"/>
              </a:rPr>
              <a:t>header</a:t>
            </a:r>
            <a:r>
              <a:rPr lang="en-US" sz="2800" b="1"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DListIterator</a:t>
            </a:r>
            <a:r>
              <a:rPr lang="en-US" sz="2800" dirty="0">
                <a:solidFill>
                  <a:srgbClr val="000000"/>
                </a:solidFill>
                <a:latin typeface="Consolas" panose="020B0609020204030204" pitchFamily="49" charset="0"/>
              </a:rPr>
              <a:t> </a:t>
            </a:r>
            <a:r>
              <a:rPr lang="en-US" sz="2800" dirty="0" err="1">
                <a:solidFill>
                  <a:srgbClr val="6A3E3E"/>
                </a:solidFill>
                <a:latin typeface="Consolas" panose="020B0609020204030204" pitchFamily="49" charset="0"/>
              </a:rPr>
              <a:t>iThis</a:t>
            </a:r>
            <a:r>
              <a:rPr lang="en-US" sz="2800" dirty="0">
                <a:solidFill>
                  <a:srgbClr val="000000"/>
                </a:solidFill>
                <a:latin typeface="Consolas" panose="020B0609020204030204" pitchFamily="49" charset="0"/>
              </a:rPr>
              <a:t> =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DListIterator</a:t>
            </a:r>
            <a:r>
              <a:rPr lang="en-US" sz="2800" b="1" dirty="0">
                <a:solidFill>
                  <a:srgbClr val="000000"/>
                </a:solidFill>
                <a:latin typeface="Consolas" panose="020B0609020204030204" pitchFamily="49" charset="0"/>
              </a:rPr>
              <a:t>(</a:t>
            </a:r>
            <a:r>
              <a:rPr lang="en-US" sz="2800" b="1" dirty="0" err="1">
                <a:solidFill>
                  <a:srgbClr val="0000C0"/>
                </a:solidFill>
                <a:latin typeface="Consolas" panose="020B0609020204030204" pitchFamily="49" charset="0"/>
              </a:rPr>
              <a:t>theList</a:t>
            </a:r>
            <a:r>
              <a:rPr lang="en-US" sz="2800" b="1" dirty="0" err="1">
                <a:solidFill>
                  <a:srgbClr val="000000"/>
                </a:solidFill>
                <a:latin typeface="Consolas" panose="020B0609020204030204" pitchFamily="49" charset="0"/>
              </a:rPr>
              <a:t>.</a:t>
            </a:r>
            <a:r>
              <a:rPr lang="en-US" sz="2800" b="1" dirty="0" err="1">
                <a:solidFill>
                  <a:srgbClr val="0000C0"/>
                </a:solidFill>
                <a:latin typeface="Consolas" panose="020B0609020204030204" pitchFamily="49" charset="0"/>
              </a:rPr>
              <a:t>header</a:t>
            </a:r>
            <a:r>
              <a:rPr lang="en-US" sz="2800" b="1" dirty="0">
                <a:solidFill>
                  <a:srgbClr val="000000"/>
                </a:solidFill>
                <a:latin typeface="Consolas" panose="020B0609020204030204" pitchFamily="49" charset="0"/>
              </a:rPr>
              <a:t>);</a:t>
            </a:r>
          </a:p>
          <a:p>
            <a:r>
              <a:rPr lang="en-US" sz="2800" b="1" dirty="0">
                <a:solidFill>
                  <a:srgbClr val="7F0055"/>
                </a:solidFill>
                <a:latin typeface="Consolas" panose="020B0609020204030204" pitchFamily="49" charset="0"/>
              </a:rPr>
              <a:t>	while</a:t>
            </a:r>
            <a:r>
              <a:rPr lang="en-US" sz="2800" b="1" dirty="0">
                <a:solidFill>
                  <a:srgbClr val="000000"/>
                </a:solidFill>
                <a:latin typeface="Consolas" panose="020B0609020204030204" pitchFamily="49" charset="0"/>
              </a:rPr>
              <a:t> (</a:t>
            </a:r>
            <a:r>
              <a:rPr lang="en-US" sz="2800" b="1" dirty="0" err="1">
                <a:solidFill>
                  <a:srgbClr val="6A3E3E"/>
                </a:solidFill>
                <a:latin typeface="Consolas" panose="020B0609020204030204" pitchFamily="49" charset="0"/>
              </a:rPr>
              <a:t>iParam</a:t>
            </a:r>
            <a:r>
              <a:rPr lang="en-US" sz="2800" b="1" dirty="0" err="1">
                <a:solidFill>
                  <a:srgbClr val="000000"/>
                </a:solidFill>
                <a:latin typeface="Consolas" panose="020B0609020204030204" pitchFamily="49" charset="0"/>
              </a:rPr>
              <a:t>.hasNext</a:t>
            </a:r>
            <a:r>
              <a:rPr lang="en-US" sz="2800" b="1" dirty="0">
                <a:solidFill>
                  <a:srgbClr val="000000"/>
                </a:solidFill>
                <a:latin typeface="Consolas" panose="020B0609020204030204" pitchFamily="49" charset="0"/>
              </a:rPr>
              <a:t>()) {</a:t>
            </a:r>
          </a:p>
          <a:p>
            <a:r>
              <a:rPr lang="en-US" sz="2800" b="1" dirty="0">
                <a:solidFill>
                  <a:srgbClr val="7F0055"/>
                </a:solidFill>
                <a:latin typeface="Consolas" panose="020B0609020204030204" pitchFamily="49" charset="0"/>
              </a:rPr>
              <a:t>		int</a:t>
            </a:r>
            <a:r>
              <a:rPr lang="en-US" sz="2800" b="1" dirty="0">
                <a:solidFill>
                  <a:srgbClr val="000000"/>
                </a:solidFill>
                <a:latin typeface="Consolas" panose="020B0609020204030204" pitchFamily="49" charset="0"/>
              </a:rPr>
              <a:t> </a:t>
            </a:r>
            <a:r>
              <a:rPr lang="en-US" sz="2800" b="1" dirty="0">
                <a:solidFill>
                  <a:srgbClr val="6A3E3E"/>
                </a:solidFill>
                <a:latin typeface="Consolas" panose="020B0609020204030204" pitchFamily="49" charset="0"/>
              </a:rPr>
              <a:t>v</a:t>
            </a:r>
            <a:r>
              <a:rPr lang="en-US" sz="2800" b="1" dirty="0">
                <a:solidFill>
                  <a:srgbClr val="000000"/>
                </a:solidFill>
                <a:latin typeface="Consolas" panose="020B0609020204030204" pitchFamily="49" charset="0"/>
              </a:rPr>
              <a:t> = </a:t>
            </a:r>
            <a:r>
              <a:rPr lang="en-US" sz="2800" b="1" dirty="0" err="1">
                <a:solidFill>
                  <a:srgbClr val="6A3E3E"/>
                </a:solidFill>
                <a:latin typeface="Consolas" panose="020B0609020204030204" pitchFamily="49" charset="0"/>
              </a:rPr>
              <a:t>iParam</a:t>
            </a:r>
            <a:r>
              <a:rPr lang="en-US" sz="2800" b="1" dirty="0" err="1">
                <a:solidFill>
                  <a:srgbClr val="000000"/>
                </a:solidFill>
                <a:latin typeface="Consolas" panose="020B0609020204030204" pitchFamily="49" charset="0"/>
              </a:rPr>
              <a:t>.next</a:t>
            </a:r>
            <a:r>
              <a:rPr lang="en-US" sz="2800" b="1" dirty="0">
                <a:solidFill>
                  <a:srgbClr val="000000"/>
                </a:solidFill>
                <a:latin typeface="Consolas" panose="020B0609020204030204" pitchFamily="49" charset="0"/>
              </a:rPr>
              <a:t>();</a:t>
            </a:r>
          </a:p>
          <a:p>
            <a:r>
              <a:rPr lang="en-US" sz="2800" b="1" dirty="0">
                <a:solidFill>
                  <a:srgbClr val="7F0055"/>
                </a:solidFill>
                <a:latin typeface="Consolas" panose="020B0609020204030204" pitchFamily="49" charset="0"/>
              </a:rPr>
              <a:t>		if</a:t>
            </a:r>
            <a:r>
              <a:rPr lang="en-US" sz="2800" b="1" dirty="0">
                <a:solidFill>
                  <a:srgbClr val="000000"/>
                </a:solidFill>
                <a:latin typeface="Consolas" panose="020B0609020204030204" pitchFamily="49" charset="0"/>
              </a:rPr>
              <a:t> (</a:t>
            </a:r>
            <a:r>
              <a:rPr lang="en-US" sz="2800" b="1" dirty="0" err="1">
                <a:solidFill>
                  <a:srgbClr val="6A3E3E"/>
                </a:solidFill>
                <a:latin typeface="Consolas" panose="020B0609020204030204" pitchFamily="49" charset="0"/>
              </a:rPr>
              <a:t>iParam</a:t>
            </a:r>
            <a:r>
              <a:rPr lang="en-US" sz="2800" b="1" dirty="0" err="1">
                <a:solidFill>
                  <a:srgbClr val="000000"/>
                </a:solidFill>
                <a:latin typeface="Consolas" panose="020B0609020204030204" pitchFamily="49" charset="0"/>
              </a:rPr>
              <a:t>.</a:t>
            </a:r>
            <a:r>
              <a:rPr lang="en-US" sz="2800" b="1" dirty="0" err="1">
                <a:solidFill>
                  <a:srgbClr val="0000C0"/>
                </a:solidFill>
                <a:latin typeface="Consolas" panose="020B0609020204030204" pitchFamily="49" charset="0"/>
              </a:rPr>
              <a:t>currentNode</a:t>
            </a:r>
            <a:r>
              <a:rPr lang="en-US" sz="2800" b="1" dirty="0">
                <a:solidFill>
                  <a:srgbClr val="000000"/>
                </a:solidFill>
                <a:latin typeface="Consolas" panose="020B0609020204030204" pitchFamily="49" charset="0"/>
              </a:rPr>
              <a:t> == </a:t>
            </a:r>
            <a:r>
              <a:rPr lang="en-US" sz="2800" b="1" dirty="0" err="1">
                <a:solidFill>
                  <a:srgbClr val="6A3E3E"/>
                </a:solidFill>
                <a:latin typeface="Consolas" panose="020B0609020204030204" pitchFamily="49" charset="0"/>
              </a:rPr>
              <a:t>l</a:t>
            </a:r>
            <a:r>
              <a:rPr lang="en-US" sz="2800" b="1" dirty="0" err="1">
                <a:solidFill>
                  <a:srgbClr val="000000"/>
                </a:solidFill>
                <a:latin typeface="Consolas" panose="020B0609020204030204" pitchFamily="49" charset="0"/>
              </a:rPr>
              <a:t>.</a:t>
            </a:r>
            <a:r>
              <a:rPr lang="en-US" sz="2800" b="1" dirty="0" err="1">
                <a:solidFill>
                  <a:srgbClr val="0000C0"/>
                </a:solidFill>
                <a:latin typeface="Consolas" panose="020B0609020204030204" pitchFamily="49" charset="0"/>
              </a:rPr>
              <a:t>header</a:t>
            </a:r>
            <a:r>
              <a:rPr lang="en-US" sz="2800" b="1" dirty="0">
                <a:solidFill>
                  <a:srgbClr val="000000"/>
                </a:solidFill>
                <a:latin typeface="Consolas" panose="020B0609020204030204" pitchFamily="49" charset="0"/>
              </a:rPr>
              <a:t>)</a:t>
            </a:r>
          </a:p>
          <a:p>
            <a:r>
              <a:rPr lang="en-US" sz="2800" b="1" dirty="0">
                <a:solidFill>
                  <a:srgbClr val="7F0055"/>
                </a:solidFill>
                <a:latin typeface="Consolas" panose="020B0609020204030204" pitchFamily="49" charset="0"/>
              </a:rPr>
              <a:t>			return</a:t>
            </a:r>
            <a:r>
              <a:rPr lang="en-US" sz="2800" b="1" dirty="0">
                <a:solidFill>
                  <a:srgbClr val="000000"/>
                </a:solidFill>
                <a:latin typeface="Consolas" panose="020B0609020204030204" pitchFamily="49" charset="0"/>
              </a:rPr>
              <a:t>;</a:t>
            </a:r>
          </a:p>
          <a:p>
            <a:r>
              <a:rPr lang="en-US" sz="2800" dirty="0">
                <a:solidFill>
                  <a:srgbClr val="0000C0"/>
                </a:solidFill>
                <a:latin typeface="Consolas" panose="020B0609020204030204" pitchFamily="49" charset="0"/>
              </a:rPr>
              <a:t>		</a:t>
            </a:r>
            <a:r>
              <a:rPr lang="en-US" sz="2800" dirty="0" err="1">
                <a:solidFill>
                  <a:srgbClr val="0000C0"/>
                </a:solidFill>
                <a:latin typeface="Consolas" panose="020B0609020204030204" pitchFamily="49" charset="0"/>
              </a:rPr>
              <a:t>theList</a:t>
            </a:r>
            <a:r>
              <a:rPr lang="en-US" sz="2800" dirty="0" err="1">
                <a:solidFill>
                  <a:srgbClr val="000000"/>
                </a:solidFill>
                <a:latin typeface="Consolas" panose="020B0609020204030204" pitchFamily="49" charset="0"/>
              </a:rPr>
              <a:t>.insert</a:t>
            </a:r>
            <a:r>
              <a:rPr lang="en-US" sz="2800" dirty="0">
                <a:solidFill>
                  <a:srgbClr val="000000"/>
                </a:solidFill>
                <a:latin typeface="Consolas" panose="020B0609020204030204" pitchFamily="49" charset="0"/>
              </a:rPr>
              <a:t>(</a:t>
            </a:r>
            <a:r>
              <a:rPr lang="en-US" sz="2800" dirty="0">
                <a:solidFill>
                  <a:srgbClr val="6A3E3E"/>
                </a:solidFill>
                <a:latin typeface="Consolas" panose="020B0609020204030204" pitchFamily="49" charset="0"/>
              </a:rPr>
              <a:t>v</a:t>
            </a:r>
            <a:r>
              <a:rPr lang="en-US" sz="2800" dirty="0">
                <a:solidFill>
                  <a:srgbClr val="000000"/>
                </a:solidFill>
                <a:latin typeface="Consolas" panose="020B0609020204030204" pitchFamily="49" charset="0"/>
              </a:rPr>
              <a:t>, </a:t>
            </a:r>
            <a:r>
              <a:rPr lang="en-US" sz="2800" dirty="0" err="1">
                <a:solidFill>
                  <a:srgbClr val="6A3E3E"/>
                </a:solidFill>
                <a:latin typeface="Consolas" panose="020B0609020204030204" pitchFamily="49" charset="0"/>
              </a:rPr>
              <a:t>iThis</a:t>
            </a:r>
            <a:r>
              <a:rPr lang="en-US" sz="2800" dirty="0">
                <a:solidFill>
                  <a:srgbClr val="000000"/>
                </a:solidFill>
                <a:latin typeface="Consolas" panose="020B0609020204030204" pitchFamily="49" charset="0"/>
              </a:rPr>
              <a:t>);</a:t>
            </a:r>
          </a:p>
          <a:p>
            <a:r>
              <a:rPr lang="en-US" sz="2800" dirty="0">
                <a:solidFill>
                  <a:srgbClr val="6A3E3E"/>
                </a:solidFill>
                <a:latin typeface="Consolas" panose="020B0609020204030204" pitchFamily="49" charset="0"/>
              </a:rPr>
              <a:t>		</a:t>
            </a:r>
            <a:r>
              <a:rPr lang="en-US" sz="2800" dirty="0" err="1">
                <a:solidFill>
                  <a:srgbClr val="6A3E3E"/>
                </a:solidFill>
                <a:latin typeface="Consolas" panose="020B0609020204030204" pitchFamily="49" charset="0"/>
              </a:rPr>
              <a:t>iThis</a:t>
            </a:r>
            <a:r>
              <a:rPr lang="en-US" sz="2800" dirty="0" err="1">
                <a:solidFill>
                  <a:srgbClr val="000000"/>
                </a:solidFill>
                <a:latin typeface="Consolas" panose="020B0609020204030204" pitchFamily="49" charset="0"/>
              </a:rPr>
              <a:t>.next</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2735350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457200" y="334108"/>
            <a:ext cx="8382000" cy="5509200"/>
          </a:xfrm>
          <a:prstGeom prst="rect">
            <a:avLst/>
          </a:prstGeom>
        </p:spPr>
        <p:txBody>
          <a:bodyPr wrap="square">
            <a:spAutoFit/>
          </a:bodyPr>
          <a:lstStyle/>
          <a:p>
            <a:r>
              <a:rPr lang="en-US" sz="3200" b="1" dirty="0">
                <a:solidFill>
                  <a:srgbClr val="7F0055"/>
                </a:solidFill>
                <a:latin typeface="Consolas" panose="020B0609020204030204" pitchFamily="49" charset="0"/>
              </a:rPr>
              <a:t>public</a:t>
            </a:r>
            <a:r>
              <a:rPr lang="en-US" sz="3200" b="1" dirty="0">
                <a:solidFill>
                  <a:srgbClr val="000000"/>
                </a:solidFill>
                <a:latin typeface="Consolas" panose="020B0609020204030204" pitchFamily="49" charset="0"/>
              </a:rPr>
              <a:t> </a:t>
            </a:r>
            <a:r>
              <a:rPr lang="en-US" sz="3200" b="1" dirty="0" err="1">
                <a:solidFill>
                  <a:srgbClr val="7F0055"/>
                </a:solidFill>
                <a:latin typeface="Consolas" panose="020B0609020204030204" pitchFamily="49" charset="0"/>
              </a:rPr>
              <a:t>boolean</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isEmpty</a:t>
            </a:r>
            <a:r>
              <a:rPr lang="en-US" sz="3200" b="1" dirty="0">
                <a:solidFill>
                  <a:srgbClr val="000000"/>
                </a:solidFill>
                <a:latin typeface="Consolas" panose="020B0609020204030204" pitchFamily="49" charset="0"/>
              </a:rPr>
              <a:t>(){</a:t>
            </a:r>
          </a:p>
          <a:p>
            <a:r>
              <a:rPr lang="en-US" sz="3200" b="1" dirty="0">
                <a:solidFill>
                  <a:srgbClr val="7F0055"/>
                </a:solidFill>
                <a:latin typeface="Consolas" panose="020B0609020204030204" pitchFamily="49" charset="0"/>
              </a:rPr>
              <a:t>	return</a:t>
            </a:r>
            <a:r>
              <a:rPr lang="en-US" sz="3200" b="1" dirty="0">
                <a:solidFill>
                  <a:srgbClr val="000000"/>
                </a:solidFill>
                <a:latin typeface="Consolas" panose="020B0609020204030204" pitchFamily="49" charset="0"/>
              </a:rPr>
              <a:t> </a:t>
            </a:r>
            <a:r>
              <a:rPr lang="en-US" sz="3200" b="1" dirty="0" err="1">
                <a:solidFill>
                  <a:srgbClr val="0000C0"/>
                </a:solidFill>
                <a:latin typeface="Consolas" panose="020B0609020204030204" pitchFamily="49" charset="0"/>
              </a:rPr>
              <a:t>theList</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isEmpty</a:t>
            </a:r>
            <a:r>
              <a:rPr lang="en-US" sz="3200" b="1" dirty="0">
                <a:solidFill>
                  <a:srgbClr val="0000C0"/>
                </a:solidFill>
                <a:latin typeface="Consolas" panose="020B0609020204030204" pitchFamily="49" charset="0"/>
              </a:rPr>
              <a:t>()</a:t>
            </a:r>
            <a:r>
              <a:rPr lang="en-US" sz="3200" b="1"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a:t>
            </a:r>
          </a:p>
          <a:p>
            <a:endParaRPr lang="en-US" sz="3200" dirty="0">
              <a:latin typeface="Consolas" panose="020B0609020204030204" pitchFamily="49" charset="0"/>
            </a:endParaRPr>
          </a:p>
          <a:p>
            <a:r>
              <a:rPr lang="en-US" sz="3200" b="1" dirty="0">
                <a:solidFill>
                  <a:srgbClr val="7F0055"/>
                </a:solidFill>
                <a:latin typeface="Consolas" panose="020B0609020204030204" pitchFamily="49" charset="0"/>
              </a:rPr>
              <a:t>public</a:t>
            </a:r>
            <a:r>
              <a:rPr lang="en-US" sz="3200" b="1" dirty="0">
                <a:solidFill>
                  <a:srgbClr val="000000"/>
                </a:solidFill>
                <a:latin typeface="Consolas" panose="020B0609020204030204" pitchFamily="49" charset="0"/>
              </a:rPr>
              <a:t> </a:t>
            </a:r>
            <a:r>
              <a:rPr lang="en-US" sz="3200" b="1" dirty="0" err="1">
                <a:solidFill>
                  <a:srgbClr val="7F0055"/>
                </a:solidFill>
                <a:latin typeface="Consolas" panose="020B0609020204030204" pitchFamily="49" charset="0"/>
              </a:rPr>
              <a:t>boolean</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isFull</a:t>
            </a:r>
            <a:r>
              <a:rPr lang="en-US" sz="3200" b="1" dirty="0">
                <a:solidFill>
                  <a:srgbClr val="000000"/>
                </a:solidFill>
                <a:latin typeface="Consolas" panose="020B0609020204030204" pitchFamily="49" charset="0"/>
              </a:rPr>
              <a:t>(){</a:t>
            </a:r>
          </a:p>
          <a:p>
            <a:r>
              <a:rPr lang="en-US" sz="3200" b="1" dirty="0">
                <a:solidFill>
                  <a:srgbClr val="7F0055"/>
                </a:solidFill>
                <a:latin typeface="Consolas" panose="020B0609020204030204" pitchFamily="49" charset="0"/>
              </a:rPr>
              <a:t>	return</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false</a:t>
            </a:r>
            <a:r>
              <a:rPr lang="en-US" sz="3200" b="1"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a:t>
            </a:r>
          </a:p>
          <a:p>
            <a:endParaRPr lang="en-US" sz="3200" dirty="0">
              <a:latin typeface="Consolas" panose="020B0609020204030204" pitchFamily="49" charset="0"/>
            </a:endParaRPr>
          </a:p>
          <a:p>
            <a:r>
              <a:rPr lang="en-US" sz="3200" b="1" dirty="0">
                <a:solidFill>
                  <a:srgbClr val="7F0055"/>
                </a:solidFill>
                <a:latin typeface="Consolas" panose="020B0609020204030204" pitchFamily="49" charset="0"/>
              </a:rPr>
              <a:t>public</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void</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makeEmpty</a:t>
            </a:r>
            <a:r>
              <a:rPr lang="en-US" sz="3200" b="1" dirty="0">
                <a:solidFill>
                  <a:srgbClr val="000000"/>
                </a:solidFill>
                <a:latin typeface="Consolas" panose="020B0609020204030204" pitchFamily="49" charset="0"/>
              </a:rPr>
              <a:t>(){</a:t>
            </a:r>
          </a:p>
          <a:p>
            <a:r>
              <a:rPr lang="en-US" sz="3200" dirty="0">
                <a:solidFill>
                  <a:srgbClr val="0000C0"/>
                </a:solidFill>
                <a:latin typeface="Consolas" panose="020B0609020204030204" pitchFamily="49" charset="0"/>
              </a:rPr>
              <a:t>	</a:t>
            </a:r>
            <a:r>
              <a:rPr lang="en-US" sz="3200" dirty="0" err="1">
                <a:solidFill>
                  <a:srgbClr val="0000C0"/>
                </a:solidFill>
                <a:latin typeface="Consolas" panose="020B0609020204030204" pitchFamily="49" charset="0"/>
              </a:rPr>
              <a:t>theList</a:t>
            </a:r>
            <a:r>
              <a:rPr lang="en-US" sz="3200" dirty="0" err="1">
                <a:solidFill>
                  <a:srgbClr val="000000"/>
                </a:solidFill>
                <a:latin typeface="Consolas" panose="020B0609020204030204" pitchFamily="49" charset="0"/>
              </a:rPr>
              <a:t>.makeEmpty</a:t>
            </a:r>
            <a:r>
              <a:rPr lang="en-US" sz="3200"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a:t>
            </a:r>
            <a:endParaRPr lang="en-US" sz="3200" dirty="0"/>
          </a:p>
        </p:txBody>
      </p:sp>
    </p:spTree>
    <p:extLst>
      <p:ext uri="{BB962C8B-B14F-4D97-AF65-F5344CB8AC3E}">
        <p14:creationId xmlns:p14="http://schemas.microsoft.com/office/powerpoint/2010/main" val="266599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32657" y="304800"/>
            <a:ext cx="9677400" cy="2554545"/>
          </a:xfrm>
          <a:prstGeom prst="rect">
            <a:avLst/>
          </a:prstGeom>
        </p:spPr>
        <p:txBody>
          <a:bodyPr wrap="square">
            <a:spAutoFit/>
          </a:bodyPr>
          <a:lstStyle/>
          <a:p>
            <a:r>
              <a:rPr lang="en-US" sz="3200" b="1" dirty="0">
                <a:solidFill>
                  <a:srgbClr val="7F0055"/>
                </a:solidFill>
                <a:latin typeface="Consolas" panose="020B0609020204030204" pitchFamily="49" charset="0"/>
              </a:rPr>
              <a:t>public</a:t>
            </a:r>
            <a:r>
              <a:rPr lang="en-US" sz="3200" b="1" dirty="0">
                <a:solidFill>
                  <a:srgbClr val="000000"/>
                </a:solidFill>
                <a:latin typeface="Consolas" panose="020B0609020204030204" pitchFamily="49" charset="0"/>
              </a:rPr>
              <a:t> </a:t>
            </a:r>
            <a:r>
              <a:rPr lang="en-US" sz="3200" b="1" dirty="0" err="1">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top() </a:t>
            </a:r>
            <a:r>
              <a:rPr lang="en-US" sz="3200" b="1" dirty="0">
                <a:solidFill>
                  <a:srgbClr val="7F0055"/>
                </a:solidFill>
                <a:latin typeface="Consolas" panose="020B0609020204030204" pitchFamily="49" charset="0"/>
              </a:rPr>
              <a:t>throws</a:t>
            </a:r>
            <a:r>
              <a:rPr lang="en-US" sz="3200" b="1" dirty="0">
                <a:solidFill>
                  <a:srgbClr val="000000"/>
                </a:solidFill>
                <a:latin typeface="Consolas" panose="020B0609020204030204" pitchFamily="49" charset="0"/>
              </a:rPr>
              <a:t> Exception{</a:t>
            </a:r>
          </a:p>
          <a:p>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a:t>
            </a:r>
            <a:r>
              <a:rPr lang="en-US" sz="3200" b="1" dirty="0" err="1">
                <a:solidFill>
                  <a:srgbClr val="000000"/>
                </a:solidFill>
                <a:latin typeface="Consolas" panose="020B0609020204030204" pitchFamily="49" charset="0"/>
              </a:rPr>
              <a:t>isEmpty</a:t>
            </a:r>
            <a:r>
              <a:rPr lang="en-US" sz="3200" b="1" dirty="0">
                <a:solidFill>
                  <a:srgbClr val="000000"/>
                </a:solidFill>
                <a:latin typeface="Consolas" panose="020B0609020204030204" pitchFamily="49" charset="0"/>
              </a:rPr>
              <a:t>())</a:t>
            </a:r>
          </a:p>
          <a:p>
            <a:r>
              <a:rPr lang="en-US" sz="3200" b="1" dirty="0">
                <a:solidFill>
                  <a:srgbClr val="7F0055"/>
                </a:solidFill>
                <a:latin typeface="Consolas" panose="020B0609020204030204" pitchFamily="49" charset="0"/>
              </a:rPr>
              <a:t>		throw</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Exception();</a:t>
            </a:r>
          </a:p>
          <a:p>
            <a:r>
              <a:rPr lang="en-US" sz="3200" b="1" dirty="0">
                <a:solidFill>
                  <a:srgbClr val="7F0055"/>
                </a:solidFill>
                <a:latin typeface="Consolas" panose="020B0609020204030204" pitchFamily="49" charset="0"/>
              </a:rPr>
              <a:t>	return</a:t>
            </a:r>
            <a:r>
              <a:rPr lang="en-US" sz="3200" b="1" dirty="0">
                <a:solidFill>
                  <a:srgbClr val="000000"/>
                </a:solidFill>
                <a:latin typeface="Consolas" panose="020B0609020204030204" pitchFamily="49" charset="0"/>
              </a:rPr>
              <a:t> </a:t>
            </a:r>
            <a:r>
              <a:rPr lang="en-US" sz="3200" b="1" dirty="0" err="1">
                <a:solidFill>
                  <a:srgbClr val="0000C0"/>
                </a:solidFill>
                <a:latin typeface="Consolas" panose="020B0609020204030204" pitchFamily="49" charset="0"/>
              </a:rPr>
              <a:t>theList</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header</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nextNode</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data</a:t>
            </a:r>
            <a:r>
              <a:rPr lang="en-US" sz="3200" b="1"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a:t>
            </a:r>
            <a:endParaRPr lang="en-US" sz="3200" dirty="0"/>
          </a:p>
        </p:txBody>
      </p:sp>
      <p:grpSp>
        <p:nvGrpSpPr>
          <p:cNvPr id="5" name="กลุ่ม 4"/>
          <p:cNvGrpSpPr/>
          <p:nvPr/>
        </p:nvGrpSpPr>
        <p:grpSpPr>
          <a:xfrm>
            <a:off x="762000" y="3048000"/>
            <a:ext cx="7941941" cy="3624382"/>
            <a:chOff x="2364109" y="2981666"/>
            <a:chExt cx="7941941" cy="3624382"/>
          </a:xfrm>
        </p:grpSpPr>
        <p:cxnSp>
          <p:nvCxnSpPr>
            <p:cNvPr id="6" name="ลูกศรเชื่อมต่อแบบตรง 5"/>
            <p:cNvCxnSpPr/>
            <p:nvPr/>
          </p:nvCxnSpPr>
          <p:spPr>
            <a:xfrm>
              <a:off x="2364109" y="2981666"/>
              <a:ext cx="742950" cy="17423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กลุ่ม 6"/>
            <p:cNvGrpSpPr/>
            <p:nvPr/>
          </p:nvGrpSpPr>
          <p:grpSpPr>
            <a:xfrm>
              <a:off x="3143250" y="4514166"/>
              <a:ext cx="1866900" cy="743634"/>
              <a:chOff x="3676650" y="4552266"/>
              <a:chExt cx="1866900" cy="743634"/>
            </a:xfrm>
          </p:grpSpPr>
          <p:sp>
            <p:nvSpPr>
              <p:cNvPr id="25" name="สี่เหลี่ยมผืนผ้า 24"/>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สี่เหลี่ยมผืนผ้า 25"/>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สี่เหลี่ยมผืนผ้า 26"/>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กลุ่ม 7"/>
            <p:cNvGrpSpPr/>
            <p:nvPr/>
          </p:nvGrpSpPr>
          <p:grpSpPr>
            <a:xfrm>
              <a:off x="5734050" y="4533900"/>
              <a:ext cx="1866900" cy="743634"/>
              <a:chOff x="3676650" y="4552266"/>
              <a:chExt cx="1866900" cy="743634"/>
            </a:xfrm>
          </p:grpSpPr>
          <p:sp>
            <p:nvSpPr>
              <p:cNvPr id="22" name="สี่เหลี่ยมผืนผ้า 21"/>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สี่เหลี่ยมผืนผ้า 22"/>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สี่เหลี่ยมผืนผ้า 23"/>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กลุ่ม 8"/>
            <p:cNvGrpSpPr/>
            <p:nvPr/>
          </p:nvGrpSpPr>
          <p:grpSpPr>
            <a:xfrm>
              <a:off x="8439150" y="4553634"/>
              <a:ext cx="1866900" cy="743634"/>
              <a:chOff x="3676650" y="4552266"/>
              <a:chExt cx="1866900" cy="743634"/>
            </a:xfrm>
          </p:grpSpPr>
          <p:sp>
            <p:nvSpPr>
              <p:cNvPr id="19" name="สี่เหลี่ยมผืนผ้า 18"/>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สี่เหลี่ยมผืนผ้า 19"/>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สี่เหลี่ยมผืนผ้า 20"/>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ลูกศรขวา 9"/>
            <p:cNvSpPr/>
            <p:nvPr/>
          </p:nvSpPr>
          <p:spPr>
            <a:xfrm>
              <a:off x="4752975" y="4573368"/>
              <a:ext cx="1238250" cy="34221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ลูกศรขวา 10"/>
            <p:cNvSpPr/>
            <p:nvPr/>
          </p:nvSpPr>
          <p:spPr>
            <a:xfrm>
              <a:off x="7343775" y="4593102"/>
              <a:ext cx="1238250" cy="34221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ส่วนโค้ง 11"/>
            <p:cNvSpPr/>
            <p:nvPr/>
          </p:nvSpPr>
          <p:spPr>
            <a:xfrm rot="150789">
              <a:off x="3267075" y="3305859"/>
              <a:ext cx="6800850" cy="2495550"/>
            </a:xfrm>
            <a:prstGeom prst="arc">
              <a:avLst>
                <a:gd name="adj1" fmla="val 10445732"/>
                <a:gd name="adj2" fmla="val 0"/>
              </a:avLst>
            </a:prstGeom>
            <a:ln w="139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ลูกศรขวา 12"/>
            <p:cNvSpPr/>
            <p:nvPr/>
          </p:nvSpPr>
          <p:spPr>
            <a:xfrm flipH="1">
              <a:off x="7343775" y="4895850"/>
              <a:ext cx="1192534" cy="3422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ลูกศรขวา 13"/>
            <p:cNvSpPr/>
            <p:nvPr/>
          </p:nvSpPr>
          <p:spPr>
            <a:xfrm flipH="1">
              <a:off x="4739642" y="4915584"/>
              <a:ext cx="1192534" cy="3422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ส่วนโค้ง 14"/>
            <p:cNvSpPr/>
            <p:nvPr/>
          </p:nvSpPr>
          <p:spPr>
            <a:xfrm rot="21428010" flipV="1">
              <a:off x="3283277" y="3730603"/>
              <a:ext cx="6800850" cy="2875445"/>
            </a:xfrm>
            <a:prstGeom prst="arc">
              <a:avLst>
                <a:gd name="adj1" fmla="val 10445732"/>
                <a:gd name="adj2" fmla="val 0"/>
              </a:avLst>
            </a:prstGeom>
            <a:ln w="139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กล่องข้อความ 15"/>
            <p:cNvSpPr txBox="1"/>
            <p:nvPr/>
          </p:nvSpPr>
          <p:spPr>
            <a:xfrm>
              <a:off x="2514600" y="3074849"/>
              <a:ext cx="1981200" cy="523220"/>
            </a:xfrm>
            <a:prstGeom prst="rect">
              <a:avLst/>
            </a:prstGeom>
            <a:noFill/>
          </p:spPr>
          <p:txBody>
            <a:bodyPr wrap="square" rtlCol="0">
              <a:spAutoFit/>
            </a:bodyPr>
            <a:lstStyle/>
            <a:p>
              <a:r>
                <a:rPr lang="en-US" sz="2800" b="1" dirty="0"/>
                <a:t>header</a:t>
              </a:r>
              <a:endParaRPr lang="en-US" b="1" dirty="0"/>
            </a:p>
          </p:txBody>
        </p:sp>
        <p:sp>
          <p:nvSpPr>
            <p:cNvPr id="17" name="กล่องข้อความ 16"/>
            <p:cNvSpPr txBox="1"/>
            <p:nvPr/>
          </p:nvSpPr>
          <p:spPr>
            <a:xfrm>
              <a:off x="4686300" y="3980037"/>
              <a:ext cx="1981200" cy="523220"/>
            </a:xfrm>
            <a:prstGeom prst="rect">
              <a:avLst/>
            </a:prstGeom>
            <a:noFill/>
          </p:spPr>
          <p:txBody>
            <a:bodyPr wrap="square" rtlCol="0">
              <a:spAutoFit/>
            </a:bodyPr>
            <a:lstStyle/>
            <a:p>
              <a:r>
                <a:rPr lang="en-US" sz="2800" b="1" dirty="0" err="1"/>
                <a:t>nextNode</a:t>
              </a:r>
              <a:endParaRPr lang="en-US" b="1" dirty="0"/>
            </a:p>
          </p:txBody>
        </p:sp>
        <p:sp>
          <p:nvSpPr>
            <p:cNvPr id="18" name="กล่องข้อความ 17"/>
            <p:cNvSpPr txBox="1"/>
            <p:nvPr/>
          </p:nvSpPr>
          <p:spPr>
            <a:xfrm>
              <a:off x="4522476" y="5299352"/>
              <a:ext cx="2343150" cy="523220"/>
            </a:xfrm>
            <a:prstGeom prst="rect">
              <a:avLst/>
            </a:prstGeom>
            <a:noFill/>
          </p:spPr>
          <p:txBody>
            <a:bodyPr wrap="square" rtlCol="0">
              <a:spAutoFit/>
            </a:bodyPr>
            <a:lstStyle/>
            <a:p>
              <a:r>
                <a:rPr lang="en-US" sz="2800" b="1" dirty="0" err="1"/>
                <a:t>previousNode</a:t>
              </a:r>
              <a:endParaRPr lang="en-US" b="1" dirty="0"/>
            </a:p>
          </p:txBody>
        </p:sp>
      </p:grpSp>
      <p:sp>
        <p:nvSpPr>
          <p:cNvPr id="31" name="กระจาย 2 30"/>
          <p:cNvSpPr/>
          <p:nvPr/>
        </p:nvSpPr>
        <p:spPr>
          <a:xfrm>
            <a:off x="4260528" y="4304242"/>
            <a:ext cx="1609725" cy="1295400"/>
          </a:xfrm>
          <a:prstGeom prst="irregularSeal2">
            <a:avLst/>
          </a:prstGeom>
          <a:solidFill>
            <a:srgbClr val="FFFF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2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1"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 calcmode="lin" valueType="num">
                                      <p:cBhvr>
                                        <p:cTn id="14" dur="500" fill="hold"/>
                                        <p:tgtEl>
                                          <p:spTgt spid="31"/>
                                        </p:tgtEl>
                                        <p:attrNameLst>
                                          <p:attrName>style.rotation</p:attrName>
                                        </p:attrNameLst>
                                      </p:cBhvr>
                                      <p:tavLst>
                                        <p:tav tm="0">
                                          <p:val>
                                            <p:fltVal val="360"/>
                                          </p:val>
                                        </p:tav>
                                        <p:tav tm="100000">
                                          <p:val>
                                            <p:fltVal val="0"/>
                                          </p:val>
                                        </p:tav>
                                      </p:tavLst>
                                    </p:anim>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0" y="152400"/>
            <a:ext cx="8915400" cy="3539430"/>
          </a:xfrm>
          <a:prstGeom prst="rect">
            <a:avLst/>
          </a:prstGeom>
        </p:spPr>
        <p:txBody>
          <a:bodyPr wrap="square">
            <a:spAutoFit/>
          </a:bodyPr>
          <a:lstStyle/>
          <a:p>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void</a:t>
            </a:r>
            <a:r>
              <a:rPr lang="en-US" sz="2800" b="1" dirty="0">
                <a:solidFill>
                  <a:srgbClr val="000000"/>
                </a:solidFill>
                <a:latin typeface="Consolas" panose="020B0609020204030204" pitchFamily="49" charset="0"/>
              </a:rPr>
              <a:t> pop() </a:t>
            </a:r>
            <a:r>
              <a:rPr lang="en-US" sz="2800" b="1" dirty="0">
                <a:solidFill>
                  <a:srgbClr val="7F0055"/>
                </a:solidFill>
                <a:latin typeface="Consolas" panose="020B0609020204030204" pitchFamily="49" charset="0"/>
              </a:rPr>
              <a:t>throws</a:t>
            </a:r>
            <a:r>
              <a:rPr lang="en-US" sz="2800" b="1" dirty="0">
                <a:solidFill>
                  <a:srgbClr val="000000"/>
                </a:solidFill>
                <a:latin typeface="Consolas" panose="020B0609020204030204" pitchFamily="49" charset="0"/>
              </a:rPr>
              <a:t> Exception{</a:t>
            </a:r>
          </a:p>
          <a:p>
            <a:r>
              <a:rPr lang="en-US" sz="2800" b="1" dirty="0">
                <a:solidFill>
                  <a:srgbClr val="7F0055"/>
                </a:solidFill>
                <a:latin typeface="Consolas" panose="020B0609020204030204" pitchFamily="49" charset="0"/>
              </a:rPr>
              <a:t>	if</a:t>
            </a:r>
            <a:r>
              <a:rPr lang="en-US" sz="2800" b="1" dirty="0">
                <a:solidFill>
                  <a:srgbClr val="000000"/>
                </a:solidFill>
                <a:latin typeface="Consolas" panose="020B0609020204030204" pitchFamily="49" charset="0"/>
              </a:rPr>
              <a:t>(</a:t>
            </a:r>
            <a:r>
              <a:rPr lang="en-US" sz="2800" b="1" dirty="0" err="1">
                <a:solidFill>
                  <a:srgbClr val="000000"/>
                </a:solidFill>
                <a:latin typeface="Consolas" panose="020B0609020204030204" pitchFamily="49" charset="0"/>
              </a:rPr>
              <a:t>isEmpty</a:t>
            </a:r>
            <a:r>
              <a:rPr lang="en-US" sz="2800" b="1" dirty="0">
                <a:solidFill>
                  <a:srgbClr val="000000"/>
                </a:solidFill>
                <a:latin typeface="Consolas" panose="020B0609020204030204" pitchFamily="49" charset="0"/>
              </a:rPr>
              <a:t>())</a:t>
            </a:r>
          </a:p>
          <a:p>
            <a:r>
              <a:rPr lang="en-US" sz="2800" b="1" dirty="0">
                <a:solidFill>
                  <a:srgbClr val="7F0055"/>
                </a:solidFill>
                <a:latin typeface="Consolas" panose="020B0609020204030204" pitchFamily="49" charset="0"/>
              </a:rPr>
              <a:t>		throw</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Exception();</a:t>
            </a:r>
          </a:p>
          <a:p>
            <a:r>
              <a:rPr lang="en-US" sz="2800" dirty="0">
                <a:solidFill>
                  <a:srgbClr val="000000"/>
                </a:solidFill>
                <a:latin typeface="Consolas" panose="020B0609020204030204" pitchFamily="49" charset="0"/>
              </a:rPr>
              <a:t>	Iterator </a:t>
            </a:r>
            <a:r>
              <a:rPr lang="en-US" sz="2800" dirty="0" err="1">
                <a:solidFill>
                  <a:srgbClr val="6A3E3E"/>
                </a:solidFill>
                <a:latin typeface="Consolas" panose="020B0609020204030204" pitchFamily="49" charset="0"/>
              </a:rPr>
              <a:t>itr</a:t>
            </a:r>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DListIterator</a:t>
            </a:r>
            <a:r>
              <a:rPr lang="en-US" sz="2800" b="1" dirty="0">
                <a:solidFill>
                  <a:srgbClr val="000000"/>
                </a:solidFill>
                <a:latin typeface="Consolas" panose="020B0609020204030204" pitchFamily="49" charset="0"/>
              </a:rPr>
              <a:t>(</a:t>
            </a:r>
            <a:r>
              <a:rPr lang="en-US" sz="2800" b="1" dirty="0" err="1">
                <a:solidFill>
                  <a:srgbClr val="0000C0"/>
                </a:solidFill>
                <a:latin typeface="Consolas" panose="020B0609020204030204" pitchFamily="49" charset="0"/>
              </a:rPr>
              <a:t>theList</a:t>
            </a:r>
            <a:r>
              <a:rPr lang="en-US" sz="2800" b="1" dirty="0" err="1">
                <a:solidFill>
                  <a:srgbClr val="000000"/>
                </a:solidFill>
                <a:latin typeface="Consolas" panose="020B0609020204030204" pitchFamily="49" charset="0"/>
              </a:rPr>
              <a:t>.</a:t>
            </a:r>
            <a:r>
              <a:rPr lang="en-US" sz="2800" b="1" dirty="0" err="1">
                <a:solidFill>
                  <a:srgbClr val="0000C0"/>
                </a:solidFill>
                <a:latin typeface="Consolas" panose="020B0609020204030204" pitchFamily="49" charset="0"/>
              </a:rPr>
              <a:t>header</a:t>
            </a:r>
            <a:r>
              <a:rPr lang="en-US" sz="2800" b="1" dirty="0">
                <a:solidFill>
                  <a:srgbClr val="000000"/>
                </a:solidFill>
                <a:latin typeface="Consolas" panose="020B0609020204030204" pitchFamily="49" charset="0"/>
              </a:rPr>
              <a:t>);</a:t>
            </a:r>
          </a:p>
          <a:p>
            <a:r>
              <a:rPr lang="en-US" sz="2800" dirty="0">
                <a:solidFill>
                  <a:srgbClr val="0000C0"/>
                </a:solidFill>
                <a:latin typeface="Consolas" panose="020B0609020204030204" pitchFamily="49" charset="0"/>
              </a:rPr>
              <a:t>	</a:t>
            </a:r>
          </a:p>
          <a:p>
            <a:r>
              <a:rPr lang="en-US" sz="2800" dirty="0">
                <a:solidFill>
                  <a:srgbClr val="0000C0"/>
                </a:solidFill>
                <a:latin typeface="Consolas" panose="020B0609020204030204" pitchFamily="49" charset="0"/>
              </a:rPr>
              <a:t>	</a:t>
            </a:r>
            <a:r>
              <a:rPr lang="en-US" sz="2800" dirty="0" err="1">
                <a:solidFill>
                  <a:srgbClr val="0000C0"/>
                </a:solidFill>
                <a:latin typeface="Consolas" panose="020B0609020204030204" pitchFamily="49" charset="0"/>
              </a:rPr>
              <a:t>theList</a:t>
            </a:r>
            <a:r>
              <a:rPr lang="en-US" sz="2800" dirty="0" err="1">
                <a:solidFill>
                  <a:srgbClr val="000000"/>
                </a:solidFill>
                <a:latin typeface="Consolas" panose="020B0609020204030204" pitchFamily="49" charset="0"/>
              </a:rPr>
              <a:t>.remove</a:t>
            </a:r>
            <a:r>
              <a:rPr lang="en-US" sz="2800" dirty="0">
                <a:solidFill>
                  <a:srgbClr val="000000"/>
                </a:solidFill>
                <a:latin typeface="Consolas" panose="020B0609020204030204" pitchFamily="49" charset="0"/>
              </a:rPr>
              <a:t>(</a:t>
            </a:r>
            <a:r>
              <a:rPr lang="en-US" sz="2800" dirty="0" err="1">
                <a:solidFill>
                  <a:srgbClr val="6A3E3E"/>
                </a:solidFill>
                <a:latin typeface="Consolas" panose="020B0609020204030204" pitchFamily="49" charset="0"/>
              </a:rPr>
              <a:t>itr</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a:t>
            </a:r>
            <a:endParaRPr lang="en-US" sz="2800" dirty="0"/>
          </a:p>
        </p:txBody>
      </p:sp>
      <p:cxnSp>
        <p:nvCxnSpPr>
          <p:cNvPr id="6" name="ลูกศรเชื่อมต่อแบบตรง 5"/>
          <p:cNvCxnSpPr/>
          <p:nvPr/>
        </p:nvCxnSpPr>
        <p:spPr>
          <a:xfrm>
            <a:off x="304801" y="3505200"/>
            <a:ext cx="759969" cy="15225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กลุ่ม 6"/>
          <p:cNvGrpSpPr/>
          <p:nvPr/>
        </p:nvGrpSpPr>
        <p:grpSpPr>
          <a:xfrm>
            <a:off x="1101790" y="4844382"/>
            <a:ext cx="1909666" cy="649828"/>
            <a:chOff x="3676650" y="4552266"/>
            <a:chExt cx="1866900" cy="743634"/>
          </a:xfrm>
        </p:grpSpPr>
        <p:sp>
          <p:nvSpPr>
            <p:cNvPr id="25" name="สี่เหลี่ยมผืนผ้า 24"/>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สี่เหลี่ยมผืนผ้า 25"/>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สี่เหลี่ยมผืนผ้า 26"/>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กลุ่ม 7"/>
          <p:cNvGrpSpPr/>
          <p:nvPr/>
        </p:nvGrpSpPr>
        <p:grpSpPr>
          <a:xfrm>
            <a:off x="3751938" y="4861626"/>
            <a:ext cx="1909666" cy="649828"/>
            <a:chOff x="3676650" y="4552266"/>
            <a:chExt cx="1866900" cy="743634"/>
          </a:xfrm>
        </p:grpSpPr>
        <p:sp>
          <p:nvSpPr>
            <p:cNvPr id="22" name="สี่เหลี่ยมผืนผ้า 21"/>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สี่เหลี่ยมผืนผ้า 22"/>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สี่เหลี่ยมผืนผ้า 23"/>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กลุ่ม 8"/>
          <p:cNvGrpSpPr/>
          <p:nvPr/>
        </p:nvGrpSpPr>
        <p:grpSpPr>
          <a:xfrm>
            <a:off x="6519005" y="4878871"/>
            <a:ext cx="1909666" cy="649828"/>
            <a:chOff x="3676650" y="4552266"/>
            <a:chExt cx="1866900" cy="743634"/>
          </a:xfrm>
        </p:grpSpPr>
        <p:sp>
          <p:nvSpPr>
            <p:cNvPr id="19" name="สี่เหลี่ยมผืนผ้า 18"/>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สี่เหลี่ยมผืนผ้า 19"/>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สี่เหลี่ยมผืนผ้า 20"/>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ลูกศรขวา 9"/>
          <p:cNvSpPr/>
          <p:nvPr/>
        </p:nvSpPr>
        <p:spPr>
          <a:xfrm>
            <a:off x="2748390" y="4896116"/>
            <a:ext cx="1266615" cy="29904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ลูกศรขวา 10"/>
          <p:cNvSpPr/>
          <p:nvPr/>
        </p:nvSpPr>
        <p:spPr>
          <a:xfrm>
            <a:off x="5398538" y="4913360"/>
            <a:ext cx="1266615" cy="29904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ส่วนโค้ง 11"/>
          <p:cNvSpPr/>
          <p:nvPr/>
        </p:nvSpPr>
        <p:spPr>
          <a:xfrm rot="150789">
            <a:off x="1228452" y="3788497"/>
            <a:ext cx="6956640" cy="2180747"/>
          </a:xfrm>
          <a:prstGeom prst="arc">
            <a:avLst>
              <a:gd name="adj1" fmla="val 10445732"/>
              <a:gd name="adj2" fmla="val 0"/>
            </a:avLst>
          </a:prstGeom>
          <a:ln w="139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ลูกศรขวา 12"/>
          <p:cNvSpPr/>
          <p:nvPr/>
        </p:nvSpPr>
        <p:spPr>
          <a:xfrm flipH="1">
            <a:off x="5398538" y="5177918"/>
            <a:ext cx="1219852" cy="2990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ลูกศรขวา 13"/>
          <p:cNvSpPr/>
          <p:nvPr/>
        </p:nvSpPr>
        <p:spPr>
          <a:xfrm flipH="1">
            <a:off x="2734751" y="5195163"/>
            <a:ext cx="1219852" cy="2990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ส่วนโค้ง 14"/>
          <p:cNvSpPr/>
          <p:nvPr/>
        </p:nvSpPr>
        <p:spPr>
          <a:xfrm rot="21428010" flipV="1">
            <a:off x="1245025" y="4159662"/>
            <a:ext cx="6956640" cy="2512720"/>
          </a:xfrm>
          <a:prstGeom prst="arc">
            <a:avLst>
              <a:gd name="adj1" fmla="val 10445732"/>
              <a:gd name="adj2" fmla="val 0"/>
            </a:avLst>
          </a:prstGeom>
          <a:ln w="139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กล่องข้อความ 15"/>
          <p:cNvSpPr txBox="1"/>
          <p:nvPr/>
        </p:nvSpPr>
        <p:spPr>
          <a:xfrm>
            <a:off x="458739" y="3586628"/>
            <a:ext cx="2026584" cy="457218"/>
          </a:xfrm>
          <a:prstGeom prst="rect">
            <a:avLst/>
          </a:prstGeom>
          <a:noFill/>
        </p:spPr>
        <p:txBody>
          <a:bodyPr wrap="square" rtlCol="0">
            <a:spAutoFit/>
          </a:bodyPr>
          <a:lstStyle/>
          <a:p>
            <a:r>
              <a:rPr lang="en-US" sz="2800" b="1" dirty="0"/>
              <a:t>header</a:t>
            </a:r>
            <a:endParaRPr lang="en-US" b="1" dirty="0"/>
          </a:p>
        </p:txBody>
      </p:sp>
      <p:sp>
        <p:nvSpPr>
          <p:cNvPr id="17" name="กล่องข้อความ 16"/>
          <p:cNvSpPr txBox="1"/>
          <p:nvPr/>
        </p:nvSpPr>
        <p:spPr>
          <a:xfrm>
            <a:off x="2680187" y="4377631"/>
            <a:ext cx="2026584" cy="457218"/>
          </a:xfrm>
          <a:prstGeom prst="rect">
            <a:avLst/>
          </a:prstGeom>
          <a:noFill/>
        </p:spPr>
        <p:txBody>
          <a:bodyPr wrap="square" rtlCol="0">
            <a:spAutoFit/>
          </a:bodyPr>
          <a:lstStyle/>
          <a:p>
            <a:r>
              <a:rPr lang="en-US" sz="2800" b="1" dirty="0" err="1"/>
              <a:t>nextNode</a:t>
            </a:r>
            <a:endParaRPr lang="en-US" b="1" dirty="0"/>
          </a:p>
        </p:txBody>
      </p:sp>
      <p:sp>
        <p:nvSpPr>
          <p:cNvPr id="18" name="กล่องข้อความ 17"/>
          <p:cNvSpPr txBox="1"/>
          <p:nvPr/>
        </p:nvSpPr>
        <p:spPr>
          <a:xfrm>
            <a:off x="2512611" y="5530520"/>
            <a:ext cx="2396825" cy="457218"/>
          </a:xfrm>
          <a:prstGeom prst="rect">
            <a:avLst/>
          </a:prstGeom>
          <a:noFill/>
        </p:spPr>
        <p:txBody>
          <a:bodyPr wrap="square" rtlCol="0">
            <a:spAutoFit/>
          </a:bodyPr>
          <a:lstStyle/>
          <a:p>
            <a:r>
              <a:rPr lang="en-US" sz="2800" b="1" dirty="0" err="1"/>
              <a:t>previousNode</a:t>
            </a:r>
            <a:endParaRPr lang="en-US" b="1" dirty="0"/>
          </a:p>
        </p:txBody>
      </p:sp>
      <p:grpSp>
        <p:nvGrpSpPr>
          <p:cNvPr id="28" name="กลุ่ม 27"/>
          <p:cNvGrpSpPr/>
          <p:nvPr/>
        </p:nvGrpSpPr>
        <p:grpSpPr>
          <a:xfrm>
            <a:off x="1829575" y="2997327"/>
            <a:ext cx="1097124" cy="1900765"/>
            <a:chOff x="2418930" y="341408"/>
            <a:chExt cx="1789876" cy="2899057"/>
          </a:xfrm>
        </p:grpSpPr>
        <p:sp>
          <p:nvSpPr>
            <p:cNvPr id="29" name="วงรี 28"/>
            <p:cNvSpPr/>
            <p:nvPr/>
          </p:nvSpPr>
          <p:spPr>
            <a:xfrm>
              <a:off x="2418930" y="1688450"/>
              <a:ext cx="1142771" cy="969715"/>
            </a:xfrm>
            <a:prstGeom prst="ellipse">
              <a:avLst/>
            </a:prstGeom>
            <a:noFill/>
            <a:ln w="1143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0" name="ลูกศรเชื่อมต่อแบบตรง 29"/>
            <p:cNvCxnSpPr>
              <a:stCxn id="29" idx="4"/>
            </p:cNvCxnSpPr>
            <p:nvPr/>
          </p:nvCxnSpPr>
          <p:spPr>
            <a:xfrm>
              <a:off x="2990316" y="2658165"/>
              <a:ext cx="56192" cy="582300"/>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ลูกศรเชื่อมต่อแบบตรง 30"/>
            <p:cNvCxnSpPr/>
            <p:nvPr/>
          </p:nvCxnSpPr>
          <p:spPr>
            <a:xfrm>
              <a:off x="2989941" y="1016292"/>
              <a:ext cx="1" cy="643563"/>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กล่องข้อความ 31"/>
            <p:cNvSpPr txBox="1"/>
            <p:nvPr/>
          </p:nvSpPr>
          <p:spPr>
            <a:xfrm>
              <a:off x="2760815" y="341408"/>
              <a:ext cx="1447991" cy="1079672"/>
            </a:xfrm>
            <a:prstGeom prst="rect">
              <a:avLst/>
            </a:prstGeom>
            <a:noFill/>
          </p:spPr>
          <p:txBody>
            <a:bodyPr wrap="square" rtlCol="0">
              <a:spAutoFit/>
            </a:bodyPr>
            <a:lstStyle/>
            <a:p>
              <a:r>
                <a:rPr lang="en-US" sz="4000" b="1" dirty="0" err="1"/>
                <a:t>itr</a:t>
              </a:r>
              <a:endParaRPr lang="en-US" b="1" dirty="0"/>
            </a:p>
          </p:txBody>
        </p:sp>
      </p:grpSp>
      <p:sp>
        <p:nvSpPr>
          <p:cNvPr id="34" name="ส่วนโค้ง 33"/>
          <p:cNvSpPr/>
          <p:nvPr/>
        </p:nvSpPr>
        <p:spPr>
          <a:xfrm flipH="1">
            <a:off x="2868316" y="3884144"/>
            <a:ext cx="4043385" cy="2308997"/>
          </a:xfrm>
          <a:prstGeom prst="arc">
            <a:avLst>
              <a:gd name="adj1" fmla="val 10445732"/>
              <a:gd name="adj2" fmla="val 0"/>
            </a:avLst>
          </a:prstGeom>
          <a:ln w="139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ส่วนโค้ง 34"/>
          <p:cNvSpPr/>
          <p:nvPr/>
        </p:nvSpPr>
        <p:spPr>
          <a:xfrm rot="293385" flipH="1" flipV="1">
            <a:off x="2800049" y="4003986"/>
            <a:ext cx="3752967" cy="2512720"/>
          </a:xfrm>
          <a:prstGeom prst="arc">
            <a:avLst>
              <a:gd name="adj1" fmla="val 10445732"/>
              <a:gd name="adj2" fmla="val 21152670"/>
            </a:avLst>
          </a:prstGeom>
          <a:ln w="139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40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13"/>
                                        </p:tgtEl>
                                        <p:attrNameLst>
                                          <p:attrName>ppt_w</p:attrName>
                                        </p:attrNameLst>
                                      </p:cBhvr>
                                      <p:tavLst>
                                        <p:tav tm="0">
                                          <p:val>
                                            <p:strVal val="ppt_w"/>
                                          </p:val>
                                        </p:tav>
                                        <p:tav tm="100000">
                                          <p:val>
                                            <p:fltVal val="0"/>
                                          </p:val>
                                        </p:tav>
                                      </p:tavLst>
                                    </p:anim>
                                    <p:anim calcmode="lin" valueType="num">
                                      <p:cBhvr>
                                        <p:cTn id="21" dur="500"/>
                                        <p:tgtEl>
                                          <p:spTgt spid="13"/>
                                        </p:tgtEl>
                                        <p:attrNameLst>
                                          <p:attrName>ppt_h</p:attrName>
                                        </p:attrNameLst>
                                      </p:cBhvr>
                                      <p:tavLst>
                                        <p:tav tm="0">
                                          <p:val>
                                            <p:strVal val="ppt_h"/>
                                          </p:val>
                                        </p:tav>
                                        <p:tav tm="100000">
                                          <p:val>
                                            <p:fltVal val="0"/>
                                          </p:val>
                                        </p:tav>
                                      </p:tavLst>
                                    </p:anim>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22684" y="272366"/>
            <a:ext cx="8991600" cy="563562"/>
          </a:xfrm>
        </p:spPr>
        <p:txBody>
          <a:bodyPr>
            <a:normAutofit fontScale="90000"/>
          </a:bodyPr>
          <a:lstStyle/>
          <a:p>
            <a:r>
              <a:rPr lang="en-US" dirty="0"/>
              <a:t>Usage example: storage space for method calls</a:t>
            </a:r>
          </a:p>
        </p:txBody>
      </p:sp>
      <p:sp>
        <p:nvSpPr>
          <p:cNvPr id="3" name="ตัวแทนเนื้อหา 2"/>
          <p:cNvSpPr>
            <a:spLocks noGrp="1"/>
          </p:cNvSpPr>
          <p:nvPr>
            <p:ph idx="1"/>
          </p:nvPr>
        </p:nvSpPr>
        <p:spPr>
          <a:xfrm>
            <a:off x="196408" y="958110"/>
            <a:ext cx="8763000" cy="5562600"/>
          </a:xfrm>
        </p:spPr>
        <p:txBody>
          <a:bodyPr>
            <a:noAutofit/>
          </a:bodyPr>
          <a:lstStyle/>
          <a:p>
            <a:pPr marL="514350" indent="-514350">
              <a:buFont typeface="+mj-lt"/>
              <a:buAutoNum type="arabicPeriod"/>
            </a:pPr>
            <a:r>
              <a:rPr lang="en-US" sz="2800" b="1" dirty="0"/>
              <a:t>public static void main(String[] </a:t>
            </a:r>
            <a:r>
              <a:rPr lang="en-US" sz="2800" b="1" dirty="0" err="1"/>
              <a:t>args</a:t>
            </a:r>
            <a:r>
              <a:rPr lang="en-US" sz="2800" b="1" dirty="0"/>
              <a:t>){</a:t>
            </a:r>
          </a:p>
          <a:p>
            <a:pPr marL="514350" indent="-514350">
              <a:buFont typeface="+mj-lt"/>
              <a:buAutoNum type="arabicPeriod"/>
            </a:pPr>
            <a:r>
              <a:rPr lang="en-US" sz="2800" b="1" dirty="0"/>
              <a:t>	</a:t>
            </a:r>
            <a:r>
              <a:rPr lang="en-US" sz="2800" b="1" dirty="0" err="1"/>
              <a:t>int</a:t>
            </a:r>
            <a:r>
              <a:rPr lang="en-US" sz="2800" b="1" dirty="0"/>
              <a:t> v = m1(2);</a:t>
            </a:r>
          </a:p>
          <a:p>
            <a:pPr marL="514350" indent="-514350">
              <a:buFont typeface="+mj-lt"/>
              <a:buAutoNum type="arabicPeriod"/>
            </a:pPr>
            <a:r>
              <a:rPr lang="en-US" sz="2800" b="1" dirty="0"/>
              <a:t>	print(v + m2(v););</a:t>
            </a:r>
          </a:p>
          <a:p>
            <a:pPr marL="514350" indent="-514350">
              <a:buFont typeface="+mj-lt"/>
              <a:buAutoNum type="arabicPeriod"/>
            </a:pPr>
            <a:r>
              <a:rPr lang="en-US" sz="2800" b="1" dirty="0"/>
              <a:t>}</a:t>
            </a:r>
          </a:p>
          <a:p>
            <a:pPr marL="514350" indent="-514350">
              <a:buFont typeface="+mj-lt"/>
              <a:buAutoNum type="arabicPeriod"/>
            </a:pPr>
            <a:r>
              <a:rPr lang="en-US" sz="2800" b="1" dirty="0"/>
              <a:t>public static </a:t>
            </a:r>
            <a:r>
              <a:rPr lang="en-US" sz="2800" b="1" dirty="0" err="1"/>
              <a:t>int</a:t>
            </a:r>
            <a:r>
              <a:rPr lang="en-US" sz="2800" b="1" dirty="0"/>
              <a:t> m1(</a:t>
            </a:r>
            <a:r>
              <a:rPr lang="en-US" sz="2800" b="1" dirty="0" err="1"/>
              <a:t>int</a:t>
            </a:r>
            <a:r>
              <a:rPr lang="en-US" sz="2800" b="1" dirty="0"/>
              <a:t> n){</a:t>
            </a:r>
          </a:p>
          <a:p>
            <a:pPr marL="514350" indent="-514350">
              <a:buFont typeface="+mj-lt"/>
              <a:buAutoNum type="arabicPeriod"/>
            </a:pPr>
            <a:r>
              <a:rPr lang="en-US" sz="2800" b="1" dirty="0"/>
              <a:t>     return n+5;	</a:t>
            </a:r>
          </a:p>
          <a:p>
            <a:pPr marL="514350" indent="-514350">
              <a:buFont typeface="+mj-lt"/>
              <a:buAutoNum type="arabicPeriod"/>
            </a:pPr>
            <a:r>
              <a:rPr lang="en-US" sz="2800" b="1" dirty="0"/>
              <a:t>}</a:t>
            </a:r>
          </a:p>
          <a:p>
            <a:pPr marL="514350" indent="-514350">
              <a:buFont typeface="+mj-lt"/>
              <a:buAutoNum type="arabicPeriod"/>
            </a:pPr>
            <a:r>
              <a:rPr lang="en-US" sz="2800" b="1" dirty="0"/>
              <a:t>public static </a:t>
            </a:r>
            <a:r>
              <a:rPr lang="en-US" sz="2800" b="1" dirty="0" err="1"/>
              <a:t>int</a:t>
            </a:r>
            <a:r>
              <a:rPr lang="en-US" sz="2800" b="1" dirty="0"/>
              <a:t> m2(</a:t>
            </a:r>
            <a:r>
              <a:rPr lang="en-US" sz="2800" b="1" dirty="0" err="1"/>
              <a:t>int</a:t>
            </a:r>
            <a:r>
              <a:rPr lang="en-US" sz="2800" b="1" dirty="0"/>
              <a:t> </a:t>
            </a:r>
            <a:r>
              <a:rPr lang="en-US" sz="2800" b="1" dirty="0" err="1"/>
              <a:t>i</a:t>
            </a:r>
            <a:r>
              <a:rPr lang="en-US" sz="2800" b="1" dirty="0"/>
              <a:t>){</a:t>
            </a:r>
          </a:p>
          <a:p>
            <a:pPr marL="514350" indent="-514350">
              <a:buFont typeface="+mj-lt"/>
              <a:buAutoNum type="arabicPeriod"/>
            </a:pPr>
            <a:r>
              <a:rPr lang="en-US" sz="2800" b="1" dirty="0"/>
              <a:t>	</a:t>
            </a:r>
            <a:r>
              <a:rPr lang="en-US" sz="2800" b="1" dirty="0" err="1"/>
              <a:t>i</a:t>
            </a:r>
            <a:r>
              <a:rPr lang="en-US" sz="2800" b="1" dirty="0"/>
              <a:t>++; </a:t>
            </a:r>
          </a:p>
          <a:p>
            <a:pPr marL="514350" indent="-514350">
              <a:buFont typeface="+mj-lt"/>
              <a:buAutoNum type="arabicPeriod"/>
            </a:pPr>
            <a:r>
              <a:rPr lang="en-US" sz="2800" b="1" dirty="0"/>
              <a:t>	</a:t>
            </a:r>
            <a:r>
              <a:rPr lang="en-US" sz="2800" b="1" dirty="0" err="1"/>
              <a:t>int</a:t>
            </a:r>
            <a:r>
              <a:rPr lang="en-US" sz="2800" b="1" dirty="0"/>
              <a:t> v = i+m1(</a:t>
            </a:r>
            <a:r>
              <a:rPr lang="en-US" sz="2800" b="1" dirty="0" err="1"/>
              <a:t>i</a:t>
            </a:r>
            <a:r>
              <a:rPr lang="en-US" sz="2800" b="1" dirty="0"/>
              <a:t>);</a:t>
            </a:r>
          </a:p>
          <a:p>
            <a:pPr marL="514350" indent="-514350">
              <a:buFont typeface="+mj-lt"/>
              <a:buAutoNum type="arabicPeriod"/>
            </a:pPr>
            <a:r>
              <a:rPr lang="en-US" sz="2800" b="1" dirty="0"/>
              <a:t>      return v;</a:t>
            </a:r>
          </a:p>
          <a:p>
            <a:pPr marL="514350" indent="-514350">
              <a:buFont typeface="+mj-lt"/>
              <a:buAutoNum type="arabicPeriod"/>
            </a:pPr>
            <a:r>
              <a:rPr lang="en-US" sz="2800" b="1" dirty="0"/>
              <a:t>}</a:t>
            </a:r>
          </a:p>
        </p:txBody>
      </p:sp>
      <p:cxnSp>
        <p:nvCxnSpPr>
          <p:cNvPr id="4" name="ตัวเชื่อมต่อตรง 3"/>
          <p:cNvCxnSpPr/>
          <p:nvPr/>
        </p:nvCxnSpPr>
        <p:spPr>
          <a:xfrm>
            <a:off x="6330508" y="1429762"/>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ตัวเชื่อมต่อตรง 4"/>
          <p:cNvCxnSpPr/>
          <p:nvPr/>
        </p:nvCxnSpPr>
        <p:spPr>
          <a:xfrm flipV="1">
            <a:off x="8387908" y="1429762"/>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ตัวเชื่อมต่อตรง 5"/>
          <p:cNvCxnSpPr/>
          <p:nvPr/>
        </p:nvCxnSpPr>
        <p:spPr>
          <a:xfrm flipH="1">
            <a:off x="6330508" y="6215910"/>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ลูกศรขวา 29"/>
          <p:cNvSpPr/>
          <p:nvPr/>
        </p:nvSpPr>
        <p:spPr>
          <a:xfrm flipH="1">
            <a:off x="5911408" y="820162"/>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สี่เหลี่ยมผืนผ้า 31"/>
          <p:cNvSpPr/>
          <p:nvPr/>
        </p:nvSpPr>
        <p:spPr>
          <a:xfrm>
            <a:off x="6327879" y="4791759"/>
            <a:ext cx="2057400" cy="1424151"/>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rPr>
              <a:t>args</a:t>
            </a:r>
            <a:r>
              <a:rPr lang="en-US" sz="3200" b="1" dirty="0">
                <a:solidFill>
                  <a:schemeClr val="tx1"/>
                </a:solidFill>
              </a:rPr>
              <a:t> = null</a:t>
            </a:r>
          </a:p>
          <a:p>
            <a:pPr algn="ctr"/>
            <a:r>
              <a:rPr lang="en-US" sz="3200" b="1" dirty="0">
                <a:solidFill>
                  <a:schemeClr val="tx1"/>
                </a:solidFill>
              </a:rPr>
              <a:t>RA = JVM</a:t>
            </a:r>
          </a:p>
          <a:p>
            <a:pPr algn="ctr"/>
            <a:r>
              <a:rPr lang="en-US" sz="3200" b="1" dirty="0">
                <a:solidFill>
                  <a:schemeClr val="tx1"/>
                </a:solidFill>
              </a:rPr>
              <a:t> </a:t>
            </a:r>
          </a:p>
        </p:txBody>
      </p:sp>
      <p:sp>
        <p:nvSpPr>
          <p:cNvPr id="34" name="ลูกศรขวา 33"/>
          <p:cNvSpPr/>
          <p:nvPr/>
        </p:nvSpPr>
        <p:spPr>
          <a:xfrm flipH="1">
            <a:off x="3663509" y="1473117"/>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กล่องข้อความ 34"/>
          <p:cNvSpPr txBox="1"/>
          <p:nvPr/>
        </p:nvSpPr>
        <p:spPr>
          <a:xfrm>
            <a:off x="6521008" y="5758710"/>
            <a:ext cx="835571" cy="381000"/>
          </a:xfrm>
          <a:prstGeom prst="rect">
            <a:avLst/>
          </a:prstGeom>
          <a:noFill/>
        </p:spPr>
        <p:txBody>
          <a:bodyPr wrap="square" rtlCol="0">
            <a:spAutoFit/>
          </a:bodyPr>
          <a:lstStyle/>
          <a:p>
            <a:r>
              <a:rPr lang="en-US" b="1" dirty="0"/>
              <a:t>V= </a:t>
            </a:r>
          </a:p>
        </p:txBody>
      </p:sp>
      <p:sp>
        <p:nvSpPr>
          <p:cNvPr id="36" name="ลูกศรขวา 35"/>
          <p:cNvSpPr/>
          <p:nvPr/>
        </p:nvSpPr>
        <p:spPr>
          <a:xfrm flipH="1">
            <a:off x="4596959" y="2939310"/>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สี่เหลี่ยมผืนผ้า 36"/>
          <p:cNvSpPr/>
          <p:nvPr/>
        </p:nvSpPr>
        <p:spPr>
          <a:xfrm>
            <a:off x="6326240" y="3329508"/>
            <a:ext cx="2059039" cy="1424151"/>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n = 2</a:t>
            </a:r>
          </a:p>
          <a:p>
            <a:pPr algn="ctr"/>
            <a:r>
              <a:rPr lang="en-US" sz="3200" b="1" dirty="0">
                <a:solidFill>
                  <a:schemeClr val="tx1"/>
                </a:solidFill>
              </a:rPr>
              <a:t>RA = line 2</a:t>
            </a:r>
          </a:p>
          <a:p>
            <a:pPr algn="ctr"/>
            <a:r>
              <a:rPr lang="en-US" sz="3200" b="1" dirty="0">
                <a:solidFill>
                  <a:schemeClr val="tx1"/>
                </a:solidFill>
              </a:rPr>
              <a:t> </a:t>
            </a:r>
          </a:p>
        </p:txBody>
      </p:sp>
      <p:sp>
        <p:nvSpPr>
          <p:cNvPr id="38" name="ลูกศรขวา 37"/>
          <p:cNvSpPr/>
          <p:nvPr/>
        </p:nvSpPr>
        <p:spPr>
          <a:xfrm flipH="1">
            <a:off x="2958660" y="3449063"/>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ลูกศรขวา 38"/>
          <p:cNvSpPr/>
          <p:nvPr/>
        </p:nvSpPr>
        <p:spPr>
          <a:xfrm flipH="1">
            <a:off x="4654109" y="1441599"/>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กล่องข้อความ 39"/>
          <p:cNvSpPr txBox="1"/>
          <p:nvPr/>
        </p:nvSpPr>
        <p:spPr>
          <a:xfrm>
            <a:off x="6938793" y="5758710"/>
            <a:ext cx="417786" cy="381000"/>
          </a:xfrm>
          <a:prstGeom prst="rect">
            <a:avLst/>
          </a:prstGeom>
          <a:noFill/>
        </p:spPr>
        <p:txBody>
          <a:bodyPr wrap="square" rtlCol="0">
            <a:spAutoFit/>
          </a:bodyPr>
          <a:lstStyle/>
          <a:p>
            <a:r>
              <a:rPr lang="en-US" dirty="0"/>
              <a:t>7</a:t>
            </a:r>
          </a:p>
        </p:txBody>
      </p:sp>
      <p:sp>
        <p:nvSpPr>
          <p:cNvPr id="41" name="ลูกศรขวา 40"/>
          <p:cNvSpPr/>
          <p:nvPr/>
        </p:nvSpPr>
        <p:spPr>
          <a:xfrm flipH="1">
            <a:off x="4679398" y="4486959"/>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สี่เหลี่ยมผืนผ้า 41"/>
          <p:cNvSpPr/>
          <p:nvPr/>
        </p:nvSpPr>
        <p:spPr>
          <a:xfrm>
            <a:off x="6348901" y="3329508"/>
            <a:ext cx="2057400" cy="1424151"/>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rPr>
              <a:t>i</a:t>
            </a:r>
            <a:r>
              <a:rPr lang="en-US" sz="3200" b="1" dirty="0">
                <a:solidFill>
                  <a:schemeClr val="tx1"/>
                </a:solidFill>
              </a:rPr>
              <a:t> = 7</a:t>
            </a:r>
          </a:p>
          <a:p>
            <a:pPr algn="ctr"/>
            <a:r>
              <a:rPr lang="en-US" sz="3200" b="1" dirty="0">
                <a:solidFill>
                  <a:schemeClr val="tx1"/>
                </a:solidFill>
              </a:rPr>
              <a:t>RA = line 3</a:t>
            </a:r>
          </a:p>
          <a:p>
            <a:pPr algn="ctr"/>
            <a:r>
              <a:rPr lang="en-US" sz="3200" b="1" dirty="0">
                <a:solidFill>
                  <a:schemeClr val="tx1"/>
                </a:solidFill>
              </a:rPr>
              <a:t> </a:t>
            </a:r>
          </a:p>
        </p:txBody>
      </p:sp>
      <p:sp>
        <p:nvSpPr>
          <p:cNvPr id="43" name="ลูกศรขวา 42"/>
          <p:cNvSpPr/>
          <p:nvPr/>
        </p:nvSpPr>
        <p:spPr>
          <a:xfrm flipH="1">
            <a:off x="1844888" y="5004594"/>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กล่องข้อความ 43"/>
          <p:cNvSpPr txBox="1"/>
          <p:nvPr/>
        </p:nvSpPr>
        <p:spPr>
          <a:xfrm>
            <a:off x="7510294" y="3380090"/>
            <a:ext cx="612229" cy="373773"/>
          </a:xfrm>
          <a:prstGeom prst="rect">
            <a:avLst/>
          </a:prstGeom>
          <a:solidFill>
            <a:schemeClr val="bg1"/>
          </a:solidFill>
        </p:spPr>
        <p:txBody>
          <a:bodyPr wrap="square" rtlCol="0">
            <a:spAutoFit/>
          </a:bodyPr>
          <a:lstStyle/>
          <a:p>
            <a:r>
              <a:rPr lang="en-US" dirty="0"/>
              <a:t>8</a:t>
            </a:r>
          </a:p>
        </p:txBody>
      </p:sp>
      <p:sp>
        <p:nvSpPr>
          <p:cNvPr id="45" name="ลูกศรขวา 44"/>
          <p:cNvSpPr/>
          <p:nvPr/>
        </p:nvSpPr>
        <p:spPr>
          <a:xfrm flipH="1">
            <a:off x="3641178" y="5503834"/>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กล่องข้อความ 45"/>
          <p:cNvSpPr txBox="1"/>
          <p:nvPr/>
        </p:nvSpPr>
        <p:spPr>
          <a:xfrm>
            <a:off x="6824493" y="4265586"/>
            <a:ext cx="612229" cy="373773"/>
          </a:xfrm>
          <a:prstGeom prst="rect">
            <a:avLst/>
          </a:prstGeom>
          <a:solidFill>
            <a:schemeClr val="bg1"/>
          </a:solidFill>
        </p:spPr>
        <p:txBody>
          <a:bodyPr wrap="square" rtlCol="0">
            <a:spAutoFit/>
          </a:bodyPr>
          <a:lstStyle/>
          <a:p>
            <a:r>
              <a:rPr lang="en-US" b="1" dirty="0"/>
              <a:t> v =</a:t>
            </a:r>
          </a:p>
        </p:txBody>
      </p:sp>
      <p:sp>
        <p:nvSpPr>
          <p:cNvPr id="47" name="ลูกศรขวา 46"/>
          <p:cNvSpPr/>
          <p:nvPr/>
        </p:nvSpPr>
        <p:spPr>
          <a:xfrm flipH="1">
            <a:off x="4918180" y="2958690"/>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สี่เหลี่ยมผืนผ้า 47"/>
          <p:cNvSpPr/>
          <p:nvPr/>
        </p:nvSpPr>
        <p:spPr>
          <a:xfrm>
            <a:off x="6327879" y="1867257"/>
            <a:ext cx="2057400" cy="1424151"/>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n= 8</a:t>
            </a:r>
          </a:p>
          <a:p>
            <a:pPr algn="ctr"/>
            <a:r>
              <a:rPr lang="en-US" sz="2400" b="1" dirty="0">
                <a:solidFill>
                  <a:schemeClr val="tx1"/>
                </a:solidFill>
              </a:rPr>
              <a:t>RA = line 10</a:t>
            </a:r>
          </a:p>
          <a:p>
            <a:pPr algn="ctr"/>
            <a:r>
              <a:rPr lang="en-US" sz="3200" b="1" dirty="0">
                <a:solidFill>
                  <a:schemeClr val="tx1"/>
                </a:solidFill>
              </a:rPr>
              <a:t> </a:t>
            </a:r>
          </a:p>
        </p:txBody>
      </p:sp>
      <p:sp>
        <p:nvSpPr>
          <p:cNvPr id="49" name="ลูกศรขวา 48"/>
          <p:cNvSpPr/>
          <p:nvPr/>
        </p:nvSpPr>
        <p:spPr>
          <a:xfrm flipH="1">
            <a:off x="3284155" y="3449063"/>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ลูกศรขวา 49"/>
          <p:cNvSpPr/>
          <p:nvPr/>
        </p:nvSpPr>
        <p:spPr>
          <a:xfrm flipH="1">
            <a:off x="4102968" y="5503834"/>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กล่องข้อความ 50"/>
          <p:cNvSpPr txBox="1"/>
          <p:nvPr/>
        </p:nvSpPr>
        <p:spPr>
          <a:xfrm>
            <a:off x="7281694" y="4279080"/>
            <a:ext cx="612229" cy="373773"/>
          </a:xfrm>
          <a:prstGeom prst="rect">
            <a:avLst/>
          </a:prstGeom>
          <a:solidFill>
            <a:schemeClr val="bg1"/>
          </a:solidFill>
        </p:spPr>
        <p:txBody>
          <a:bodyPr wrap="square" rtlCol="0">
            <a:spAutoFit/>
          </a:bodyPr>
          <a:lstStyle/>
          <a:p>
            <a:r>
              <a:rPr lang="en-US" b="1" dirty="0"/>
              <a:t>21</a:t>
            </a:r>
          </a:p>
        </p:txBody>
      </p:sp>
      <p:sp>
        <p:nvSpPr>
          <p:cNvPr id="52" name="ลูกศรขวา 51"/>
          <p:cNvSpPr/>
          <p:nvPr/>
        </p:nvSpPr>
        <p:spPr>
          <a:xfrm flipH="1">
            <a:off x="2667813" y="6080944"/>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ลูกศรขวา 52"/>
          <p:cNvSpPr/>
          <p:nvPr/>
        </p:nvSpPr>
        <p:spPr>
          <a:xfrm flipH="1">
            <a:off x="3758759" y="2019681"/>
            <a:ext cx="1219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79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1" nodeType="clickEffect">
                                  <p:stCondLst>
                                    <p:cond delay="0"/>
                                  </p:stCondLst>
                                  <p:childTnLst>
                                    <p:anim calcmode="lin" valueType="num">
                                      <p:cBhvr>
                                        <p:cTn id="20" dur="500"/>
                                        <p:tgtEl>
                                          <p:spTgt spid="30"/>
                                        </p:tgtEl>
                                        <p:attrNameLst>
                                          <p:attrName>ppt_w</p:attrName>
                                        </p:attrNameLst>
                                      </p:cBhvr>
                                      <p:tavLst>
                                        <p:tav tm="0">
                                          <p:val>
                                            <p:strVal val="ppt_w"/>
                                          </p:val>
                                        </p:tav>
                                        <p:tav tm="100000">
                                          <p:val>
                                            <p:fltVal val="0"/>
                                          </p:val>
                                        </p:tav>
                                      </p:tavLst>
                                    </p:anim>
                                    <p:anim calcmode="lin" valueType="num">
                                      <p:cBhvr>
                                        <p:cTn id="21" dur="500"/>
                                        <p:tgtEl>
                                          <p:spTgt spid="30"/>
                                        </p:tgtEl>
                                        <p:attrNameLst>
                                          <p:attrName>ppt_h</p:attrName>
                                        </p:attrNameLst>
                                      </p:cBhvr>
                                      <p:tavLst>
                                        <p:tav tm="0">
                                          <p:val>
                                            <p:strVal val="ppt_h"/>
                                          </p:val>
                                        </p:tav>
                                        <p:tav tm="100000">
                                          <p:val>
                                            <p:fltVal val="0"/>
                                          </p:val>
                                        </p:tav>
                                      </p:tavLst>
                                    </p:anim>
                                    <p:animEffect transition="out" filter="fade">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1" nodeType="clickEffect">
                                  <p:stCondLst>
                                    <p:cond delay="0"/>
                                  </p:stCondLst>
                                  <p:childTnLst>
                                    <p:anim calcmode="lin" valueType="num">
                                      <p:cBhvr>
                                        <p:cTn id="41" dur="500"/>
                                        <p:tgtEl>
                                          <p:spTgt spid="34"/>
                                        </p:tgtEl>
                                        <p:attrNameLst>
                                          <p:attrName>ppt_w</p:attrName>
                                        </p:attrNameLst>
                                      </p:cBhvr>
                                      <p:tavLst>
                                        <p:tav tm="0">
                                          <p:val>
                                            <p:strVal val="ppt_w"/>
                                          </p:val>
                                        </p:tav>
                                        <p:tav tm="100000">
                                          <p:val>
                                            <p:fltVal val="0"/>
                                          </p:val>
                                        </p:tav>
                                      </p:tavLst>
                                    </p:anim>
                                    <p:anim calcmode="lin" valueType="num">
                                      <p:cBhvr>
                                        <p:cTn id="42" dur="500"/>
                                        <p:tgtEl>
                                          <p:spTgt spid="34"/>
                                        </p:tgtEl>
                                        <p:attrNameLst>
                                          <p:attrName>ppt_h</p:attrName>
                                        </p:attrNameLst>
                                      </p:cBhvr>
                                      <p:tavLst>
                                        <p:tav tm="0">
                                          <p:val>
                                            <p:strVal val="ppt_h"/>
                                          </p:val>
                                        </p:tav>
                                        <p:tav tm="100000">
                                          <p:val>
                                            <p:fltVal val="0"/>
                                          </p:val>
                                        </p:tav>
                                      </p:tavLst>
                                    </p:anim>
                                    <p:animEffect transition="out" filter="fade">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xit" presetSubtype="32" fill="hold" grpId="1" nodeType="clickEffect">
                                  <p:stCondLst>
                                    <p:cond delay="0"/>
                                  </p:stCondLst>
                                  <p:childTnLst>
                                    <p:anim calcmode="lin" valueType="num">
                                      <p:cBhvr>
                                        <p:cTn id="62" dur="500"/>
                                        <p:tgtEl>
                                          <p:spTgt spid="36"/>
                                        </p:tgtEl>
                                        <p:attrNameLst>
                                          <p:attrName>ppt_w</p:attrName>
                                        </p:attrNameLst>
                                      </p:cBhvr>
                                      <p:tavLst>
                                        <p:tav tm="0">
                                          <p:val>
                                            <p:strVal val="ppt_w"/>
                                          </p:val>
                                        </p:tav>
                                        <p:tav tm="100000">
                                          <p:val>
                                            <p:fltVal val="0"/>
                                          </p:val>
                                        </p:tav>
                                      </p:tavLst>
                                    </p:anim>
                                    <p:anim calcmode="lin" valueType="num">
                                      <p:cBhvr>
                                        <p:cTn id="63" dur="500"/>
                                        <p:tgtEl>
                                          <p:spTgt spid="36"/>
                                        </p:tgtEl>
                                        <p:attrNameLst>
                                          <p:attrName>ppt_h</p:attrName>
                                        </p:attrNameLst>
                                      </p:cBhvr>
                                      <p:tavLst>
                                        <p:tav tm="0">
                                          <p:val>
                                            <p:strVal val="ppt_h"/>
                                          </p:val>
                                        </p:tav>
                                        <p:tav tm="100000">
                                          <p:val>
                                            <p:fltVal val="0"/>
                                          </p:val>
                                        </p:tav>
                                      </p:tavLst>
                                    </p:anim>
                                    <p:animEffect transition="out" filter="fade">
                                      <p:cBhvr>
                                        <p:cTn id="64" dur="500"/>
                                        <p:tgtEl>
                                          <p:spTgt spid="36"/>
                                        </p:tgtEl>
                                      </p:cBhvr>
                                    </p:animEffect>
                                    <p:set>
                                      <p:cBhvr>
                                        <p:cTn id="65" dur="1" fill="hold">
                                          <p:stCondLst>
                                            <p:cond delay="499"/>
                                          </p:stCondLst>
                                        </p:cTn>
                                        <p:tgtEl>
                                          <p:spTgt spid="3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p:cTn id="70" dur="500" fill="hold"/>
                                        <p:tgtEl>
                                          <p:spTgt spid="38"/>
                                        </p:tgtEl>
                                        <p:attrNameLst>
                                          <p:attrName>ppt_w</p:attrName>
                                        </p:attrNameLst>
                                      </p:cBhvr>
                                      <p:tavLst>
                                        <p:tav tm="0">
                                          <p:val>
                                            <p:fltVal val="0"/>
                                          </p:val>
                                        </p:tav>
                                        <p:tav tm="100000">
                                          <p:val>
                                            <p:strVal val="#ppt_w"/>
                                          </p:val>
                                        </p:tav>
                                      </p:tavLst>
                                    </p:anim>
                                    <p:anim calcmode="lin" valueType="num">
                                      <p:cBhvr>
                                        <p:cTn id="71" dur="500" fill="hold"/>
                                        <p:tgtEl>
                                          <p:spTgt spid="38"/>
                                        </p:tgtEl>
                                        <p:attrNameLst>
                                          <p:attrName>ppt_h</p:attrName>
                                        </p:attrNameLst>
                                      </p:cBhvr>
                                      <p:tavLst>
                                        <p:tav tm="0">
                                          <p:val>
                                            <p:fltVal val="0"/>
                                          </p:val>
                                        </p:tav>
                                        <p:tav tm="100000">
                                          <p:val>
                                            <p:strVal val="#ppt_h"/>
                                          </p:val>
                                        </p:tav>
                                      </p:tavLst>
                                    </p:anim>
                                    <p:animEffect transition="in" filter="fade">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47" presetClass="exit" presetSubtype="0" fill="hold" grpId="1" nodeType="clickEffect">
                                  <p:stCondLst>
                                    <p:cond delay="0"/>
                                  </p:stCondLst>
                                  <p:childTnLst>
                                    <p:animEffect transition="out" filter="fade">
                                      <p:cBhvr>
                                        <p:cTn id="76" dur="1000"/>
                                        <p:tgtEl>
                                          <p:spTgt spid="37"/>
                                        </p:tgtEl>
                                      </p:cBhvr>
                                    </p:animEffect>
                                    <p:anim calcmode="lin" valueType="num">
                                      <p:cBhvr>
                                        <p:cTn id="77" dur="1000"/>
                                        <p:tgtEl>
                                          <p:spTgt spid="37"/>
                                        </p:tgtEl>
                                        <p:attrNameLst>
                                          <p:attrName>ppt_x</p:attrName>
                                        </p:attrNameLst>
                                      </p:cBhvr>
                                      <p:tavLst>
                                        <p:tav tm="0">
                                          <p:val>
                                            <p:strVal val="ppt_x"/>
                                          </p:val>
                                        </p:tav>
                                        <p:tav tm="100000">
                                          <p:val>
                                            <p:strVal val="ppt_x"/>
                                          </p:val>
                                        </p:tav>
                                      </p:tavLst>
                                    </p:anim>
                                    <p:anim calcmode="lin" valueType="num">
                                      <p:cBhvr>
                                        <p:cTn id="78" dur="1000"/>
                                        <p:tgtEl>
                                          <p:spTgt spid="37"/>
                                        </p:tgtEl>
                                        <p:attrNameLst>
                                          <p:attrName>ppt_y</p:attrName>
                                        </p:attrNameLst>
                                      </p:cBhvr>
                                      <p:tavLst>
                                        <p:tav tm="0">
                                          <p:val>
                                            <p:strVal val="ppt_y"/>
                                          </p:val>
                                        </p:tav>
                                        <p:tav tm="100000">
                                          <p:val>
                                            <p:strVal val="ppt_y-.1"/>
                                          </p:val>
                                        </p:tav>
                                      </p:tavLst>
                                    </p:anim>
                                    <p:set>
                                      <p:cBhvr>
                                        <p:cTn id="79" dur="1" fill="hold">
                                          <p:stCondLst>
                                            <p:cond delay="999"/>
                                          </p:stCondLst>
                                        </p:cTn>
                                        <p:tgtEl>
                                          <p:spTgt spid="3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53" presetClass="exit" presetSubtype="32" fill="hold" grpId="1" nodeType="clickEffect">
                                  <p:stCondLst>
                                    <p:cond delay="0"/>
                                  </p:stCondLst>
                                  <p:childTnLst>
                                    <p:anim calcmode="lin" valueType="num">
                                      <p:cBhvr>
                                        <p:cTn id="83" dur="500"/>
                                        <p:tgtEl>
                                          <p:spTgt spid="38"/>
                                        </p:tgtEl>
                                        <p:attrNameLst>
                                          <p:attrName>ppt_w</p:attrName>
                                        </p:attrNameLst>
                                      </p:cBhvr>
                                      <p:tavLst>
                                        <p:tav tm="0">
                                          <p:val>
                                            <p:strVal val="ppt_w"/>
                                          </p:val>
                                        </p:tav>
                                        <p:tav tm="100000">
                                          <p:val>
                                            <p:fltVal val="0"/>
                                          </p:val>
                                        </p:tav>
                                      </p:tavLst>
                                    </p:anim>
                                    <p:anim calcmode="lin" valueType="num">
                                      <p:cBhvr>
                                        <p:cTn id="84" dur="500"/>
                                        <p:tgtEl>
                                          <p:spTgt spid="38"/>
                                        </p:tgtEl>
                                        <p:attrNameLst>
                                          <p:attrName>ppt_h</p:attrName>
                                        </p:attrNameLst>
                                      </p:cBhvr>
                                      <p:tavLst>
                                        <p:tav tm="0">
                                          <p:val>
                                            <p:strVal val="ppt_h"/>
                                          </p:val>
                                        </p:tav>
                                        <p:tav tm="100000">
                                          <p:val>
                                            <p:fltVal val="0"/>
                                          </p:val>
                                        </p:tav>
                                      </p:tavLst>
                                    </p:anim>
                                    <p:animEffect transition="out" filter="fade">
                                      <p:cBhvr>
                                        <p:cTn id="85" dur="500"/>
                                        <p:tgtEl>
                                          <p:spTgt spid="38"/>
                                        </p:tgtEl>
                                      </p:cBhvr>
                                    </p:animEffect>
                                    <p:set>
                                      <p:cBhvr>
                                        <p:cTn id="86" dur="1" fill="hold">
                                          <p:stCondLst>
                                            <p:cond delay="499"/>
                                          </p:stCondLst>
                                        </p:cTn>
                                        <p:tgtEl>
                                          <p:spTgt spid="3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p:cTn id="91" dur="500" fill="hold"/>
                                        <p:tgtEl>
                                          <p:spTgt spid="39"/>
                                        </p:tgtEl>
                                        <p:attrNameLst>
                                          <p:attrName>ppt_w</p:attrName>
                                        </p:attrNameLst>
                                      </p:cBhvr>
                                      <p:tavLst>
                                        <p:tav tm="0">
                                          <p:val>
                                            <p:fltVal val="0"/>
                                          </p:val>
                                        </p:tav>
                                        <p:tav tm="100000">
                                          <p:val>
                                            <p:strVal val="#ppt_w"/>
                                          </p:val>
                                        </p:tav>
                                      </p:tavLst>
                                    </p:anim>
                                    <p:anim calcmode="lin" valueType="num">
                                      <p:cBhvr>
                                        <p:cTn id="92" dur="500" fill="hold"/>
                                        <p:tgtEl>
                                          <p:spTgt spid="39"/>
                                        </p:tgtEl>
                                        <p:attrNameLst>
                                          <p:attrName>ppt_h</p:attrName>
                                        </p:attrNameLst>
                                      </p:cBhvr>
                                      <p:tavLst>
                                        <p:tav tm="0">
                                          <p:val>
                                            <p:fltVal val="0"/>
                                          </p:val>
                                        </p:tav>
                                        <p:tav tm="100000">
                                          <p:val>
                                            <p:strVal val="#ppt_h"/>
                                          </p:val>
                                        </p:tav>
                                      </p:tavLst>
                                    </p:anim>
                                    <p:animEffect transition="in" filter="fad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1000"/>
                                        <p:tgtEl>
                                          <p:spTgt spid="40"/>
                                        </p:tgtEl>
                                      </p:cBhvr>
                                    </p:animEffect>
                                    <p:anim calcmode="lin" valueType="num">
                                      <p:cBhvr>
                                        <p:cTn id="99" dur="1000" fill="hold"/>
                                        <p:tgtEl>
                                          <p:spTgt spid="40"/>
                                        </p:tgtEl>
                                        <p:attrNameLst>
                                          <p:attrName>ppt_x</p:attrName>
                                        </p:attrNameLst>
                                      </p:cBhvr>
                                      <p:tavLst>
                                        <p:tav tm="0">
                                          <p:val>
                                            <p:strVal val="#ppt_x"/>
                                          </p:val>
                                        </p:tav>
                                        <p:tav tm="100000">
                                          <p:val>
                                            <p:strVal val="#ppt_x"/>
                                          </p:val>
                                        </p:tav>
                                      </p:tavLst>
                                    </p:anim>
                                    <p:anim calcmode="lin" valueType="num">
                                      <p:cBhvr>
                                        <p:cTn id="10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53" presetClass="exit" presetSubtype="32" fill="hold" grpId="1" nodeType="clickEffect">
                                  <p:stCondLst>
                                    <p:cond delay="0"/>
                                  </p:stCondLst>
                                  <p:childTnLst>
                                    <p:anim calcmode="lin" valueType="num">
                                      <p:cBhvr>
                                        <p:cTn id="104" dur="500"/>
                                        <p:tgtEl>
                                          <p:spTgt spid="39"/>
                                        </p:tgtEl>
                                        <p:attrNameLst>
                                          <p:attrName>ppt_w</p:attrName>
                                        </p:attrNameLst>
                                      </p:cBhvr>
                                      <p:tavLst>
                                        <p:tav tm="0">
                                          <p:val>
                                            <p:strVal val="ppt_w"/>
                                          </p:val>
                                        </p:tav>
                                        <p:tav tm="100000">
                                          <p:val>
                                            <p:fltVal val="0"/>
                                          </p:val>
                                        </p:tav>
                                      </p:tavLst>
                                    </p:anim>
                                    <p:anim calcmode="lin" valueType="num">
                                      <p:cBhvr>
                                        <p:cTn id="105" dur="500"/>
                                        <p:tgtEl>
                                          <p:spTgt spid="39"/>
                                        </p:tgtEl>
                                        <p:attrNameLst>
                                          <p:attrName>ppt_h</p:attrName>
                                        </p:attrNameLst>
                                      </p:cBhvr>
                                      <p:tavLst>
                                        <p:tav tm="0">
                                          <p:val>
                                            <p:strVal val="ppt_h"/>
                                          </p:val>
                                        </p:tav>
                                        <p:tav tm="100000">
                                          <p:val>
                                            <p:fltVal val="0"/>
                                          </p:val>
                                        </p:tav>
                                      </p:tavLst>
                                    </p:anim>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41"/>
                                        </p:tgtEl>
                                        <p:attrNameLst>
                                          <p:attrName>style.visibility</p:attrName>
                                        </p:attrNameLst>
                                      </p:cBhvr>
                                      <p:to>
                                        <p:strVal val="visible"/>
                                      </p:to>
                                    </p:set>
                                    <p:anim calcmode="lin" valueType="num">
                                      <p:cBhvr>
                                        <p:cTn id="112" dur="500" fill="hold"/>
                                        <p:tgtEl>
                                          <p:spTgt spid="41"/>
                                        </p:tgtEl>
                                        <p:attrNameLst>
                                          <p:attrName>ppt_w</p:attrName>
                                        </p:attrNameLst>
                                      </p:cBhvr>
                                      <p:tavLst>
                                        <p:tav tm="0">
                                          <p:val>
                                            <p:fltVal val="0"/>
                                          </p:val>
                                        </p:tav>
                                        <p:tav tm="100000">
                                          <p:val>
                                            <p:strVal val="#ppt_w"/>
                                          </p:val>
                                        </p:tav>
                                      </p:tavLst>
                                    </p:anim>
                                    <p:anim calcmode="lin" valueType="num">
                                      <p:cBhvr>
                                        <p:cTn id="113" dur="500" fill="hold"/>
                                        <p:tgtEl>
                                          <p:spTgt spid="41"/>
                                        </p:tgtEl>
                                        <p:attrNameLst>
                                          <p:attrName>ppt_h</p:attrName>
                                        </p:attrNameLst>
                                      </p:cBhvr>
                                      <p:tavLst>
                                        <p:tav tm="0">
                                          <p:val>
                                            <p:fltVal val="0"/>
                                          </p:val>
                                        </p:tav>
                                        <p:tav tm="100000">
                                          <p:val>
                                            <p:strVal val="#ppt_h"/>
                                          </p:val>
                                        </p:tav>
                                      </p:tavLst>
                                    </p:anim>
                                    <p:animEffect transition="in" filter="fad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47" presetClass="entr" presetSubtype="0" fill="hold" grpId="0" nodeType="click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1000"/>
                                        <p:tgtEl>
                                          <p:spTgt spid="42"/>
                                        </p:tgtEl>
                                      </p:cBhvr>
                                    </p:animEffect>
                                    <p:anim calcmode="lin" valueType="num">
                                      <p:cBhvr>
                                        <p:cTn id="120" dur="1000" fill="hold"/>
                                        <p:tgtEl>
                                          <p:spTgt spid="42"/>
                                        </p:tgtEl>
                                        <p:attrNameLst>
                                          <p:attrName>ppt_x</p:attrName>
                                        </p:attrNameLst>
                                      </p:cBhvr>
                                      <p:tavLst>
                                        <p:tav tm="0">
                                          <p:val>
                                            <p:strVal val="#ppt_x"/>
                                          </p:val>
                                        </p:tav>
                                        <p:tav tm="100000">
                                          <p:val>
                                            <p:strVal val="#ppt_x"/>
                                          </p:val>
                                        </p:tav>
                                      </p:tavLst>
                                    </p:anim>
                                    <p:anim calcmode="lin" valueType="num">
                                      <p:cBhvr>
                                        <p:cTn id="1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53" presetClass="exit" presetSubtype="32" fill="hold" grpId="1" nodeType="clickEffect">
                                  <p:stCondLst>
                                    <p:cond delay="0"/>
                                  </p:stCondLst>
                                  <p:childTnLst>
                                    <p:anim calcmode="lin" valueType="num">
                                      <p:cBhvr>
                                        <p:cTn id="125" dur="500"/>
                                        <p:tgtEl>
                                          <p:spTgt spid="41"/>
                                        </p:tgtEl>
                                        <p:attrNameLst>
                                          <p:attrName>ppt_w</p:attrName>
                                        </p:attrNameLst>
                                      </p:cBhvr>
                                      <p:tavLst>
                                        <p:tav tm="0">
                                          <p:val>
                                            <p:strVal val="ppt_w"/>
                                          </p:val>
                                        </p:tav>
                                        <p:tav tm="100000">
                                          <p:val>
                                            <p:fltVal val="0"/>
                                          </p:val>
                                        </p:tav>
                                      </p:tavLst>
                                    </p:anim>
                                    <p:anim calcmode="lin" valueType="num">
                                      <p:cBhvr>
                                        <p:cTn id="126" dur="500"/>
                                        <p:tgtEl>
                                          <p:spTgt spid="41"/>
                                        </p:tgtEl>
                                        <p:attrNameLst>
                                          <p:attrName>ppt_h</p:attrName>
                                        </p:attrNameLst>
                                      </p:cBhvr>
                                      <p:tavLst>
                                        <p:tav tm="0">
                                          <p:val>
                                            <p:strVal val="ppt_h"/>
                                          </p:val>
                                        </p:tav>
                                        <p:tav tm="100000">
                                          <p:val>
                                            <p:fltVal val="0"/>
                                          </p:val>
                                        </p:tav>
                                      </p:tavLst>
                                    </p:anim>
                                    <p:animEffect transition="out" filter="fade">
                                      <p:cBhvr>
                                        <p:cTn id="127" dur="500"/>
                                        <p:tgtEl>
                                          <p:spTgt spid="41"/>
                                        </p:tgtEl>
                                      </p:cBhvr>
                                    </p:animEffect>
                                    <p:set>
                                      <p:cBhvr>
                                        <p:cTn id="128" dur="1" fill="hold">
                                          <p:stCondLst>
                                            <p:cond delay="499"/>
                                          </p:stCondLst>
                                        </p:cTn>
                                        <p:tgtEl>
                                          <p:spTgt spid="41"/>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53" presetClass="exit" presetSubtype="32" fill="hold" grpId="1" nodeType="clickEffect">
                                  <p:stCondLst>
                                    <p:cond delay="0"/>
                                  </p:stCondLst>
                                  <p:childTnLst>
                                    <p:anim calcmode="lin" valueType="num">
                                      <p:cBhvr>
                                        <p:cTn id="143" dur="500"/>
                                        <p:tgtEl>
                                          <p:spTgt spid="43"/>
                                        </p:tgtEl>
                                        <p:attrNameLst>
                                          <p:attrName>ppt_w</p:attrName>
                                        </p:attrNameLst>
                                      </p:cBhvr>
                                      <p:tavLst>
                                        <p:tav tm="0">
                                          <p:val>
                                            <p:strVal val="ppt_w"/>
                                          </p:val>
                                        </p:tav>
                                        <p:tav tm="100000">
                                          <p:val>
                                            <p:fltVal val="0"/>
                                          </p:val>
                                        </p:tav>
                                      </p:tavLst>
                                    </p:anim>
                                    <p:anim calcmode="lin" valueType="num">
                                      <p:cBhvr>
                                        <p:cTn id="144" dur="500"/>
                                        <p:tgtEl>
                                          <p:spTgt spid="43"/>
                                        </p:tgtEl>
                                        <p:attrNameLst>
                                          <p:attrName>ppt_h</p:attrName>
                                        </p:attrNameLst>
                                      </p:cBhvr>
                                      <p:tavLst>
                                        <p:tav tm="0">
                                          <p:val>
                                            <p:strVal val="ppt_h"/>
                                          </p:val>
                                        </p:tav>
                                        <p:tav tm="100000">
                                          <p:val>
                                            <p:fltVal val="0"/>
                                          </p:val>
                                        </p:tav>
                                      </p:tavLst>
                                    </p:anim>
                                    <p:animEffect transition="out" filter="fade">
                                      <p:cBhvr>
                                        <p:cTn id="145" dur="500"/>
                                        <p:tgtEl>
                                          <p:spTgt spid="43"/>
                                        </p:tgtEl>
                                      </p:cBhvr>
                                    </p:animEffect>
                                    <p:set>
                                      <p:cBhvr>
                                        <p:cTn id="146" dur="1" fill="hold">
                                          <p:stCondLst>
                                            <p:cond delay="499"/>
                                          </p:stCondLst>
                                        </p:cTn>
                                        <p:tgtEl>
                                          <p:spTgt spid="43"/>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53" presetClass="entr" presetSubtype="16" fill="hold" grpId="0" nodeType="clickEffect">
                                  <p:stCondLst>
                                    <p:cond delay="0"/>
                                  </p:stCondLst>
                                  <p:childTnLst>
                                    <p:set>
                                      <p:cBhvr>
                                        <p:cTn id="150" dur="1" fill="hold">
                                          <p:stCondLst>
                                            <p:cond delay="0"/>
                                          </p:stCondLst>
                                        </p:cTn>
                                        <p:tgtEl>
                                          <p:spTgt spid="45"/>
                                        </p:tgtEl>
                                        <p:attrNameLst>
                                          <p:attrName>style.visibility</p:attrName>
                                        </p:attrNameLst>
                                      </p:cBhvr>
                                      <p:to>
                                        <p:strVal val="visible"/>
                                      </p:to>
                                    </p:set>
                                    <p:anim calcmode="lin" valueType="num">
                                      <p:cBhvr>
                                        <p:cTn id="151" dur="500" fill="hold"/>
                                        <p:tgtEl>
                                          <p:spTgt spid="45"/>
                                        </p:tgtEl>
                                        <p:attrNameLst>
                                          <p:attrName>ppt_w</p:attrName>
                                        </p:attrNameLst>
                                      </p:cBhvr>
                                      <p:tavLst>
                                        <p:tav tm="0">
                                          <p:val>
                                            <p:fltVal val="0"/>
                                          </p:val>
                                        </p:tav>
                                        <p:tav tm="100000">
                                          <p:val>
                                            <p:strVal val="#ppt_w"/>
                                          </p:val>
                                        </p:tav>
                                      </p:tavLst>
                                    </p:anim>
                                    <p:anim calcmode="lin" valueType="num">
                                      <p:cBhvr>
                                        <p:cTn id="152" dur="500" fill="hold"/>
                                        <p:tgtEl>
                                          <p:spTgt spid="45"/>
                                        </p:tgtEl>
                                        <p:attrNameLst>
                                          <p:attrName>ppt_h</p:attrName>
                                        </p:attrNameLst>
                                      </p:cBhvr>
                                      <p:tavLst>
                                        <p:tav tm="0">
                                          <p:val>
                                            <p:fltVal val="0"/>
                                          </p:val>
                                        </p:tav>
                                        <p:tav tm="100000">
                                          <p:val>
                                            <p:strVal val="#ppt_h"/>
                                          </p:val>
                                        </p:tav>
                                      </p:tavLst>
                                    </p:anim>
                                    <p:animEffect transition="in" filter="fade">
                                      <p:cBhvr>
                                        <p:cTn id="153" dur="500"/>
                                        <p:tgtEl>
                                          <p:spTgt spid="4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46"/>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53" presetClass="exit" presetSubtype="32" fill="hold" grpId="1" nodeType="clickEffect">
                                  <p:stCondLst>
                                    <p:cond delay="0"/>
                                  </p:stCondLst>
                                  <p:childTnLst>
                                    <p:anim calcmode="lin" valueType="num">
                                      <p:cBhvr>
                                        <p:cTn id="161" dur="500"/>
                                        <p:tgtEl>
                                          <p:spTgt spid="45"/>
                                        </p:tgtEl>
                                        <p:attrNameLst>
                                          <p:attrName>ppt_w</p:attrName>
                                        </p:attrNameLst>
                                      </p:cBhvr>
                                      <p:tavLst>
                                        <p:tav tm="0">
                                          <p:val>
                                            <p:strVal val="ppt_w"/>
                                          </p:val>
                                        </p:tav>
                                        <p:tav tm="100000">
                                          <p:val>
                                            <p:fltVal val="0"/>
                                          </p:val>
                                        </p:tav>
                                      </p:tavLst>
                                    </p:anim>
                                    <p:anim calcmode="lin" valueType="num">
                                      <p:cBhvr>
                                        <p:cTn id="162" dur="500"/>
                                        <p:tgtEl>
                                          <p:spTgt spid="45"/>
                                        </p:tgtEl>
                                        <p:attrNameLst>
                                          <p:attrName>ppt_h</p:attrName>
                                        </p:attrNameLst>
                                      </p:cBhvr>
                                      <p:tavLst>
                                        <p:tav tm="0">
                                          <p:val>
                                            <p:strVal val="ppt_h"/>
                                          </p:val>
                                        </p:tav>
                                        <p:tav tm="100000">
                                          <p:val>
                                            <p:fltVal val="0"/>
                                          </p:val>
                                        </p:tav>
                                      </p:tavLst>
                                    </p:anim>
                                    <p:animEffect transition="out" filter="fade">
                                      <p:cBhvr>
                                        <p:cTn id="163" dur="500"/>
                                        <p:tgtEl>
                                          <p:spTgt spid="45"/>
                                        </p:tgtEl>
                                      </p:cBhvr>
                                    </p:animEffect>
                                    <p:set>
                                      <p:cBhvr>
                                        <p:cTn id="164" dur="1" fill="hold">
                                          <p:stCondLst>
                                            <p:cond delay="499"/>
                                          </p:stCondLst>
                                        </p:cTn>
                                        <p:tgtEl>
                                          <p:spTgt spid="4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53" presetClass="entr" presetSubtype="16" fill="hold" grpId="0" nodeType="click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p:cTn id="169" dur="500" fill="hold"/>
                                        <p:tgtEl>
                                          <p:spTgt spid="47"/>
                                        </p:tgtEl>
                                        <p:attrNameLst>
                                          <p:attrName>ppt_w</p:attrName>
                                        </p:attrNameLst>
                                      </p:cBhvr>
                                      <p:tavLst>
                                        <p:tav tm="0">
                                          <p:val>
                                            <p:fltVal val="0"/>
                                          </p:val>
                                        </p:tav>
                                        <p:tav tm="100000">
                                          <p:val>
                                            <p:strVal val="#ppt_w"/>
                                          </p:val>
                                        </p:tav>
                                      </p:tavLst>
                                    </p:anim>
                                    <p:anim calcmode="lin" valueType="num">
                                      <p:cBhvr>
                                        <p:cTn id="170" dur="500" fill="hold"/>
                                        <p:tgtEl>
                                          <p:spTgt spid="47"/>
                                        </p:tgtEl>
                                        <p:attrNameLst>
                                          <p:attrName>ppt_h</p:attrName>
                                        </p:attrNameLst>
                                      </p:cBhvr>
                                      <p:tavLst>
                                        <p:tav tm="0">
                                          <p:val>
                                            <p:fltVal val="0"/>
                                          </p:val>
                                        </p:tav>
                                        <p:tav tm="100000">
                                          <p:val>
                                            <p:strVal val="#ppt_h"/>
                                          </p:val>
                                        </p:tav>
                                      </p:tavLst>
                                    </p:anim>
                                    <p:animEffect transition="in" filter="fade">
                                      <p:cBhvr>
                                        <p:cTn id="171" dur="500"/>
                                        <p:tgtEl>
                                          <p:spTgt spid="47"/>
                                        </p:tgtEl>
                                      </p:cBhvr>
                                    </p:animEffect>
                                  </p:childTnLst>
                                </p:cTn>
                              </p:par>
                            </p:childTnLst>
                          </p:cTn>
                        </p:par>
                      </p:childTnLst>
                    </p:cTn>
                  </p:par>
                  <p:par>
                    <p:cTn id="172" fill="hold">
                      <p:stCondLst>
                        <p:cond delay="indefinite"/>
                      </p:stCondLst>
                      <p:childTnLst>
                        <p:par>
                          <p:cTn id="173" fill="hold">
                            <p:stCondLst>
                              <p:cond delay="0"/>
                            </p:stCondLst>
                            <p:childTnLst>
                              <p:par>
                                <p:cTn id="174" presetID="47" presetClass="entr" presetSubtype="0" fill="hold" grpId="0" nodeType="clickEffect">
                                  <p:stCondLst>
                                    <p:cond delay="0"/>
                                  </p:stCondLst>
                                  <p:childTnLst>
                                    <p:set>
                                      <p:cBhvr>
                                        <p:cTn id="175" dur="1" fill="hold">
                                          <p:stCondLst>
                                            <p:cond delay="0"/>
                                          </p:stCondLst>
                                        </p:cTn>
                                        <p:tgtEl>
                                          <p:spTgt spid="48"/>
                                        </p:tgtEl>
                                        <p:attrNameLst>
                                          <p:attrName>style.visibility</p:attrName>
                                        </p:attrNameLst>
                                      </p:cBhvr>
                                      <p:to>
                                        <p:strVal val="visible"/>
                                      </p:to>
                                    </p:set>
                                    <p:animEffect transition="in" filter="fade">
                                      <p:cBhvr>
                                        <p:cTn id="176" dur="1000"/>
                                        <p:tgtEl>
                                          <p:spTgt spid="48"/>
                                        </p:tgtEl>
                                      </p:cBhvr>
                                    </p:animEffect>
                                    <p:anim calcmode="lin" valueType="num">
                                      <p:cBhvr>
                                        <p:cTn id="177" dur="1000" fill="hold"/>
                                        <p:tgtEl>
                                          <p:spTgt spid="48"/>
                                        </p:tgtEl>
                                        <p:attrNameLst>
                                          <p:attrName>ppt_x</p:attrName>
                                        </p:attrNameLst>
                                      </p:cBhvr>
                                      <p:tavLst>
                                        <p:tav tm="0">
                                          <p:val>
                                            <p:strVal val="#ppt_x"/>
                                          </p:val>
                                        </p:tav>
                                        <p:tav tm="100000">
                                          <p:val>
                                            <p:strVal val="#ppt_x"/>
                                          </p:val>
                                        </p:tav>
                                      </p:tavLst>
                                    </p:anim>
                                    <p:anim calcmode="lin" valueType="num">
                                      <p:cBhvr>
                                        <p:cTn id="17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53" presetClass="exit" presetSubtype="32" fill="hold" grpId="1" nodeType="clickEffect">
                                  <p:stCondLst>
                                    <p:cond delay="0"/>
                                  </p:stCondLst>
                                  <p:childTnLst>
                                    <p:anim calcmode="lin" valueType="num">
                                      <p:cBhvr>
                                        <p:cTn id="182" dur="500"/>
                                        <p:tgtEl>
                                          <p:spTgt spid="47"/>
                                        </p:tgtEl>
                                        <p:attrNameLst>
                                          <p:attrName>ppt_w</p:attrName>
                                        </p:attrNameLst>
                                      </p:cBhvr>
                                      <p:tavLst>
                                        <p:tav tm="0">
                                          <p:val>
                                            <p:strVal val="ppt_w"/>
                                          </p:val>
                                        </p:tav>
                                        <p:tav tm="100000">
                                          <p:val>
                                            <p:fltVal val="0"/>
                                          </p:val>
                                        </p:tav>
                                      </p:tavLst>
                                    </p:anim>
                                    <p:anim calcmode="lin" valueType="num">
                                      <p:cBhvr>
                                        <p:cTn id="183" dur="500"/>
                                        <p:tgtEl>
                                          <p:spTgt spid="47"/>
                                        </p:tgtEl>
                                        <p:attrNameLst>
                                          <p:attrName>ppt_h</p:attrName>
                                        </p:attrNameLst>
                                      </p:cBhvr>
                                      <p:tavLst>
                                        <p:tav tm="0">
                                          <p:val>
                                            <p:strVal val="ppt_h"/>
                                          </p:val>
                                        </p:tav>
                                        <p:tav tm="100000">
                                          <p:val>
                                            <p:fltVal val="0"/>
                                          </p:val>
                                        </p:tav>
                                      </p:tavLst>
                                    </p:anim>
                                    <p:animEffect transition="out" filter="fade">
                                      <p:cBhvr>
                                        <p:cTn id="184" dur="500"/>
                                        <p:tgtEl>
                                          <p:spTgt spid="47"/>
                                        </p:tgtEl>
                                      </p:cBhvr>
                                    </p:animEffect>
                                    <p:set>
                                      <p:cBhvr>
                                        <p:cTn id="185" dur="1" fill="hold">
                                          <p:stCondLst>
                                            <p:cond delay="499"/>
                                          </p:stCondLst>
                                        </p:cTn>
                                        <p:tgtEl>
                                          <p:spTgt spid="47"/>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53" presetClass="entr" presetSubtype="16" fill="hold" grpId="0" nodeType="clickEffect">
                                  <p:stCondLst>
                                    <p:cond delay="0"/>
                                  </p:stCondLst>
                                  <p:childTnLst>
                                    <p:set>
                                      <p:cBhvr>
                                        <p:cTn id="189" dur="1" fill="hold">
                                          <p:stCondLst>
                                            <p:cond delay="0"/>
                                          </p:stCondLst>
                                        </p:cTn>
                                        <p:tgtEl>
                                          <p:spTgt spid="49"/>
                                        </p:tgtEl>
                                        <p:attrNameLst>
                                          <p:attrName>style.visibility</p:attrName>
                                        </p:attrNameLst>
                                      </p:cBhvr>
                                      <p:to>
                                        <p:strVal val="visible"/>
                                      </p:to>
                                    </p:set>
                                    <p:anim calcmode="lin" valueType="num">
                                      <p:cBhvr>
                                        <p:cTn id="190" dur="500" fill="hold"/>
                                        <p:tgtEl>
                                          <p:spTgt spid="49"/>
                                        </p:tgtEl>
                                        <p:attrNameLst>
                                          <p:attrName>ppt_w</p:attrName>
                                        </p:attrNameLst>
                                      </p:cBhvr>
                                      <p:tavLst>
                                        <p:tav tm="0">
                                          <p:val>
                                            <p:fltVal val="0"/>
                                          </p:val>
                                        </p:tav>
                                        <p:tav tm="100000">
                                          <p:val>
                                            <p:strVal val="#ppt_w"/>
                                          </p:val>
                                        </p:tav>
                                      </p:tavLst>
                                    </p:anim>
                                    <p:anim calcmode="lin" valueType="num">
                                      <p:cBhvr>
                                        <p:cTn id="191" dur="500" fill="hold"/>
                                        <p:tgtEl>
                                          <p:spTgt spid="49"/>
                                        </p:tgtEl>
                                        <p:attrNameLst>
                                          <p:attrName>ppt_h</p:attrName>
                                        </p:attrNameLst>
                                      </p:cBhvr>
                                      <p:tavLst>
                                        <p:tav tm="0">
                                          <p:val>
                                            <p:fltVal val="0"/>
                                          </p:val>
                                        </p:tav>
                                        <p:tav tm="100000">
                                          <p:val>
                                            <p:strVal val="#ppt_h"/>
                                          </p:val>
                                        </p:tav>
                                      </p:tavLst>
                                    </p:anim>
                                    <p:animEffect transition="in" filter="fade">
                                      <p:cBhvr>
                                        <p:cTn id="192" dur="500"/>
                                        <p:tgtEl>
                                          <p:spTgt spid="49"/>
                                        </p:tgtEl>
                                      </p:cBhvr>
                                    </p:animEffect>
                                  </p:childTnLst>
                                </p:cTn>
                              </p:par>
                            </p:childTnLst>
                          </p:cTn>
                        </p:par>
                      </p:childTnLst>
                    </p:cTn>
                  </p:par>
                  <p:par>
                    <p:cTn id="193" fill="hold">
                      <p:stCondLst>
                        <p:cond delay="indefinite"/>
                      </p:stCondLst>
                      <p:childTnLst>
                        <p:par>
                          <p:cTn id="194" fill="hold">
                            <p:stCondLst>
                              <p:cond delay="0"/>
                            </p:stCondLst>
                            <p:childTnLst>
                              <p:par>
                                <p:cTn id="195" presetID="47" presetClass="exit" presetSubtype="0" fill="hold" grpId="1" nodeType="clickEffect">
                                  <p:stCondLst>
                                    <p:cond delay="0"/>
                                  </p:stCondLst>
                                  <p:childTnLst>
                                    <p:animEffect transition="out" filter="fade">
                                      <p:cBhvr>
                                        <p:cTn id="196" dur="1000"/>
                                        <p:tgtEl>
                                          <p:spTgt spid="48"/>
                                        </p:tgtEl>
                                      </p:cBhvr>
                                    </p:animEffect>
                                    <p:anim calcmode="lin" valueType="num">
                                      <p:cBhvr>
                                        <p:cTn id="197" dur="1000"/>
                                        <p:tgtEl>
                                          <p:spTgt spid="48"/>
                                        </p:tgtEl>
                                        <p:attrNameLst>
                                          <p:attrName>ppt_x</p:attrName>
                                        </p:attrNameLst>
                                      </p:cBhvr>
                                      <p:tavLst>
                                        <p:tav tm="0">
                                          <p:val>
                                            <p:strVal val="ppt_x"/>
                                          </p:val>
                                        </p:tav>
                                        <p:tav tm="100000">
                                          <p:val>
                                            <p:strVal val="ppt_x"/>
                                          </p:val>
                                        </p:tav>
                                      </p:tavLst>
                                    </p:anim>
                                    <p:anim calcmode="lin" valueType="num">
                                      <p:cBhvr>
                                        <p:cTn id="198" dur="1000"/>
                                        <p:tgtEl>
                                          <p:spTgt spid="48"/>
                                        </p:tgtEl>
                                        <p:attrNameLst>
                                          <p:attrName>ppt_y</p:attrName>
                                        </p:attrNameLst>
                                      </p:cBhvr>
                                      <p:tavLst>
                                        <p:tav tm="0">
                                          <p:val>
                                            <p:strVal val="ppt_y"/>
                                          </p:val>
                                        </p:tav>
                                        <p:tav tm="100000">
                                          <p:val>
                                            <p:strVal val="ppt_y-.1"/>
                                          </p:val>
                                        </p:tav>
                                      </p:tavLst>
                                    </p:anim>
                                    <p:set>
                                      <p:cBhvr>
                                        <p:cTn id="199" dur="1" fill="hold">
                                          <p:stCondLst>
                                            <p:cond delay="999"/>
                                          </p:stCondLst>
                                        </p:cTn>
                                        <p:tgtEl>
                                          <p:spTgt spid="48"/>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53" presetClass="exit" presetSubtype="32" fill="hold" grpId="1" nodeType="clickEffect">
                                  <p:stCondLst>
                                    <p:cond delay="0"/>
                                  </p:stCondLst>
                                  <p:childTnLst>
                                    <p:anim calcmode="lin" valueType="num">
                                      <p:cBhvr>
                                        <p:cTn id="203" dur="500"/>
                                        <p:tgtEl>
                                          <p:spTgt spid="49"/>
                                        </p:tgtEl>
                                        <p:attrNameLst>
                                          <p:attrName>ppt_w</p:attrName>
                                        </p:attrNameLst>
                                      </p:cBhvr>
                                      <p:tavLst>
                                        <p:tav tm="0">
                                          <p:val>
                                            <p:strVal val="ppt_w"/>
                                          </p:val>
                                        </p:tav>
                                        <p:tav tm="100000">
                                          <p:val>
                                            <p:fltVal val="0"/>
                                          </p:val>
                                        </p:tav>
                                      </p:tavLst>
                                    </p:anim>
                                    <p:anim calcmode="lin" valueType="num">
                                      <p:cBhvr>
                                        <p:cTn id="204" dur="500"/>
                                        <p:tgtEl>
                                          <p:spTgt spid="49"/>
                                        </p:tgtEl>
                                        <p:attrNameLst>
                                          <p:attrName>ppt_h</p:attrName>
                                        </p:attrNameLst>
                                      </p:cBhvr>
                                      <p:tavLst>
                                        <p:tav tm="0">
                                          <p:val>
                                            <p:strVal val="ppt_h"/>
                                          </p:val>
                                        </p:tav>
                                        <p:tav tm="100000">
                                          <p:val>
                                            <p:fltVal val="0"/>
                                          </p:val>
                                        </p:tav>
                                      </p:tavLst>
                                    </p:anim>
                                    <p:animEffect transition="out" filter="fade">
                                      <p:cBhvr>
                                        <p:cTn id="205" dur="500"/>
                                        <p:tgtEl>
                                          <p:spTgt spid="49"/>
                                        </p:tgtEl>
                                      </p:cBhvr>
                                    </p:animEffect>
                                    <p:set>
                                      <p:cBhvr>
                                        <p:cTn id="206" dur="1" fill="hold">
                                          <p:stCondLst>
                                            <p:cond delay="499"/>
                                          </p:stCondLst>
                                        </p:cTn>
                                        <p:tgtEl>
                                          <p:spTgt spid="49"/>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53" presetClass="entr" presetSubtype="16" fill="hold" grpId="0" nodeType="clickEffect">
                                  <p:stCondLst>
                                    <p:cond delay="0"/>
                                  </p:stCondLst>
                                  <p:childTnLst>
                                    <p:set>
                                      <p:cBhvr>
                                        <p:cTn id="210" dur="1" fill="hold">
                                          <p:stCondLst>
                                            <p:cond delay="0"/>
                                          </p:stCondLst>
                                        </p:cTn>
                                        <p:tgtEl>
                                          <p:spTgt spid="50"/>
                                        </p:tgtEl>
                                        <p:attrNameLst>
                                          <p:attrName>style.visibility</p:attrName>
                                        </p:attrNameLst>
                                      </p:cBhvr>
                                      <p:to>
                                        <p:strVal val="visible"/>
                                      </p:to>
                                    </p:set>
                                    <p:anim calcmode="lin" valueType="num">
                                      <p:cBhvr>
                                        <p:cTn id="211" dur="500" fill="hold"/>
                                        <p:tgtEl>
                                          <p:spTgt spid="50"/>
                                        </p:tgtEl>
                                        <p:attrNameLst>
                                          <p:attrName>ppt_w</p:attrName>
                                        </p:attrNameLst>
                                      </p:cBhvr>
                                      <p:tavLst>
                                        <p:tav tm="0">
                                          <p:val>
                                            <p:fltVal val="0"/>
                                          </p:val>
                                        </p:tav>
                                        <p:tav tm="100000">
                                          <p:val>
                                            <p:strVal val="#ppt_w"/>
                                          </p:val>
                                        </p:tav>
                                      </p:tavLst>
                                    </p:anim>
                                    <p:anim calcmode="lin" valueType="num">
                                      <p:cBhvr>
                                        <p:cTn id="212" dur="500" fill="hold"/>
                                        <p:tgtEl>
                                          <p:spTgt spid="50"/>
                                        </p:tgtEl>
                                        <p:attrNameLst>
                                          <p:attrName>ppt_h</p:attrName>
                                        </p:attrNameLst>
                                      </p:cBhvr>
                                      <p:tavLst>
                                        <p:tav tm="0">
                                          <p:val>
                                            <p:fltVal val="0"/>
                                          </p:val>
                                        </p:tav>
                                        <p:tav tm="100000">
                                          <p:val>
                                            <p:strVal val="#ppt_h"/>
                                          </p:val>
                                        </p:tav>
                                      </p:tavLst>
                                    </p:anim>
                                    <p:animEffect transition="in" filter="fade">
                                      <p:cBhvr>
                                        <p:cTn id="213" dur="500"/>
                                        <p:tgtEl>
                                          <p:spTgt spid="50"/>
                                        </p:tgtEl>
                                      </p:cBhvr>
                                    </p:animEffect>
                                  </p:childTnLst>
                                </p:cTn>
                              </p:par>
                            </p:childTnLst>
                          </p:cTn>
                        </p:par>
                      </p:childTnLst>
                    </p:cTn>
                  </p:par>
                  <p:par>
                    <p:cTn id="214" fill="hold">
                      <p:stCondLst>
                        <p:cond delay="indefinite"/>
                      </p:stCondLst>
                      <p:childTnLst>
                        <p:par>
                          <p:cTn id="215" fill="hold">
                            <p:stCondLst>
                              <p:cond delay="0"/>
                            </p:stCondLst>
                            <p:childTnLst>
                              <p:par>
                                <p:cTn id="216" presetID="42" presetClass="entr" presetSubtype="0" fill="hold" grpId="0" nodeType="clickEffect">
                                  <p:stCondLst>
                                    <p:cond delay="0"/>
                                  </p:stCondLst>
                                  <p:childTnLst>
                                    <p:set>
                                      <p:cBhvr>
                                        <p:cTn id="217" dur="1" fill="hold">
                                          <p:stCondLst>
                                            <p:cond delay="0"/>
                                          </p:stCondLst>
                                        </p:cTn>
                                        <p:tgtEl>
                                          <p:spTgt spid="51"/>
                                        </p:tgtEl>
                                        <p:attrNameLst>
                                          <p:attrName>style.visibility</p:attrName>
                                        </p:attrNameLst>
                                      </p:cBhvr>
                                      <p:to>
                                        <p:strVal val="visible"/>
                                      </p:to>
                                    </p:set>
                                    <p:animEffect transition="in" filter="fade">
                                      <p:cBhvr>
                                        <p:cTn id="218" dur="1000"/>
                                        <p:tgtEl>
                                          <p:spTgt spid="51"/>
                                        </p:tgtEl>
                                      </p:cBhvr>
                                    </p:animEffect>
                                    <p:anim calcmode="lin" valueType="num">
                                      <p:cBhvr>
                                        <p:cTn id="219" dur="1000" fill="hold"/>
                                        <p:tgtEl>
                                          <p:spTgt spid="51"/>
                                        </p:tgtEl>
                                        <p:attrNameLst>
                                          <p:attrName>ppt_x</p:attrName>
                                        </p:attrNameLst>
                                      </p:cBhvr>
                                      <p:tavLst>
                                        <p:tav tm="0">
                                          <p:val>
                                            <p:strVal val="#ppt_x"/>
                                          </p:val>
                                        </p:tav>
                                        <p:tav tm="100000">
                                          <p:val>
                                            <p:strVal val="#ppt_x"/>
                                          </p:val>
                                        </p:tav>
                                      </p:tavLst>
                                    </p:anim>
                                    <p:anim calcmode="lin" valueType="num">
                                      <p:cBhvr>
                                        <p:cTn id="22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53" presetClass="exit" presetSubtype="32" fill="hold" grpId="1" nodeType="clickEffect">
                                  <p:stCondLst>
                                    <p:cond delay="0"/>
                                  </p:stCondLst>
                                  <p:childTnLst>
                                    <p:anim calcmode="lin" valueType="num">
                                      <p:cBhvr>
                                        <p:cTn id="224" dur="500"/>
                                        <p:tgtEl>
                                          <p:spTgt spid="50"/>
                                        </p:tgtEl>
                                        <p:attrNameLst>
                                          <p:attrName>ppt_w</p:attrName>
                                        </p:attrNameLst>
                                      </p:cBhvr>
                                      <p:tavLst>
                                        <p:tav tm="0">
                                          <p:val>
                                            <p:strVal val="ppt_w"/>
                                          </p:val>
                                        </p:tav>
                                        <p:tav tm="100000">
                                          <p:val>
                                            <p:fltVal val="0"/>
                                          </p:val>
                                        </p:tav>
                                      </p:tavLst>
                                    </p:anim>
                                    <p:anim calcmode="lin" valueType="num">
                                      <p:cBhvr>
                                        <p:cTn id="225" dur="500"/>
                                        <p:tgtEl>
                                          <p:spTgt spid="50"/>
                                        </p:tgtEl>
                                        <p:attrNameLst>
                                          <p:attrName>ppt_h</p:attrName>
                                        </p:attrNameLst>
                                      </p:cBhvr>
                                      <p:tavLst>
                                        <p:tav tm="0">
                                          <p:val>
                                            <p:strVal val="ppt_h"/>
                                          </p:val>
                                        </p:tav>
                                        <p:tav tm="100000">
                                          <p:val>
                                            <p:fltVal val="0"/>
                                          </p:val>
                                        </p:tav>
                                      </p:tavLst>
                                    </p:anim>
                                    <p:animEffect transition="out" filter="fade">
                                      <p:cBhvr>
                                        <p:cTn id="226" dur="500"/>
                                        <p:tgtEl>
                                          <p:spTgt spid="50"/>
                                        </p:tgtEl>
                                      </p:cBhvr>
                                    </p:animEffect>
                                    <p:set>
                                      <p:cBhvr>
                                        <p:cTn id="227" dur="1" fill="hold">
                                          <p:stCondLst>
                                            <p:cond delay="499"/>
                                          </p:stCondLst>
                                        </p:cTn>
                                        <p:tgtEl>
                                          <p:spTgt spid="50"/>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53" presetClass="entr" presetSubtype="16" fill="hold" grpId="0" nodeType="clickEffect">
                                  <p:stCondLst>
                                    <p:cond delay="0"/>
                                  </p:stCondLst>
                                  <p:childTnLst>
                                    <p:set>
                                      <p:cBhvr>
                                        <p:cTn id="231" dur="1" fill="hold">
                                          <p:stCondLst>
                                            <p:cond delay="0"/>
                                          </p:stCondLst>
                                        </p:cTn>
                                        <p:tgtEl>
                                          <p:spTgt spid="52"/>
                                        </p:tgtEl>
                                        <p:attrNameLst>
                                          <p:attrName>style.visibility</p:attrName>
                                        </p:attrNameLst>
                                      </p:cBhvr>
                                      <p:to>
                                        <p:strVal val="visible"/>
                                      </p:to>
                                    </p:set>
                                    <p:anim calcmode="lin" valueType="num">
                                      <p:cBhvr>
                                        <p:cTn id="232" dur="500" fill="hold"/>
                                        <p:tgtEl>
                                          <p:spTgt spid="52"/>
                                        </p:tgtEl>
                                        <p:attrNameLst>
                                          <p:attrName>ppt_w</p:attrName>
                                        </p:attrNameLst>
                                      </p:cBhvr>
                                      <p:tavLst>
                                        <p:tav tm="0">
                                          <p:val>
                                            <p:fltVal val="0"/>
                                          </p:val>
                                        </p:tav>
                                        <p:tav tm="100000">
                                          <p:val>
                                            <p:strVal val="#ppt_w"/>
                                          </p:val>
                                        </p:tav>
                                      </p:tavLst>
                                    </p:anim>
                                    <p:anim calcmode="lin" valueType="num">
                                      <p:cBhvr>
                                        <p:cTn id="233" dur="500" fill="hold"/>
                                        <p:tgtEl>
                                          <p:spTgt spid="52"/>
                                        </p:tgtEl>
                                        <p:attrNameLst>
                                          <p:attrName>ppt_h</p:attrName>
                                        </p:attrNameLst>
                                      </p:cBhvr>
                                      <p:tavLst>
                                        <p:tav tm="0">
                                          <p:val>
                                            <p:fltVal val="0"/>
                                          </p:val>
                                        </p:tav>
                                        <p:tav tm="100000">
                                          <p:val>
                                            <p:strVal val="#ppt_h"/>
                                          </p:val>
                                        </p:tav>
                                      </p:tavLst>
                                    </p:anim>
                                    <p:animEffect transition="in" filter="fade">
                                      <p:cBhvr>
                                        <p:cTn id="234" dur="500"/>
                                        <p:tgtEl>
                                          <p:spTgt spid="52"/>
                                        </p:tgtEl>
                                      </p:cBhvr>
                                    </p:animEffect>
                                  </p:childTnLst>
                                </p:cTn>
                              </p:par>
                            </p:childTnLst>
                          </p:cTn>
                        </p:par>
                      </p:childTnLst>
                    </p:cTn>
                  </p:par>
                  <p:par>
                    <p:cTn id="235" fill="hold">
                      <p:stCondLst>
                        <p:cond delay="indefinite"/>
                      </p:stCondLst>
                      <p:childTnLst>
                        <p:par>
                          <p:cTn id="236" fill="hold">
                            <p:stCondLst>
                              <p:cond delay="0"/>
                            </p:stCondLst>
                            <p:childTnLst>
                              <p:par>
                                <p:cTn id="237" presetID="47" presetClass="exit" presetSubtype="0" fill="hold" grpId="1" nodeType="clickEffect">
                                  <p:stCondLst>
                                    <p:cond delay="0"/>
                                  </p:stCondLst>
                                  <p:childTnLst>
                                    <p:animEffect transition="out" filter="fade">
                                      <p:cBhvr>
                                        <p:cTn id="238" dur="1000"/>
                                        <p:tgtEl>
                                          <p:spTgt spid="42"/>
                                        </p:tgtEl>
                                      </p:cBhvr>
                                    </p:animEffect>
                                    <p:anim calcmode="lin" valueType="num">
                                      <p:cBhvr>
                                        <p:cTn id="239" dur="1000"/>
                                        <p:tgtEl>
                                          <p:spTgt spid="42"/>
                                        </p:tgtEl>
                                        <p:attrNameLst>
                                          <p:attrName>ppt_x</p:attrName>
                                        </p:attrNameLst>
                                      </p:cBhvr>
                                      <p:tavLst>
                                        <p:tav tm="0">
                                          <p:val>
                                            <p:strVal val="ppt_x"/>
                                          </p:val>
                                        </p:tav>
                                        <p:tav tm="100000">
                                          <p:val>
                                            <p:strVal val="ppt_x"/>
                                          </p:val>
                                        </p:tav>
                                      </p:tavLst>
                                    </p:anim>
                                    <p:anim calcmode="lin" valueType="num">
                                      <p:cBhvr>
                                        <p:cTn id="240" dur="1000"/>
                                        <p:tgtEl>
                                          <p:spTgt spid="42"/>
                                        </p:tgtEl>
                                        <p:attrNameLst>
                                          <p:attrName>ppt_y</p:attrName>
                                        </p:attrNameLst>
                                      </p:cBhvr>
                                      <p:tavLst>
                                        <p:tav tm="0">
                                          <p:val>
                                            <p:strVal val="ppt_y"/>
                                          </p:val>
                                        </p:tav>
                                        <p:tav tm="100000">
                                          <p:val>
                                            <p:strVal val="ppt_y-.1"/>
                                          </p:val>
                                        </p:tav>
                                      </p:tavLst>
                                    </p:anim>
                                    <p:set>
                                      <p:cBhvr>
                                        <p:cTn id="241" dur="1" fill="hold">
                                          <p:stCondLst>
                                            <p:cond delay="999"/>
                                          </p:stCondLst>
                                        </p:cTn>
                                        <p:tgtEl>
                                          <p:spTgt spid="42"/>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47" presetClass="exit" presetSubtype="0" fill="hold" grpId="1" nodeType="clickEffect">
                                  <p:stCondLst>
                                    <p:cond delay="0"/>
                                  </p:stCondLst>
                                  <p:childTnLst>
                                    <p:animEffect transition="out" filter="fade">
                                      <p:cBhvr>
                                        <p:cTn id="245" dur="1000"/>
                                        <p:tgtEl>
                                          <p:spTgt spid="44"/>
                                        </p:tgtEl>
                                      </p:cBhvr>
                                    </p:animEffect>
                                    <p:anim calcmode="lin" valueType="num">
                                      <p:cBhvr>
                                        <p:cTn id="246" dur="1000"/>
                                        <p:tgtEl>
                                          <p:spTgt spid="44"/>
                                        </p:tgtEl>
                                        <p:attrNameLst>
                                          <p:attrName>ppt_x</p:attrName>
                                        </p:attrNameLst>
                                      </p:cBhvr>
                                      <p:tavLst>
                                        <p:tav tm="0">
                                          <p:val>
                                            <p:strVal val="ppt_x"/>
                                          </p:val>
                                        </p:tav>
                                        <p:tav tm="100000">
                                          <p:val>
                                            <p:strVal val="ppt_x"/>
                                          </p:val>
                                        </p:tav>
                                      </p:tavLst>
                                    </p:anim>
                                    <p:anim calcmode="lin" valueType="num">
                                      <p:cBhvr>
                                        <p:cTn id="247" dur="1000"/>
                                        <p:tgtEl>
                                          <p:spTgt spid="44"/>
                                        </p:tgtEl>
                                        <p:attrNameLst>
                                          <p:attrName>ppt_y</p:attrName>
                                        </p:attrNameLst>
                                      </p:cBhvr>
                                      <p:tavLst>
                                        <p:tav tm="0">
                                          <p:val>
                                            <p:strVal val="ppt_y"/>
                                          </p:val>
                                        </p:tav>
                                        <p:tav tm="100000">
                                          <p:val>
                                            <p:strVal val="ppt_y-.1"/>
                                          </p:val>
                                        </p:tav>
                                      </p:tavLst>
                                    </p:anim>
                                    <p:set>
                                      <p:cBhvr>
                                        <p:cTn id="248" dur="1" fill="hold">
                                          <p:stCondLst>
                                            <p:cond delay="999"/>
                                          </p:stCondLst>
                                        </p:cTn>
                                        <p:tgtEl>
                                          <p:spTgt spid="44"/>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47" presetClass="exit" presetSubtype="0" fill="hold" grpId="1" nodeType="clickEffect">
                                  <p:stCondLst>
                                    <p:cond delay="0"/>
                                  </p:stCondLst>
                                  <p:childTnLst>
                                    <p:animEffect transition="out" filter="fade">
                                      <p:cBhvr>
                                        <p:cTn id="252" dur="1000"/>
                                        <p:tgtEl>
                                          <p:spTgt spid="46"/>
                                        </p:tgtEl>
                                      </p:cBhvr>
                                    </p:animEffect>
                                    <p:anim calcmode="lin" valueType="num">
                                      <p:cBhvr>
                                        <p:cTn id="253" dur="1000"/>
                                        <p:tgtEl>
                                          <p:spTgt spid="46"/>
                                        </p:tgtEl>
                                        <p:attrNameLst>
                                          <p:attrName>ppt_x</p:attrName>
                                        </p:attrNameLst>
                                      </p:cBhvr>
                                      <p:tavLst>
                                        <p:tav tm="0">
                                          <p:val>
                                            <p:strVal val="ppt_x"/>
                                          </p:val>
                                        </p:tav>
                                        <p:tav tm="100000">
                                          <p:val>
                                            <p:strVal val="ppt_x"/>
                                          </p:val>
                                        </p:tav>
                                      </p:tavLst>
                                    </p:anim>
                                    <p:anim calcmode="lin" valueType="num">
                                      <p:cBhvr>
                                        <p:cTn id="254" dur="1000"/>
                                        <p:tgtEl>
                                          <p:spTgt spid="46"/>
                                        </p:tgtEl>
                                        <p:attrNameLst>
                                          <p:attrName>ppt_y</p:attrName>
                                        </p:attrNameLst>
                                      </p:cBhvr>
                                      <p:tavLst>
                                        <p:tav tm="0">
                                          <p:val>
                                            <p:strVal val="ppt_y"/>
                                          </p:val>
                                        </p:tav>
                                        <p:tav tm="100000">
                                          <p:val>
                                            <p:strVal val="ppt_y-.1"/>
                                          </p:val>
                                        </p:tav>
                                      </p:tavLst>
                                    </p:anim>
                                    <p:set>
                                      <p:cBhvr>
                                        <p:cTn id="255" dur="1" fill="hold">
                                          <p:stCondLst>
                                            <p:cond delay="999"/>
                                          </p:stCondLst>
                                        </p:cTn>
                                        <p:tgtEl>
                                          <p:spTgt spid="46"/>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47" presetClass="exit" presetSubtype="0" fill="hold" grpId="1" nodeType="clickEffect">
                                  <p:stCondLst>
                                    <p:cond delay="0"/>
                                  </p:stCondLst>
                                  <p:childTnLst>
                                    <p:animEffect transition="out" filter="fade">
                                      <p:cBhvr>
                                        <p:cTn id="259" dur="1000"/>
                                        <p:tgtEl>
                                          <p:spTgt spid="51"/>
                                        </p:tgtEl>
                                      </p:cBhvr>
                                    </p:animEffect>
                                    <p:anim calcmode="lin" valueType="num">
                                      <p:cBhvr>
                                        <p:cTn id="260" dur="1000"/>
                                        <p:tgtEl>
                                          <p:spTgt spid="51"/>
                                        </p:tgtEl>
                                        <p:attrNameLst>
                                          <p:attrName>ppt_x</p:attrName>
                                        </p:attrNameLst>
                                      </p:cBhvr>
                                      <p:tavLst>
                                        <p:tav tm="0">
                                          <p:val>
                                            <p:strVal val="ppt_x"/>
                                          </p:val>
                                        </p:tav>
                                        <p:tav tm="100000">
                                          <p:val>
                                            <p:strVal val="ppt_x"/>
                                          </p:val>
                                        </p:tav>
                                      </p:tavLst>
                                    </p:anim>
                                    <p:anim calcmode="lin" valueType="num">
                                      <p:cBhvr>
                                        <p:cTn id="261" dur="1000"/>
                                        <p:tgtEl>
                                          <p:spTgt spid="51"/>
                                        </p:tgtEl>
                                        <p:attrNameLst>
                                          <p:attrName>ppt_y</p:attrName>
                                        </p:attrNameLst>
                                      </p:cBhvr>
                                      <p:tavLst>
                                        <p:tav tm="0">
                                          <p:val>
                                            <p:strVal val="ppt_y"/>
                                          </p:val>
                                        </p:tav>
                                        <p:tav tm="100000">
                                          <p:val>
                                            <p:strVal val="ppt_y-.1"/>
                                          </p:val>
                                        </p:tav>
                                      </p:tavLst>
                                    </p:anim>
                                    <p:set>
                                      <p:cBhvr>
                                        <p:cTn id="262" dur="1" fill="hold">
                                          <p:stCondLst>
                                            <p:cond delay="999"/>
                                          </p:stCondLst>
                                        </p:cTn>
                                        <p:tgtEl>
                                          <p:spTgt spid="51"/>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53" presetClass="exit" presetSubtype="32" fill="hold" grpId="1" nodeType="clickEffect">
                                  <p:stCondLst>
                                    <p:cond delay="0"/>
                                  </p:stCondLst>
                                  <p:childTnLst>
                                    <p:anim calcmode="lin" valueType="num">
                                      <p:cBhvr>
                                        <p:cTn id="266" dur="500"/>
                                        <p:tgtEl>
                                          <p:spTgt spid="52"/>
                                        </p:tgtEl>
                                        <p:attrNameLst>
                                          <p:attrName>ppt_w</p:attrName>
                                        </p:attrNameLst>
                                      </p:cBhvr>
                                      <p:tavLst>
                                        <p:tav tm="0">
                                          <p:val>
                                            <p:strVal val="ppt_w"/>
                                          </p:val>
                                        </p:tav>
                                        <p:tav tm="100000">
                                          <p:val>
                                            <p:fltVal val="0"/>
                                          </p:val>
                                        </p:tav>
                                      </p:tavLst>
                                    </p:anim>
                                    <p:anim calcmode="lin" valueType="num">
                                      <p:cBhvr>
                                        <p:cTn id="267" dur="500"/>
                                        <p:tgtEl>
                                          <p:spTgt spid="52"/>
                                        </p:tgtEl>
                                        <p:attrNameLst>
                                          <p:attrName>ppt_h</p:attrName>
                                        </p:attrNameLst>
                                      </p:cBhvr>
                                      <p:tavLst>
                                        <p:tav tm="0">
                                          <p:val>
                                            <p:strVal val="ppt_h"/>
                                          </p:val>
                                        </p:tav>
                                        <p:tav tm="100000">
                                          <p:val>
                                            <p:fltVal val="0"/>
                                          </p:val>
                                        </p:tav>
                                      </p:tavLst>
                                    </p:anim>
                                    <p:animEffect transition="out" filter="fade">
                                      <p:cBhvr>
                                        <p:cTn id="268" dur="500"/>
                                        <p:tgtEl>
                                          <p:spTgt spid="52"/>
                                        </p:tgtEl>
                                      </p:cBhvr>
                                    </p:animEffect>
                                    <p:set>
                                      <p:cBhvr>
                                        <p:cTn id="269" dur="1" fill="hold">
                                          <p:stCondLst>
                                            <p:cond delay="499"/>
                                          </p:stCondLst>
                                        </p:cTn>
                                        <p:tgtEl>
                                          <p:spTgt spid="52"/>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53" presetClass="entr" presetSubtype="16" fill="hold" grpId="0" nodeType="clickEffect">
                                  <p:stCondLst>
                                    <p:cond delay="0"/>
                                  </p:stCondLst>
                                  <p:childTnLst>
                                    <p:set>
                                      <p:cBhvr>
                                        <p:cTn id="273" dur="1" fill="hold">
                                          <p:stCondLst>
                                            <p:cond delay="0"/>
                                          </p:stCondLst>
                                        </p:cTn>
                                        <p:tgtEl>
                                          <p:spTgt spid="53"/>
                                        </p:tgtEl>
                                        <p:attrNameLst>
                                          <p:attrName>style.visibility</p:attrName>
                                        </p:attrNameLst>
                                      </p:cBhvr>
                                      <p:to>
                                        <p:strVal val="visible"/>
                                      </p:to>
                                    </p:set>
                                    <p:anim calcmode="lin" valueType="num">
                                      <p:cBhvr>
                                        <p:cTn id="274" dur="500" fill="hold"/>
                                        <p:tgtEl>
                                          <p:spTgt spid="53"/>
                                        </p:tgtEl>
                                        <p:attrNameLst>
                                          <p:attrName>ppt_w</p:attrName>
                                        </p:attrNameLst>
                                      </p:cBhvr>
                                      <p:tavLst>
                                        <p:tav tm="0">
                                          <p:val>
                                            <p:fltVal val="0"/>
                                          </p:val>
                                        </p:tav>
                                        <p:tav tm="100000">
                                          <p:val>
                                            <p:strVal val="#ppt_w"/>
                                          </p:val>
                                        </p:tav>
                                      </p:tavLst>
                                    </p:anim>
                                    <p:anim calcmode="lin" valueType="num">
                                      <p:cBhvr>
                                        <p:cTn id="275" dur="500" fill="hold"/>
                                        <p:tgtEl>
                                          <p:spTgt spid="53"/>
                                        </p:tgtEl>
                                        <p:attrNameLst>
                                          <p:attrName>ppt_h</p:attrName>
                                        </p:attrNameLst>
                                      </p:cBhvr>
                                      <p:tavLst>
                                        <p:tav tm="0">
                                          <p:val>
                                            <p:fltVal val="0"/>
                                          </p:val>
                                        </p:tav>
                                        <p:tav tm="100000">
                                          <p:val>
                                            <p:strVal val="#ppt_h"/>
                                          </p:val>
                                        </p:tav>
                                      </p:tavLst>
                                    </p:anim>
                                    <p:animEffect transition="in" filter="fade">
                                      <p:cBhvr>
                                        <p:cTn id="276" dur="500"/>
                                        <p:tgtEl>
                                          <p:spTgt spid="53"/>
                                        </p:tgtEl>
                                      </p:cBhvr>
                                    </p:animEffect>
                                  </p:childTnLst>
                                </p:cTn>
                              </p:par>
                            </p:childTnLst>
                          </p:cTn>
                        </p:par>
                      </p:childTnLst>
                    </p:cTn>
                  </p:par>
                  <p:par>
                    <p:cTn id="277" fill="hold">
                      <p:stCondLst>
                        <p:cond delay="indefinite"/>
                      </p:stCondLst>
                      <p:childTnLst>
                        <p:par>
                          <p:cTn id="278" fill="hold">
                            <p:stCondLst>
                              <p:cond delay="0"/>
                            </p:stCondLst>
                            <p:childTnLst>
                              <p:par>
                                <p:cTn id="279" presetID="53" presetClass="exit" presetSubtype="32" fill="hold" grpId="1" nodeType="clickEffect">
                                  <p:stCondLst>
                                    <p:cond delay="0"/>
                                  </p:stCondLst>
                                  <p:childTnLst>
                                    <p:anim calcmode="lin" valueType="num">
                                      <p:cBhvr>
                                        <p:cTn id="280" dur="500"/>
                                        <p:tgtEl>
                                          <p:spTgt spid="53"/>
                                        </p:tgtEl>
                                        <p:attrNameLst>
                                          <p:attrName>ppt_w</p:attrName>
                                        </p:attrNameLst>
                                      </p:cBhvr>
                                      <p:tavLst>
                                        <p:tav tm="0">
                                          <p:val>
                                            <p:strVal val="ppt_w"/>
                                          </p:val>
                                        </p:tav>
                                        <p:tav tm="100000">
                                          <p:val>
                                            <p:fltVal val="0"/>
                                          </p:val>
                                        </p:tav>
                                      </p:tavLst>
                                    </p:anim>
                                    <p:anim calcmode="lin" valueType="num">
                                      <p:cBhvr>
                                        <p:cTn id="281" dur="500"/>
                                        <p:tgtEl>
                                          <p:spTgt spid="53"/>
                                        </p:tgtEl>
                                        <p:attrNameLst>
                                          <p:attrName>ppt_h</p:attrName>
                                        </p:attrNameLst>
                                      </p:cBhvr>
                                      <p:tavLst>
                                        <p:tav tm="0">
                                          <p:val>
                                            <p:strVal val="ppt_h"/>
                                          </p:val>
                                        </p:tav>
                                        <p:tav tm="100000">
                                          <p:val>
                                            <p:fltVal val="0"/>
                                          </p:val>
                                        </p:tav>
                                      </p:tavLst>
                                    </p:anim>
                                    <p:animEffect transition="out" filter="fade">
                                      <p:cBhvr>
                                        <p:cTn id="282" dur="500"/>
                                        <p:tgtEl>
                                          <p:spTgt spid="53"/>
                                        </p:tgtEl>
                                      </p:cBhvr>
                                    </p:animEffect>
                                    <p:set>
                                      <p:cBhvr>
                                        <p:cTn id="283" dur="1" fill="hold">
                                          <p:stCondLst>
                                            <p:cond delay="499"/>
                                          </p:stCondLst>
                                        </p:cTn>
                                        <p:tgtEl>
                                          <p:spTgt spid="53"/>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47" presetClass="exit" presetSubtype="0" fill="hold" grpId="1" nodeType="clickEffect">
                                  <p:stCondLst>
                                    <p:cond delay="0"/>
                                  </p:stCondLst>
                                  <p:childTnLst>
                                    <p:animEffect transition="out" filter="fade">
                                      <p:cBhvr>
                                        <p:cTn id="287" dur="1000"/>
                                        <p:tgtEl>
                                          <p:spTgt spid="32"/>
                                        </p:tgtEl>
                                      </p:cBhvr>
                                    </p:animEffect>
                                    <p:anim calcmode="lin" valueType="num">
                                      <p:cBhvr>
                                        <p:cTn id="288" dur="1000"/>
                                        <p:tgtEl>
                                          <p:spTgt spid="32"/>
                                        </p:tgtEl>
                                        <p:attrNameLst>
                                          <p:attrName>ppt_x</p:attrName>
                                        </p:attrNameLst>
                                      </p:cBhvr>
                                      <p:tavLst>
                                        <p:tav tm="0">
                                          <p:val>
                                            <p:strVal val="ppt_x"/>
                                          </p:val>
                                        </p:tav>
                                        <p:tav tm="100000">
                                          <p:val>
                                            <p:strVal val="ppt_x"/>
                                          </p:val>
                                        </p:tav>
                                      </p:tavLst>
                                    </p:anim>
                                    <p:anim calcmode="lin" valueType="num">
                                      <p:cBhvr>
                                        <p:cTn id="289" dur="1000"/>
                                        <p:tgtEl>
                                          <p:spTgt spid="32"/>
                                        </p:tgtEl>
                                        <p:attrNameLst>
                                          <p:attrName>ppt_y</p:attrName>
                                        </p:attrNameLst>
                                      </p:cBhvr>
                                      <p:tavLst>
                                        <p:tav tm="0">
                                          <p:val>
                                            <p:strVal val="ppt_y"/>
                                          </p:val>
                                        </p:tav>
                                        <p:tav tm="100000">
                                          <p:val>
                                            <p:strVal val="ppt_y-.1"/>
                                          </p:val>
                                        </p:tav>
                                      </p:tavLst>
                                    </p:anim>
                                    <p:set>
                                      <p:cBhvr>
                                        <p:cTn id="290" dur="1" fill="hold">
                                          <p:stCondLst>
                                            <p:cond delay="999"/>
                                          </p:stCondLst>
                                        </p:cTn>
                                        <p:tgtEl>
                                          <p:spTgt spid="32"/>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47" presetClass="exit" presetSubtype="0" fill="hold" grpId="1" nodeType="clickEffect">
                                  <p:stCondLst>
                                    <p:cond delay="0"/>
                                  </p:stCondLst>
                                  <p:childTnLst>
                                    <p:animEffect transition="out" filter="fade">
                                      <p:cBhvr>
                                        <p:cTn id="294" dur="1000"/>
                                        <p:tgtEl>
                                          <p:spTgt spid="40"/>
                                        </p:tgtEl>
                                      </p:cBhvr>
                                    </p:animEffect>
                                    <p:anim calcmode="lin" valueType="num">
                                      <p:cBhvr>
                                        <p:cTn id="295" dur="1000"/>
                                        <p:tgtEl>
                                          <p:spTgt spid="40"/>
                                        </p:tgtEl>
                                        <p:attrNameLst>
                                          <p:attrName>ppt_x</p:attrName>
                                        </p:attrNameLst>
                                      </p:cBhvr>
                                      <p:tavLst>
                                        <p:tav tm="0">
                                          <p:val>
                                            <p:strVal val="ppt_x"/>
                                          </p:val>
                                        </p:tav>
                                        <p:tav tm="100000">
                                          <p:val>
                                            <p:strVal val="ppt_x"/>
                                          </p:val>
                                        </p:tav>
                                      </p:tavLst>
                                    </p:anim>
                                    <p:anim calcmode="lin" valueType="num">
                                      <p:cBhvr>
                                        <p:cTn id="296" dur="1000"/>
                                        <p:tgtEl>
                                          <p:spTgt spid="40"/>
                                        </p:tgtEl>
                                        <p:attrNameLst>
                                          <p:attrName>ppt_y</p:attrName>
                                        </p:attrNameLst>
                                      </p:cBhvr>
                                      <p:tavLst>
                                        <p:tav tm="0">
                                          <p:val>
                                            <p:strVal val="ppt_y"/>
                                          </p:val>
                                        </p:tav>
                                        <p:tav tm="100000">
                                          <p:val>
                                            <p:strVal val="ppt_y-.1"/>
                                          </p:val>
                                        </p:tav>
                                      </p:tavLst>
                                    </p:anim>
                                    <p:set>
                                      <p:cBhvr>
                                        <p:cTn id="297" dur="1" fill="hold">
                                          <p:stCondLst>
                                            <p:cond delay="999"/>
                                          </p:stCondLst>
                                        </p:cTn>
                                        <p:tgtEl>
                                          <p:spTgt spid="40"/>
                                        </p:tgtEl>
                                        <p:attrNameLst>
                                          <p:attrName>style.visibility</p:attrName>
                                        </p:attrNameLst>
                                      </p:cBhvr>
                                      <p:to>
                                        <p:strVal val="hidden"/>
                                      </p:to>
                                    </p:set>
                                  </p:childTnLst>
                                </p:cTn>
                              </p:par>
                            </p:childTnLst>
                          </p:cTn>
                        </p:par>
                      </p:childTnLst>
                    </p:cTn>
                  </p:par>
                  <p:par>
                    <p:cTn id="298" fill="hold">
                      <p:stCondLst>
                        <p:cond delay="indefinite"/>
                      </p:stCondLst>
                      <p:childTnLst>
                        <p:par>
                          <p:cTn id="299" fill="hold">
                            <p:stCondLst>
                              <p:cond delay="0"/>
                            </p:stCondLst>
                            <p:childTnLst>
                              <p:par>
                                <p:cTn id="300" presetID="47" presetClass="exit" presetSubtype="0" fill="hold" grpId="1" nodeType="clickEffect">
                                  <p:stCondLst>
                                    <p:cond delay="0"/>
                                  </p:stCondLst>
                                  <p:childTnLst>
                                    <p:animEffect transition="out" filter="fade">
                                      <p:cBhvr>
                                        <p:cTn id="301" dur="1000"/>
                                        <p:tgtEl>
                                          <p:spTgt spid="35"/>
                                        </p:tgtEl>
                                      </p:cBhvr>
                                    </p:animEffect>
                                    <p:anim calcmode="lin" valueType="num">
                                      <p:cBhvr>
                                        <p:cTn id="302" dur="1000"/>
                                        <p:tgtEl>
                                          <p:spTgt spid="35"/>
                                        </p:tgtEl>
                                        <p:attrNameLst>
                                          <p:attrName>ppt_x</p:attrName>
                                        </p:attrNameLst>
                                      </p:cBhvr>
                                      <p:tavLst>
                                        <p:tav tm="0">
                                          <p:val>
                                            <p:strVal val="ppt_x"/>
                                          </p:val>
                                        </p:tav>
                                        <p:tav tm="100000">
                                          <p:val>
                                            <p:strVal val="ppt_x"/>
                                          </p:val>
                                        </p:tav>
                                      </p:tavLst>
                                    </p:anim>
                                    <p:anim calcmode="lin" valueType="num">
                                      <p:cBhvr>
                                        <p:cTn id="303" dur="1000"/>
                                        <p:tgtEl>
                                          <p:spTgt spid="35"/>
                                        </p:tgtEl>
                                        <p:attrNameLst>
                                          <p:attrName>ppt_y</p:attrName>
                                        </p:attrNameLst>
                                      </p:cBhvr>
                                      <p:tavLst>
                                        <p:tav tm="0">
                                          <p:val>
                                            <p:strVal val="ppt_y"/>
                                          </p:val>
                                        </p:tav>
                                        <p:tav tm="100000">
                                          <p:val>
                                            <p:strVal val="ppt_y-.1"/>
                                          </p:val>
                                        </p:tav>
                                      </p:tavLst>
                                    </p:anim>
                                    <p:set>
                                      <p:cBhvr>
                                        <p:cTn id="304" dur="1" fill="hold">
                                          <p:stCondLst>
                                            <p:cond delay="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2" grpId="0" animBg="1"/>
      <p:bldP spid="32" grpId="1" animBg="1"/>
      <p:bldP spid="34" grpId="0" animBg="1"/>
      <p:bldP spid="34" grpId="1" animBg="1"/>
      <p:bldP spid="35" grpId="0"/>
      <p:bldP spid="35" grpId="1"/>
      <p:bldP spid="36" grpId="0" animBg="1"/>
      <p:bldP spid="36" grpId="1" animBg="1"/>
      <p:bldP spid="37" grpId="0" animBg="1"/>
      <p:bldP spid="37" grpId="1" animBg="1"/>
      <p:bldP spid="38" grpId="0" animBg="1"/>
      <p:bldP spid="38" grpId="1" animBg="1"/>
      <p:bldP spid="39" grpId="0" animBg="1"/>
      <p:bldP spid="39" grpId="1" animBg="1"/>
      <p:bldP spid="40" grpId="0"/>
      <p:bldP spid="40" grpId="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228600" y="228600"/>
            <a:ext cx="8686800" cy="3539430"/>
          </a:xfrm>
          <a:prstGeom prst="rect">
            <a:avLst/>
          </a:prstGeom>
        </p:spPr>
        <p:txBody>
          <a:bodyPr wrap="square">
            <a:spAutoFit/>
          </a:bodyPr>
          <a:lstStyle/>
          <a:p>
            <a:r>
              <a:rPr lang="en-US" sz="3200" b="1" dirty="0">
                <a:solidFill>
                  <a:srgbClr val="7F0055"/>
                </a:solidFill>
                <a:latin typeface="Consolas" panose="020B0609020204030204" pitchFamily="49" charset="0"/>
              </a:rPr>
              <a:t>public</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void</a:t>
            </a:r>
            <a:r>
              <a:rPr lang="en-US" sz="3200" b="1" dirty="0">
                <a:solidFill>
                  <a:srgbClr val="000000"/>
                </a:solidFill>
                <a:latin typeface="Consolas" panose="020B0609020204030204" pitchFamily="49" charset="0"/>
              </a:rPr>
              <a:t> push(</a:t>
            </a:r>
            <a:r>
              <a:rPr lang="en-US" sz="3200" b="1" dirty="0" err="1">
                <a:solidFill>
                  <a:srgbClr val="7F0055"/>
                </a:solidFill>
                <a:latin typeface="Consolas" panose="020B0609020204030204" pitchFamily="49" charset="0"/>
              </a:rPr>
              <a:t>int</a:t>
            </a:r>
            <a:r>
              <a:rPr lang="en-US" sz="3200" b="1" dirty="0">
                <a:solidFill>
                  <a:srgbClr val="000000"/>
                </a:solidFill>
                <a:latin typeface="Consolas" panose="020B0609020204030204" pitchFamily="49" charset="0"/>
              </a:rPr>
              <a:t> </a:t>
            </a:r>
            <a:r>
              <a:rPr lang="en-US" sz="3200" b="1" dirty="0">
                <a:solidFill>
                  <a:srgbClr val="6A3E3E"/>
                </a:solidFill>
                <a:latin typeface="Consolas" panose="020B0609020204030204" pitchFamily="49" charset="0"/>
              </a:rPr>
              <a:t>data</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throws</a:t>
            </a:r>
            <a:r>
              <a:rPr lang="en-US" sz="3200" b="1" dirty="0">
                <a:solidFill>
                  <a:srgbClr val="000000"/>
                </a:solidFill>
                <a:latin typeface="Consolas" panose="020B0609020204030204" pitchFamily="49" charset="0"/>
              </a:rPr>
              <a:t> Exception{</a:t>
            </a:r>
          </a:p>
          <a:p>
            <a:r>
              <a:rPr lang="en-US" sz="3200" dirty="0">
                <a:solidFill>
                  <a:srgbClr val="000000"/>
                </a:solidFill>
                <a:latin typeface="Consolas" panose="020B0609020204030204" pitchFamily="49" charset="0"/>
              </a:rPr>
              <a:t>	Iterator </a:t>
            </a:r>
            <a:r>
              <a:rPr lang="en-US" sz="3200" dirty="0" err="1">
                <a:solidFill>
                  <a:srgbClr val="6A3E3E"/>
                </a:solidFill>
                <a:latin typeface="Consolas" panose="020B0609020204030204" pitchFamily="49" charset="0"/>
              </a:rPr>
              <a:t>itr</a:t>
            </a:r>
            <a:r>
              <a:rPr lang="en-US" sz="3200" dirty="0">
                <a:solidFill>
                  <a:srgbClr val="000000"/>
                </a:solidFill>
                <a:latin typeface="Consolas" panose="020B0609020204030204" pitchFamily="49" charset="0"/>
              </a:rPr>
              <a:t> = </a:t>
            </a:r>
          </a:p>
          <a:p>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new</a:t>
            </a:r>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DListIterator</a:t>
            </a:r>
            <a:r>
              <a:rPr lang="en-US" sz="3200" b="1" dirty="0">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theList</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header</a:t>
            </a:r>
            <a:r>
              <a:rPr lang="en-US" sz="3200" b="1" dirty="0">
                <a:solidFill>
                  <a:srgbClr val="000000"/>
                </a:solidFill>
                <a:latin typeface="Consolas" panose="020B0609020204030204" pitchFamily="49" charset="0"/>
              </a:rPr>
              <a:t>);</a:t>
            </a:r>
          </a:p>
          <a:p>
            <a:r>
              <a:rPr lang="en-US" sz="3200" dirty="0">
                <a:solidFill>
                  <a:srgbClr val="0000C0"/>
                </a:solidFill>
                <a:latin typeface="Consolas" panose="020B0609020204030204" pitchFamily="49" charset="0"/>
              </a:rPr>
              <a:t>	</a:t>
            </a:r>
          </a:p>
          <a:p>
            <a:r>
              <a:rPr lang="en-US" sz="3200" dirty="0">
                <a:solidFill>
                  <a:srgbClr val="0000C0"/>
                </a:solidFill>
                <a:latin typeface="Consolas" panose="020B0609020204030204" pitchFamily="49" charset="0"/>
              </a:rPr>
              <a:t>	</a:t>
            </a:r>
            <a:r>
              <a:rPr lang="en-US" sz="3200" dirty="0" err="1">
                <a:solidFill>
                  <a:srgbClr val="0000C0"/>
                </a:solidFill>
                <a:latin typeface="Consolas" panose="020B0609020204030204" pitchFamily="49" charset="0"/>
              </a:rPr>
              <a:t>theList</a:t>
            </a:r>
            <a:r>
              <a:rPr lang="en-US" sz="3200" dirty="0" err="1">
                <a:solidFill>
                  <a:srgbClr val="000000"/>
                </a:solidFill>
                <a:latin typeface="Consolas" panose="020B0609020204030204" pitchFamily="49" charset="0"/>
              </a:rPr>
              <a:t>.insert</a:t>
            </a:r>
            <a:r>
              <a:rPr lang="en-US" sz="3200" dirty="0">
                <a:solidFill>
                  <a:srgbClr val="000000"/>
                </a:solidFill>
                <a:latin typeface="Consolas" panose="020B0609020204030204" pitchFamily="49" charset="0"/>
              </a:rPr>
              <a:t>(</a:t>
            </a:r>
            <a:r>
              <a:rPr lang="en-US" sz="3200" dirty="0">
                <a:solidFill>
                  <a:srgbClr val="6A3E3E"/>
                </a:solidFill>
                <a:latin typeface="Consolas" panose="020B0609020204030204" pitchFamily="49" charset="0"/>
              </a:rPr>
              <a:t>data</a:t>
            </a:r>
            <a:r>
              <a:rPr lang="en-US" sz="3200" dirty="0">
                <a:solidFill>
                  <a:srgbClr val="000000"/>
                </a:solidFill>
                <a:latin typeface="Consolas" panose="020B0609020204030204" pitchFamily="49" charset="0"/>
              </a:rPr>
              <a:t>, </a:t>
            </a:r>
            <a:r>
              <a:rPr lang="en-US" sz="3200" dirty="0" err="1">
                <a:solidFill>
                  <a:srgbClr val="6A3E3E"/>
                </a:solidFill>
                <a:latin typeface="Consolas" panose="020B0609020204030204" pitchFamily="49" charset="0"/>
              </a:rPr>
              <a:t>itr</a:t>
            </a:r>
            <a:r>
              <a:rPr lang="en-US" sz="3200"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a:t>
            </a:r>
            <a:endParaRPr lang="en-US" sz="3200" dirty="0"/>
          </a:p>
        </p:txBody>
      </p:sp>
      <p:cxnSp>
        <p:nvCxnSpPr>
          <p:cNvPr id="72" name="ลูกศรเชื่อมต่อแบบตรง 71"/>
          <p:cNvCxnSpPr/>
          <p:nvPr/>
        </p:nvCxnSpPr>
        <p:spPr>
          <a:xfrm>
            <a:off x="1066800" y="3581400"/>
            <a:ext cx="615913" cy="112702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กลุ่ม 72"/>
          <p:cNvGrpSpPr/>
          <p:nvPr/>
        </p:nvGrpSpPr>
        <p:grpSpPr>
          <a:xfrm>
            <a:off x="1712716" y="4572658"/>
            <a:ext cx="1547679" cy="481000"/>
            <a:chOff x="3676650" y="4552266"/>
            <a:chExt cx="1866900" cy="743634"/>
          </a:xfrm>
        </p:grpSpPr>
        <p:sp>
          <p:nvSpPr>
            <p:cNvPr id="74" name="สี่เหลี่ยมผืนผ้า 73"/>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สี่เหลี่ยมผืนผ้า 74"/>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สี่เหลี่ยมผืนผ้า 75"/>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กลุ่ม 76"/>
          <p:cNvGrpSpPr/>
          <p:nvPr/>
        </p:nvGrpSpPr>
        <p:grpSpPr>
          <a:xfrm>
            <a:off x="3860514" y="4585423"/>
            <a:ext cx="1547679" cy="481000"/>
            <a:chOff x="3676650" y="4552266"/>
            <a:chExt cx="1866900" cy="743634"/>
          </a:xfrm>
        </p:grpSpPr>
        <p:sp>
          <p:nvSpPr>
            <p:cNvPr id="78" name="สี่เหลี่ยมผืนผ้า 77"/>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สี่เหลี่ยมผืนผ้า 78"/>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สี่เหลี่ยมผืนผ้า 79"/>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กลุ่ม 80"/>
          <p:cNvGrpSpPr/>
          <p:nvPr/>
        </p:nvGrpSpPr>
        <p:grpSpPr>
          <a:xfrm>
            <a:off x="6103069" y="4598187"/>
            <a:ext cx="1547679" cy="481000"/>
            <a:chOff x="3676650" y="4552266"/>
            <a:chExt cx="1866900" cy="743634"/>
          </a:xfrm>
        </p:grpSpPr>
        <p:sp>
          <p:nvSpPr>
            <p:cNvPr id="82" name="สี่เหลี่ยมผืนผ้า 81"/>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สี่เหลี่ยมผืนผ้า 82"/>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สี่เหลี่ยมผืนผ้า 83"/>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ลูกศรขวา 84"/>
          <p:cNvSpPr/>
          <p:nvPr/>
        </p:nvSpPr>
        <p:spPr>
          <a:xfrm>
            <a:off x="3047193" y="4610952"/>
            <a:ext cx="1026521" cy="22135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ลูกศรขวา 85"/>
          <p:cNvSpPr/>
          <p:nvPr/>
        </p:nvSpPr>
        <p:spPr>
          <a:xfrm>
            <a:off x="5222799" y="4610952"/>
            <a:ext cx="1026521" cy="22135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ส่วนโค้ง 86"/>
          <p:cNvSpPr/>
          <p:nvPr/>
        </p:nvSpPr>
        <p:spPr>
          <a:xfrm rot="150789">
            <a:off x="1815368" y="3791096"/>
            <a:ext cx="5637972" cy="1614183"/>
          </a:xfrm>
          <a:prstGeom prst="arc">
            <a:avLst>
              <a:gd name="adj1" fmla="val 10445732"/>
              <a:gd name="adj2" fmla="val 0"/>
            </a:avLst>
          </a:prstGeom>
          <a:ln w="139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ลูกศรขวา 87"/>
          <p:cNvSpPr/>
          <p:nvPr/>
        </p:nvSpPr>
        <p:spPr>
          <a:xfrm flipH="1">
            <a:off x="5194993" y="4819541"/>
            <a:ext cx="988622" cy="2213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ลูกศรขวา 88"/>
          <p:cNvSpPr/>
          <p:nvPr/>
        </p:nvSpPr>
        <p:spPr>
          <a:xfrm flipH="1">
            <a:off x="3036141" y="4832306"/>
            <a:ext cx="988622" cy="2213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ส่วนโค้ง 89"/>
          <p:cNvSpPr/>
          <p:nvPr/>
        </p:nvSpPr>
        <p:spPr>
          <a:xfrm rot="21428010" flipV="1">
            <a:off x="1828800" y="4065831"/>
            <a:ext cx="5637972" cy="1859908"/>
          </a:xfrm>
          <a:prstGeom prst="arc">
            <a:avLst>
              <a:gd name="adj1" fmla="val 10445732"/>
              <a:gd name="adj2" fmla="val 0"/>
            </a:avLst>
          </a:prstGeom>
          <a:ln w="139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กล่องข้อความ 90"/>
          <p:cNvSpPr txBox="1"/>
          <p:nvPr/>
        </p:nvSpPr>
        <p:spPr>
          <a:xfrm>
            <a:off x="1191558" y="3641673"/>
            <a:ext cx="1642435" cy="338432"/>
          </a:xfrm>
          <a:prstGeom prst="rect">
            <a:avLst/>
          </a:prstGeom>
          <a:noFill/>
        </p:spPr>
        <p:txBody>
          <a:bodyPr wrap="square" rtlCol="0">
            <a:spAutoFit/>
          </a:bodyPr>
          <a:lstStyle/>
          <a:p>
            <a:r>
              <a:rPr lang="en-US" sz="2800" b="1" dirty="0"/>
              <a:t>header</a:t>
            </a:r>
            <a:endParaRPr lang="en-US" b="1" dirty="0"/>
          </a:p>
        </p:txBody>
      </p:sp>
      <p:grpSp>
        <p:nvGrpSpPr>
          <p:cNvPr id="94" name="กลุ่ม 93"/>
          <p:cNvGrpSpPr/>
          <p:nvPr/>
        </p:nvGrpSpPr>
        <p:grpSpPr>
          <a:xfrm>
            <a:off x="2028360" y="4613106"/>
            <a:ext cx="2607578" cy="1689672"/>
            <a:chOff x="4865758" y="3050637"/>
            <a:chExt cx="4193054" cy="2900591"/>
          </a:xfrm>
        </p:grpSpPr>
        <p:grpSp>
          <p:nvGrpSpPr>
            <p:cNvPr id="95" name="กลุ่ม 94"/>
            <p:cNvGrpSpPr/>
            <p:nvPr/>
          </p:nvGrpSpPr>
          <p:grpSpPr>
            <a:xfrm>
              <a:off x="6276711" y="5125514"/>
              <a:ext cx="2202754" cy="825714"/>
              <a:chOff x="3676650" y="4552266"/>
              <a:chExt cx="1866900" cy="743634"/>
            </a:xfrm>
          </p:grpSpPr>
          <p:sp>
            <p:nvSpPr>
              <p:cNvPr id="100" name="สี่เหลี่ยมผืนผ้า 99"/>
              <p:cNvSpPr/>
              <p:nvPr/>
            </p:nvSpPr>
            <p:spPr>
              <a:xfrm>
                <a:off x="3676650" y="4552266"/>
                <a:ext cx="1866900" cy="743634"/>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สี่เหลี่ยมผืนผ้า 100"/>
              <p:cNvSpPr/>
              <p:nvPr/>
            </p:nvSpPr>
            <p:spPr>
              <a:xfrm>
                <a:off x="3676650" y="4552266"/>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สี่เหลี่ยมผืนผ้า 101"/>
              <p:cNvSpPr/>
              <p:nvPr/>
            </p:nvSpPr>
            <p:spPr>
              <a:xfrm>
                <a:off x="5029200" y="4572000"/>
                <a:ext cx="514350" cy="723900"/>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6" name="ลูกศรเชื่อมต่อแบบตรง 95"/>
            <p:cNvCxnSpPr/>
            <p:nvPr/>
          </p:nvCxnSpPr>
          <p:spPr>
            <a:xfrm>
              <a:off x="5210445" y="5584176"/>
              <a:ext cx="1066266" cy="4213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กล่องข้อความ 96"/>
            <p:cNvSpPr txBox="1"/>
            <p:nvPr/>
          </p:nvSpPr>
          <p:spPr>
            <a:xfrm>
              <a:off x="4865758" y="5276761"/>
              <a:ext cx="403871" cy="523220"/>
            </a:xfrm>
            <a:prstGeom prst="rect">
              <a:avLst/>
            </a:prstGeom>
            <a:noFill/>
          </p:spPr>
          <p:txBody>
            <a:bodyPr wrap="square" rtlCol="0">
              <a:spAutoFit/>
            </a:bodyPr>
            <a:lstStyle/>
            <a:p>
              <a:r>
                <a:rPr lang="en-US" sz="2800" b="1" dirty="0"/>
                <a:t>n</a:t>
              </a:r>
              <a:endParaRPr lang="en-US" b="1" dirty="0"/>
            </a:p>
          </p:txBody>
        </p:sp>
        <p:sp>
          <p:nvSpPr>
            <p:cNvPr id="98" name="ส่วนโค้ง 97"/>
            <p:cNvSpPr/>
            <p:nvPr/>
          </p:nvSpPr>
          <p:spPr>
            <a:xfrm rot="7042499">
              <a:off x="7384090" y="4013169"/>
              <a:ext cx="2199784" cy="1149660"/>
            </a:xfrm>
            <a:prstGeom prst="arc">
              <a:avLst>
                <a:gd name="adj1" fmla="val 11673729"/>
                <a:gd name="adj2" fmla="val 0"/>
              </a:avLst>
            </a:prstGeom>
            <a:ln w="139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ส่วนโค้ง 98"/>
            <p:cNvSpPr/>
            <p:nvPr/>
          </p:nvSpPr>
          <p:spPr>
            <a:xfrm rot="5400000" flipH="1" flipV="1">
              <a:off x="5511074" y="2827282"/>
              <a:ext cx="2390441" cy="2837152"/>
            </a:xfrm>
            <a:prstGeom prst="arc">
              <a:avLst>
                <a:gd name="adj1" fmla="val 11169921"/>
                <a:gd name="adj2" fmla="val 16999772"/>
              </a:avLst>
            </a:prstGeom>
            <a:ln w="139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3" name="ลูกศรขวา 102"/>
          <p:cNvSpPr/>
          <p:nvPr/>
        </p:nvSpPr>
        <p:spPr>
          <a:xfrm rot="5057768">
            <a:off x="2616022" y="5172655"/>
            <a:ext cx="1097222" cy="24467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ลูกศรขวา 103"/>
          <p:cNvSpPr/>
          <p:nvPr/>
        </p:nvSpPr>
        <p:spPr>
          <a:xfrm rot="16200000" flipH="1">
            <a:off x="3546056" y="5242922"/>
            <a:ext cx="933071" cy="3111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08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500" fill="hold"/>
                                        <p:tgtEl>
                                          <p:spTgt spid="94"/>
                                        </p:tgtEl>
                                        <p:attrNameLst>
                                          <p:attrName>ppt_w</p:attrName>
                                        </p:attrNameLst>
                                      </p:cBhvr>
                                      <p:tavLst>
                                        <p:tav tm="0">
                                          <p:val>
                                            <p:fltVal val="0"/>
                                          </p:val>
                                        </p:tav>
                                        <p:tav tm="100000">
                                          <p:val>
                                            <p:strVal val="#ppt_w"/>
                                          </p:val>
                                        </p:tav>
                                      </p:tavLst>
                                    </p:anim>
                                    <p:anim calcmode="lin" valueType="num">
                                      <p:cBhvr>
                                        <p:cTn id="8" dur="500" fill="hold"/>
                                        <p:tgtEl>
                                          <p:spTgt spid="94"/>
                                        </p:tgtEl>
                                        <p:attrNameLst>
                                          <p:attrName>ppt_h</p:attrName>
                                        </p:attrNameLst>
                                      </p:cBhvr>
                                      <p:tavLst>
                                        <p:tav tm="0">
                                          <p:val>
                                            <p:fltVal val="0"/>
                                          </p:val>
                                        </p:tav>
                                        <p:tav tm="100000">
                                          <p:val>
                                            <p:strVal val="#ppt_h"/>
                                          </p:val>
                                        </p:tav>
                                      </p:tavLst>
                                    </p:anim>
                                    <p:animEffect transition="in" filter="fade">
                                      <p:cBhvr>
                                        <p:cTn id="9" dur="500"/>
                                        <p:tgtEl>
                                          <p:spTgt spid="9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5"/>
                                        </p:tgtEl>
                                        <p:attrNameLst>
                                          <p:attrName>ppt_w</p:attrName>
                                        </p:attrNameLst>
                                      </p:cBhvr>
                                      <p:tavLst>
                                        <p:tav tm="0">
                                          <p:val>
                                            <p:strVal val="ppt_w"/>
                                          </p:val>
                                        </p:tav>
                                        <p:tav tm="100000">
                                          <p:val>
                                            <p:fltVal val="0"/>
                                          </p:val>
                                        </p:tav>
                                      </p:tavLst>
                                    </p:anim>
                                    <p:anim calcmode="lin" valueType="num">
                                      <p:cBhvr>
                                        <p:cTn id="14" dur="500"/>
                                        <p:tgtEl>
                                          <p:spTgt spid="85"/>
                                        </p:tgtEl>
                                        <p:attrNameLst>
                                          <p:attrName>ppt_h</p:attrName>
                                        </p:attrNameLst>
                                      </p:cBhvr>
                                      <p:tavLst>
                                        <p:tav tm="0">
                                          <p:val>
                                            <p:strVal val="ppt_h"/>
                                          </p:val>
                                        </p:tav>
                                        <p:tav tm="100000">
                                          <p:val>
                                            <p:fltVal val="0"/>
                                          </p:val>
                                        </p:tav>
                                      </p:tavLst>
                                    </p:anim>
                                    <p:animEffect transition="out" filter="fade">
                                      <p:cBhvr>
                                        <p:cTn id="15" dur="500"/>
                                        <p:tgtEl>
                                          <p:spTgt spid="85"/>
                                        </p:tgtEl>
                                      </p:cBhvr>
                                    </p:animEffect>
                                    <p:set>
                                      <p:cBhvr>
                                        <p:cTn id="16" dur="1" fill="hold">
                                          <p:stCondLst>
                                            <p:cond delay="499"/>
                                          </p:stCondLst>
                                        </p:cTn>
                                        <p:tgtEl>
                                          <p:spTgt spid="8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3"/>
                                        </p:tgtEl>
                                        <p:attrNameLst>
                                          <p:attrName>style.visibility</p:attrName>
                                        </p:attrNameLst>
                                      </p:cBhvr>
                                      <p:to>
                                        <p:strVal val="visible"/>
                                      </p:to>
                                    </p:set>
                                    <p:anim calcmode="lin" valueType="num">
                                      <p:cBhvr>
                                        <p:cTn id="21" dur="500" fill="hold"/>
                                        <p:tgtEl>
                                          <p:spTgt spid="103"/>
                                        </p:tgtEl>
                                        <p:attrNameLst>
                                          <p:attrName>ppt_w</p:attrName>
                                        </p:attrNameLst>
                                      </p:cBhvr>
                                      <p:tavLst>
                                        <p:tav tm="0">
                                          <p:val>
                                            <p:fltVal val="0"/>
                                          </p:val>
                                        </p:tav>
                                        <p:tav tm="100000">
                                          <p:val>
                                            <p:strVal val="#ppt_w"/>
                                          </p:val>
                                        </p:tav>
                                      </p:tavLst>
                                    </p:anim>
                                    <p:anim calcmode="lin" valueType="num">
                                      <p:cBhvr>
                                        <p:cTn id="22" dur="500" fill="hold"/>
                                        <p:tgtEl>
                                          <p:spTgt spid="103"/>
                                        </p:tgtEl>
                                        <p:attrNameLst>
                                          <p:attrName>ppt_h</p:attrName>
                                        </p:attrNameLst>
                                      </p:cBhvr>
                                      <p:tavLst>
                                        <p:tav tm="0">
                                          <p:val>
                                            <p:fltVal val="0"/>
                                          </p:val>
                                        </p:tav>
                                        <p:tav tm="100000">
                                          <p:val>
                                            <p:strVal val="#ppt_h"/>
                                          </p:val>
                                        </p:tav>
                                      </p:tavLst>
                                    </p:anim>
                                    <p:animEffect transition="in" filter="fade">
                                      <p:cBhvr>
                                        <p:cTn id="23" dur="500"/>
                                        <p:tgtEl>
                                          <p:spTgt spid="10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89"/>
                                        </p:tgtEl>
                                        <p:attrNameLst>
                                          <p:attrName>ppt_w</p:attrName>
                                        </p:attrNameLst>
                                      </p:cBhvr>
                                      <p:tavLst>
                                        <p:tav tm="0">
                                          <p:val>
                                            <p:strVal val="ppt_w"/>
                                          </p:val>
                                        </p:tav>
                                        <p:tav tm="100000">
                                          <p:val>
                                            <p:fltVal val="0"/>
                                          </p:val>
                                        </p:tav>
                                      </p:tavLst>
                                    </p:anim>
                                    <p:anim calcmode="lin" valueType="num">
                                      <p:cBhvr>
                                        <p:cTn id="28" dur="500"/>
                                        <p:tgtEl>
                                          <p:spTgt spid="89"/>
                                        </p:tgtEl>
                                        <p:attrNameLst>
                                          <p:attrName>ppt_h</p:attrName>
                                        </p:attrNameLst>
                                      </p:cBhvr>
                                      <p:tavLst>
                                        <p:tav tm="0">
                                          <p:val>
                                            <p:strVal val="ppt_h"/>
                                          </p:val>
                                        </p:tav>
                                        <p:tav tm="100000">
                                          <p:val>
                                            <p:fltVal val="0"/>
                                          </p:val>
                                        </p:tav>
                                      </p:tavLst>
                                    </p:anim>
                                    <p:animEffect transition="out" filter="fade">
                                      <p:cBhvr>
                                        <p:cTn id="29" dur="500"/>
                                        <p:tgtEl>
                                          <p:spTgt spid="89"/>
                                        </p:tgtEl>
                                      </p:cBhvr>
                                    </p:animEffect>
                                    <p:set>
                                      <p:cBhvr>
                                        <p:cTn id="30" dur="1" fill="hold">
                                          <p:stCondLst>
                                            <p:cond delay="499"/>
                                          </p:stCondLst>
                                        </p:cTn>
                                        <p:tgtEl>
                                          <p:spTgt spid="8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4"/>
                                        </p:tgtEl>
                                        <p:attrNameLst>
                                          <p:attrName>style.visibility</p:attrName>
                                        </p:attrNameLst>
                                      </p:cBhvr>
                                      <p:to>
                                        <p:strVal val="visible"/>
                                      </p:to>
                                    </p:set>
                                    <p:anim calcmode="lin" valueType="num">
                                      <p:cBhvr>
                                        <p:cTn id="35" dur="500" fill="hold"/>
                                        <p:tgtEl>
                                          <p:spTgt spid="104"/>
                                        </p:tgtEl>
                                        <p:attrNameLst>
                                          <p:attrName>ppt_w</p:attrName>
                                        </p:attrNameLst>
                                      </p:cBhvr>
                                      <p:tavLst>
                                        <p:tav tm="0">
                                          <p:val>
                                            <p:fltVal val="0"/>
                                          </p:val>
                                        </p:tav>
                                        <p:tav tm="100000">
                                          <p:val>
                                            <p:strVal val="#ppt_w"/>
                                          </p:val>
                                        </p:tav>
                                      </p:tavLst>
                                    </p:anim>
                                    <p:anim calcmode="lin" valueType="num">
                                      <p:cBhvr>
                                        <p:cTn id="36" dur="500" fill="hold"/>
                                        <p:tgtEl>
                                          <p:spTgt spid="104"/>
                                        </p:tgtEl>
                                        <p:attrNameLst>
                                          <p:attrName>ppt_h</p:attrName>
                                        </p:attrNameLst>
                                      </p:cBhvr>
                                      <p:tavLst>
                                        <p:tav tm="0">
                                          <p:val>
                                            <p:fltVal val="0"/>
                                          </p:val>
                                        </p:tav>
                                        <p:tav tm="100000">
                                          <p:val>
                                            <p:strVal val="#ppt_h"/>
                                          </p:val>
                                        </p:tav>
                                      </p:tavLst>
                                    </p:anim>
                                    <p:animEffect transition="in" filter="fade">
                                      <p:cBhvr>
                                        <p:cTn id="3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9" grpId="0" animBg="1"/>
      <p:bldP spid="103" grpId="0" animBg="1"/>
      <p:bldP spid="1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Postfix calculation</a:t>
            </a:r>
          </a:p>
        </p:txBody>
      </p:sp>
      <p:sp>
        <p:nvSpPr>
          <p:cNvPr id="3" name="ตัวแทนเนื้อหา 2"/>
          <p:cNvSpPr>
            <a:spLocks noGrp="1"/>
          </p:cNvSpPr>
          <p:nvPr>
            <p:ph idx="1"/>
          </p:nvPr>
        </p:nvSpPr>
        <p:spPr/>
        <p:txBody>
          <a:bodyPr/>
          <a:lstStyle/>
          <a:p>
            <a:r>
              <a:rPr lang="en-US" altLang="ja-JP" dirty="0">
                <a:ea typeface="MS PGothic" panose="020B0600070205080204" pitchFamily="34" charset="-128"/>
              </a:rPr>
              <a:t>Postfix expression (reverse polish)</a:t>
            </a:r>
          </a:p>
          <a:p>
            <a:pPr lvl="1"/>
            <a:endParaRPr lang="en-US" altLang="ja-JP" dirty="0">
              <a:ea typeface="MS PGothic" panose="020B0600070205080204" pitchFamily="34" charset="-128"/>
            </a:endParaRPr>
          </a:p>
          <a:p>
            <a:endParaRPr lang="en-US" dirty="0"/>
          </a:p>
        </p:txBody>
      </p:sp>
      <p:graphicFrame>
        <p:nvGraphicFramePr>
          <p:cNvPr id="4" name="ตาราง 3"/>
          <p:cNvGraphicFramePr>
            <a:graphicFrameLocks noGrp="1"/>
          </p:cNvGraphicFramePr>
          <p:nvPr>
            <p:extLst>
              <p:ext uri="{D42A27DB-BD31-4B8C-83A1-F6EECF244321}">
                <p14:modId xmlns:p14="http://schemas.microsoft.com/office/powerpoint/2010/main" val="3508467564"/>
              </p:ext>
            </p:extLst>
          </p:nvPr>
        </p:nvGraphicFramePr>
        <p:xfrm>
          <a:off x="914400" y="2285997"/>
          <a:ext cx="7772400" cy="4022725"/>
        </p:xfrm>
        <a:graphic>
          <a:graphicData uri="http://schemas.openxmlformats.org/drawingml/2006/table">
            <a:tbl>
              <a:tblPr firstRow="1" firstCol="1" bandRow="1">
                <a:tableStyleId>{5C22544A-7EE6-4342-B048-85BDC9FD1C3A}</a:tableStyleId>
              </a:tblPr>
              <a:tblGrid>
                <a:gridCol w="3885642">
                  <a:extLst>
                    <a:ext uri="{9D8B030D-6E8A-4147-A177-3AD203B41FA5}">
                      <a16:colId xmlns:a16="http://schemas.microsoft.com/office/drawing/2014/main" val="420668715"/>
                    </a:ext>
                  </a:extLst>
                </a:gridCol>
                <a:gridCol w="3886758">
                  <a:extLst>
                    <a:ext uri="{9D8B030D-6E8A-4147-A177-3AD203B41FA5}">
                      <a16:colId xmlns:a16="http://schemas.microsoft.com/office/drawing/2014/main" val="2917174808"/>
                    </a:ext>
                  </a:extLst>
                </a:gridCol>
              </a:tblGrid>
              <a:tr h="574675">
                <a:tc>
                  <a:txBody>
                    <a:bodyPr/>
                    <a:lstStyle/>
                    <a:p>
                      <a:pPr marL="0" marR="0" algn="ctr">
                        <a:spcBef>
                          <a:spcPts val="0"/>
                        </a:spcBef>
                        <a:spcAft>
                          <a:spcPts val="0"/>
                        </a:spcAft>
                      </a:pPr>
                      <a:r>
                        <a:rPr lang="en-US" sz="3200">
                          <a:effectLst/>
                          <a:latin typeface="Palatino Linotype" panose="02040502050505030304" pitchFamily="18" charset="0"/>
                        </a:rPr>
                        <a:t>Infix Expression</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tc>
                  <a:txBody>
                    <a:bodyPr/>
                    <a:lstStyle/>
                    <a:p>
                      <a:pPr marL="0" marR="0" algn="ctr">
                        <a:spcBef>
                          <a:spcPts val="0"/>
                        </a:spcBef>
                        <a:spcAft>
                          <a:spcPts val="0"/>
                        </a:spcAft>
                      </a:pPr>
                      <a:r>
                        <a:rPr lang="en-US" sz="3200">
                          <a:effectLst/>
                          <a:latin typeface="Palatino Linotype" panose="02040502050505030304" pitchFamily="18" charset="0"/>
                        </a:rPr>
                        <a:t>Postfix Expression</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extLst>
                  <a:ext uri="{0D108BD9-81ED-4DB2-BD59-A6C34878D82A}">
                    <a16:rowId xmlns:a16="http://schemas.microsoft.com/office/drawing/2014/main" val="3861512639"/>
                  </a:ext>
                </a:extLst>
              </a:tr>
              <a:tr h="574675">
                <a:tc>
                  <a:txBody>
                    <a:bodyPr/>
                    <a:lstStyle/>
                    <a:p>
                      <a:pPr marL="0" marR="0" algn="ctr">
                        <a:spcBef>
                          <a:spcPts val="0"/>
                        </a:spcBef>
                        <a:spcAft>
                          <a:spcPts val="0"/>
                        </a:spcAft>
                      </a:pPr>
                      <a:r>
                        <a:rPr lang="en-US" sz="3200">
                          <a:effectLst/>
                          <a:latin typeface="Palatino Linotype" panose="02040502050505030304" pitchFamily="18" charset="0"/>
                        </a:rPr>
                        <a:t>2+3</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tc>
                  <a:txBody>
                    <a:bodyPr/>
                    <a:lstStyle/>
                    <a:p>
                      <a:pPr marL="0" marR="0" algn="ctr">
                        <a:spcBef>
                          <a:spcPts val="0"/>
                        </a:spcBef>
                        <a:spcAft>
                          <a:spcPts val="0"/>
                        </a:spcAft>
                      </a:pPr>
                      <a:r>
                        <a:rPr lang="en-US" sz="3200">
                          <a:effectLst/>
                          <a:latin typeface="Palatino Linotype" panose="02040502050505030304" pitchFamily="18" charset="0"/>
                        </a:rPr>
                        <a:t>2 3 +</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extLst>
                  <a:ext uri="{0D108BD9-81ED-4DB2-BD59-A6C34878D82A}">
                    <a16:rowId xmlns:a16="http://schemas.microsoft.com/office/drawing/2014/main" val="2912775722"/>
                  </a:ext>
                </a:extLst>
              </a:tr>
              <a:tr h="574675">
                <a:tc>
                  <a:txBody>
                    <a:bodyPr/>
                    <a:lstStyle/>
                    <a:p>
                      <a:pPr marL="0" marR="0" algn="ctr">
                        <a:spcBef>
                          <a:spcPts val="0"/>
                        </a:spcBef>
                        <a:spcAft>
                          <a:spcPts val="0"/>
                        </a:spcAft>
                      </a:pPr>
                      <a:r>
                        <a:rPr lang="en-US" sz="3200">
                          <a:effectLst/>
                          <a:latin typeface="Palatino Linotype" panose="02040502050505030304" pitchFamily="18" charset="0"/>
                        </a:rPr>
                        <a:t>5-3+2</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tc>
                  <a:txBody>
                    <a:bodyPr/>
                    <a:lstStyle/>
                    <a:p>
                      <a:pPr marL="0" marR="0" algn="ctr">
                        <a:spcBef>
                          <a:spcPts val="0"/>
                        </a:spcBef>
                        <a:spcAft>
                          <a:spcPts val="0"/>
                        </a:spcAft>
                      </a:pPr>
                      <a:r>
                        <a:rPr lang="en-US" sz="3200">
                          <a:effectLst/>
                          <a:latin typeface="Palatino Linotype" panose="02040502050505030304" pitchFamily="18" charset="0"/>
                        </a:rPr>
                        <a:t>5 3 – 2 +</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extLst>
                  <a:ext uri="{0D108BD9-81ED-4DB2-BD59-A6C34878D82A}">
                    <a16:rowId xmlns:a16="http://schemas.microsoft.com/office/drawing/2014/main" val="3827827216"/>
                  </a:ext>
                </a:extLst>
              </a:tr>
              <a:tr h="574675">
                <a:tc>
                  <a:txBody>
                    <a:bodyPr/>
                    <a:lstStyle/>
                    <a:p>
                      <a:pPr marL="0" marR="0" algn="ctr">
                        <a:spcBef>
                          <a:spcPts val="0"/>
                        </a:spcBef>
                        <a:spcAft>
                          <a:spcPts val="0"/>
                        </a:spcAft>
                      </a:pPr>
                      <a:r>
                        <a:rPr lang="en-US" sz="3200">
                          <a:effectLst/>
                          <a:latin typeface="Palatino Linotype" panose="02040502050505030304" pitchFamily="18" charset="0"/>
                        </a:rPr>
                        <a:t>7-4*3</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tc>
                  <a:txBody>
                    <a:bodyPr/>
                    <a:lstStyle/>
                    <a:p>
                      <a:pPr marL="0" marR="0" algn="ctr">
                        <a:spcBef>
                          <a:spcPts val="0"/>
                        </a:spcBef>
                        <a:spcAft>
                          <a:spcPts val="0"/>
                        </a:spcAft>
                      </a:pPr>
                      <a:r>
                        <a:rPr lang="en-US" sz="3200">
                          <a:effectLst/>
                          <a:latin typeface="Palatino Linotype" panose="02040502050505030304" pitchFamily="18" charset="0"/>
                        </a:rPr>
                        <a:t>7 4 3 * -</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extLst>
                  <a:ext uri="{0D108BD9-81ED-4DB2-BD59-A6C34878D82A}">
                    <a16:rowId xmlns:a16="http://schemas.microsoft.com/office/drawing/2014/main" val="3444054381"/>
                  </a:ext>
                </a:extLst>
              </a:tr>
              <a:tr h="574675">
                <a:tc>
                  <a:txBody>
                    <a:bodyPr/>
                    <a:lstStyle/>
                    <a:p>
                      <a:pPr marL="0" marR="0" algn="ctr">
                        <a:spcBef>
                          <a:spcPts val="0"/>
                        </a:spcBef>
                        <a:spcAft>
                          <a:spcPts val="0"/>
                        </a:spcAft>
                      </a:pPr>
                      <a:r>
                        <a:rPr lang="en-US" sz="3200">
                          <a:effectLst/>
                          <a:latin typeface="Palatino Linotype" panose="02040502050505030304" pitchFamily="18" charset="0"/>
                        </a:rPr>
                        <a:t>(5-1)*3</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tc>
                  <a:txBody>
                    <a:bodyPr/>
                    <a:lstStyle/>
                    <a:p>
                      <a:pPr marL="0" marR="0" algn="ctr">
                        <a:spcBef>
                          <a:spcPts val="0"/>
                        </a:spcBef>
                        <a:spcAft>
                          <a:spcPts val="0"/>
                        </a:spcAft>
                      </a:pPr>
                      <a:r>
                        <a:rPr lang="en-US" sz="3200">
                          <a:effectLst/>
                          <a:latin typeface="Palatino Linotype" panose="02040502050505030304" pitchFamily="18" charset="0"/>
                        </a:rPr>
                        <a:t>5 1 – 3 *</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extLst>
                  <a:ext uri="{0D108BD9-81ED-4DB2-BD59-A6C34878D82A}">
                    <a16:rowId xmlns:a16="http://schemas.microsoft.com/office/drawing/2014/main" val="3298740530"/>
                  </a:ext>
                </a:extLst>
              </a:tr>
              <a:tr h="574675">
                <a:tc>
                  <a:txBody>
                    <a:bodyPr/>
                    <a:lstStyle/>
                    <a:p>
                      <a:pPr marL="0" marR="0" algn="ctr">
                        <a:spcBef>
                          <a:spcPts val="0"/>
                        </a:spcBef>
                        <a:spcAft>
                          <a:spcPts val="0"/>
                        </a:spcAft>
                      </a:pPr>
                      <a:r>
                        <a:rPr lang="en-US" sz="3200">
                          <a:effectLst/>
                          <a:latin typeface="Palatino Linotype" panose="02040502050505030304" pitchFamily="18" charset="0"/>
                        </a:rPr>
                        <a:t>((7+8)*9+5)*10</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tc>
                  <a:txBody>
                    <a:bodyPr/>
                    <a:lstStyle/>
                    <a:p>
                      <a:pPr marL="0" marR="0" algn="ctr">
                        <a:spcBef>
                          <a:spcPts val="0"/>
                        </a:spcBef>
                        <a:spcAft>
                          <a:spcPts val="0"/>
                        </a:spcAft>
                      </a:pPr>
                      <a:r>
                        <a:rPr lang="en-US" sz="3200">
                          <a:effectLst/>
                          <a:latin typeface="Palatino Linotype" panose="02040502050505030304" pitchFamily="18" charset="0"/>
                        </a:rPr>
                        <a:t>7 8 + 9 * 5 + 10 *</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extLst>
                  <a:ext uri="{0D108BD9-81ED-4DB2-BD59-A6C34878D82A}">
                    <a16:rowId xmlns:a16="http://schemas.microsoft.com/office/drawing/2014/main" val="1661345476"/>
                  </a:ext>
                </a:extLst>
              </a:tr>
              <a:tr h="574675">
                <a:tc>
                  <a:txBody>
                    <a:bodyPr/>
                    <a:lstStyle/>
                    <a:p>
                      <a:pPr marL="0" marR="0" algn="ctr">
                        <a:spcBef>
                          <a:spcPts val="0"/>
                        </a:spcBef>
                        <a:spcAft>
                          <a:spcPts val="0"/>
                        </a:spcAft>
                      </a:pPr>
                      <a:r>
                        <a:rPr lang="en-US" sz="3200">
                          <a:effectLst/>
                          <a:latin typeface="Palatino Linotype" panose="02040502050505030304" pitchFamily="18" charset="0"/>
                        </a:rPr>
                        <a:t>(7+(8*9)+5)*10</a:t>
                      </a:r>
                      <a:endParaRPr lang="en-US" sz="320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tc>
                  <a:txBody>
                    <a:bodyPr/>
                    <a:lstStyle/>
                    <a:p>
                      <a:pPr marL="0" marR="0" algn="ctr">
                        <a:spcBef>
                          <a:spcPts val="0"/>
                        </a:spcBef>
                        <a:spcAft>
                          <a:spcPts val="0"/>
                        </a:spcAft>
                      </a:pPr>
                      <a:r>
                        <a:rPr lang="en-US" sz="3200" dirty="0">
                          <a:effectLst/>
                          <a:latin typeface="Palatino Linotype" panose="02040502050505030304" pitchFamily="18" charset="0"/>
                        </a:rPr>
                        <a:t>7 8 9 * + 5 + 10 *</a:t>
                      </a:r>
                      <a:endParaRPr lang="en-US" sz="3200" dirty="0">
                        <a:effectLst/>
                        <a:latin typeface="Palatino Linotype" panose="02040502050505030304" pitchFamily="18" charset="0"/>
                        <a:ea typeface="MS Mincho" panose="02020609040205080304" pitchFamily="49" charset="-128"/>
                        <a:cs typeface="Angsana New" panose="02020603050405020304" pitchFamily="18" charset="-34"/>
                      </a:endParaRPr>
                    </a:p>
                  </a:txBody>
                  <a:tcPr marL="68580" marR="68580" marT="0" marB="0"/>
                </a:tc>
                <a:extLst>
                  <a:ext uri="{0D108BD9-81ED-4DB2-BD59-A6C34878D82A}">
                    <a16:rowId xmlns:a16="http://schemas.microsoft.com/office/drawing/2014/main" val="3619155310"/>
                  </a:ext>
                </a:extLst>
              </a:tr>
            </a:tbl>
          </a:graphicData>
        </a:graphic>
      </p:graphicFrame>
    </p:spTree>
    <p:extLst>
      <p:ext uri="{BB962C8B-B14F-4D97-AF65-F5344CB8AC3E}">
        <p14:creationId xmlns:p14="http://schemas.microsoft.com/office/powerpoint/2010/main" val="408474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endParaRPr lang="en-US"/>
          </a:p>
        </p:txBody>
      </p:sp>
      <p:sp>
        <p:nvSpPr>
          <p:cNvPr id="3" name="ตัวแทนเนื้อหา 2"/>
          <p:cNvSpPr>
            <a:spLocks noGrp="1"/>
          </p:cNvSpPr>
          <p:nvPr>
            <p:ph idx="1"/>
          </p:nvPr>
        </p:nvSpPr>
        <p:spPr/>
        <p:txBody>
          <a:bodyPr/>
          <a:lstStyle/>
          <a:p>
            <a:r>
              <a:rPr lang="en-US" altLang="ja-JP" sz="4400" dirty="0">
                <a:ea typeface="MS PGothic" panose="020B0600070205080204" pitchFamily="34" charset="-128"/>
              </a:rPr>
              <a:t>We can use stack to evaluate a postfix expression:</a:t>
            </a:r>
            <a:endParaRPr lang="th-TH" altLang="ja-JP" sz="4400" dirty="0"/>
          </a:p>
          <a:p>
            <a:pPr lvl="1"/>
            <a:r>
              <a:rPr lang="en-US" altLang="ja-JP" sz="4000" dirty="0">
                <a:ea typeface="MS PGothic" panose="020B0600070205080204" pitchFamily="34" charset="-128"/>
              </a:rPr>
              <a:t>Read a number</a:t>
            </a:r>
            <a:r>
              <a:rPr lang="th-TH" altLang="ja-JP" sz="4000" dirty="0"/>
              <a:t> </a:t>
            </a:r>
            <a:r>
              <a:rPr lang="en-US" altLang="ja-JP" sz="4000" dirty="0">
                <a:ea typeface="MS PGothic" panose="020B0600070205080204" pitchFamily="34" charset="-128"/>
              </a:rPr>
              <a:t>  -&gt;   push to stack.</a:t>
            </a:r>
            <a:endParaRPr lang="th-TH" altLang="ja-JP" sz="4000" dirty="0"/>
          </a:p>
          <a:p>
            <a:pPr lvl="1"/>
            <a:r>
              <a:rPr lang="en-US" altLang="ja-JP" sz="4000" dirty="0">
                <a:ea typeface="MS PGothic" panose="020B0600070205080204" pitchFamily="34" charset="-128"/>
              </a:rPr>
              <a:t>Read an operator -&gt; pop numbers in the stack and use the operator on the numbers. </a:t>
            </a:r>
          </a:p>
          <a:p>
            <a:endParaRPr lang="en-US" dirty="0"/>
          </a:p>
        </p:txBody>
      </p:sp>
    </p:spTree>
    <p:extLst>
      <p:ext uri="{BB962C8B-B14F-4D97-AF65-F5344CB8AC3E}">
        <p14:creationId xmlns:p14="http://schemas.microsoft.com/office/powerpoint/2010/main" val="16898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pPr lvl="1" algn="ctr" rtl="0">
              <a:spcBef>
                <a:spcPct val="0"/>
              </a:spcBef>
            </a:pPr>
            <a:r>
              <a:rPr lang="en-US" altLang="ja-JP" sz="3200" b="1" dirty="0">
                <a:ea typeface="MS PGothic" panose="020B0600070205080204" pitchFamily="34" charset="-128"/>
              </a:rPr>
              <a:t>[7+(8*9)+5]*10  = 7 8 9 * 5 + + 10 *</a:t>
            </a:r>
            <a:br>
              <a:rPr lang="en-US" altLang="ja-JP" dirty="0">
                <a:ea typeface="MS PGothic" panose="020B0600070205080204" pitchFamily="34" charset="-128"/>
              </a:rPr>
            </a:br>
            <a:endParaRPr lang="en-US" dirty="0"/>
          </a:p>
        </p:txBody>
      </p:sp>
      <p:grpSp>
        <p:nvGrpSpPr>
          <p:cNvPr id="9" name="กลุ่ม 8"/>
          <p:cNvGrpSpPr/>
          <p:nvPr/>
        </p:nvGrpSpPr>
        <p:grpSpPr>
          <a:xfrm>
            <a:off x="3657600" y="1676400"/>
            <a:ext cx="2057400" cy="4786148"/>
            <a:chOff x="3657600" y="1676400"/>
            <a:chExt cx="2057400" cy="4786148"/>
          </a:xfrm>
        </p:grpSpPr>
        <p:cxnSp>
          <p:nvCxnSpPr>
            <p:cNvPr id="4" name="ตัวเชื่อมต่อตรง 3"/>
            <p:cNvCxnSpPr/>
            <p:nvPr/>
          </p:nvCxnSpPr>
          <p:spPr>
            <a:xfrm>
              <a:off x="36576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ตัวเชื่อมต่อตรง 4"/>
            <p:cNvCxnSpPr/>
            <p:nvPr/>
          </p:nvCxnSpPr>
          <p:spPr>
            <a:xfrm flipV="1">
              <a:off x="57150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ตัวเชื่อมต่อตรง 5"/>
            <p:cNvCxnSpPr/>
            <p:nvPr/>
          </p:nvCxnSpPr>
          <p:spPr>
            <a:xfrm flipH="1">
              <a:off x="3657600" y="6462548"/>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สี่เหลี่ยมผืนผ้า 9"/>
          <p:cNvSpPr/>
          <p:nvPr/>
        </p:nvSpPr>
        <p:spPr>
          <a:xfrm>
            <a:off x="3692415" y="5748141"/>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7</a:t>
            </a:r>
          </a:p>
        </p:txBody>
      </p:sp>
      <p:sp>
        <p:nvSpPr>
          <p:cNvPr id="11" name="สี่เหลี่ยมผืนผ้า 10"/>
          <p:cNvSpPr/>
          <p:nvPr/>
        </p:nvSpPr>
        <p:spPr>
          <a:xfrm>
            <a:off x="3657600" y="5077837"/>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8</a:t>
            </a:r>
          </a:p>
        </p:txBody>
      </p:sp>
      <p:sp>
        <p:nvSpPr>
          <p:cNvPr id="12" name="สี่เหลี่ยมผืนผ้า 11"/>
          <p:cNvSpPr/>
          <p:nvPr/>
        </p:nvSpPr>
        <p:spPr>
          <a:xfrm>
            <a:off x="3665483" y="4350024"/>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9</a:t>
            </a:r>
          </a:p>
        </p:txBody>
      </p:sp>
      <p:sp>
        <p:nvSpPr>
          <p:cNvPr id="13" name="กล่องข้อความ 12"/>
          <p:cNvSpPr txBox="1"/>
          <p:nvPr/>
        </p:nvSpPr>
        <p:spPr>
          <a:xfrm>
            <a:off x="6781800" y="2057400"/>
            <a:ext cx="762000" cy="369332"/>
          </a:xfrm>
          <a:prstGeom prst="rect">
            <a:avLst/>
          </a:prstGeom>
          <a:noFill/>
        </p:spPr>
        <p:txBody>
          <a:bodyPr wrap="square" rtlCol="0">
            <a:spAutoFit/>
          </a:bodyPr>
          <a:lstStyle/>
          <a:p>
            <a:r>
              <a:rPr lang="en-US" dirty="0"/>
              <a:t>*</a:t>
            </a:r>
          </a:p>
        </p:txBody>
      </p:sp>
      <p:sp>
        <p:nvSpPr>
          <p:cNvPr id="14" name="สี่เหลี่ยมผืนผ้า 13"/>
          <p:cNvSpPr/>
          <p:nvPr/>
        </p:nvSpPr>
        <p:spPr>
          <a:xfrm>
            <a:off x="3692415" y="5068724"/>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72</a:t>
            </a:r>
          </a:p>
        </p:txBody>
      </p:sp>
      <p:sp>
        <p:nvSpPr>
          <p:cNvPr id="15" name="สี่เหลี่ยมผืนผ้า 14"/>
          <p:cNvSpPr/>
          <p:nvPr/>
        </p:nvSpPr>
        <p:spPr>
          <a:xfrm>
            <a:off x="3692415" y="4369518"/>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5</a:t>
            </a:r>
          </a:p>
        </p:txBody>
      </p:sp>
      <p:sp>
        <p:nvSpPr>
          <p:cNvPr id="16" name="กล่องข้อความ 15"/>
          <p:cNvSpPr txBox="1"/>
          <p:nvPr/>
        </p:nvSpPr>
        <p:spPr>
          <a:xfrm>
            <a:off x="7162800" y="2057400"/>
            <a:ext cx="838200" cy="369332"/>
          </a:xfrm>
          <a:prstGeom prst="rect">
            <a:avLst/>
          </a:prstGeom>
          <a:noFill/>
        </p:spPr>
        <p:txBody>
          <a:bodyPr wrap="square" rtlCol="0">
            <a:spAutoFit/>
          </a:bodyPr>
          <a:lstStyle/>
          <a:p>
            <a:r>
              <a:rPr lang="en-US" dirty="0"/>
              <a:t>+</a:t>
            </a:r>
          </a:p>
        </p:txBody>
      </p:sp>
      <p:sp>
        <p:nvSpPr>
          <p:cNvPr id="17" name="สี่เหลี่ยมผืนผ้า 16"/>
          <p:cNvSpPr/>
          <p:nvPr/>
        </p:nvSpPr>
        <p:spPr>
          <a:xfrm>
            <a:off x="3692414" y="5101031"/>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77</a:t>
            </a:r>
          </a:p>
        </p:txBody>
      </p:sp>
      <p:sp>
        <p:nvSpPr>
          <p:cNvPr id="18" name="กล่องข้อความ 17"/>
          <p:cNvSpPr txBox="1"/>
          <p:nvPr/>
        </p:nvSpPr>
        <p:spPr>
          <a:xfrm>
            <a:off x="7543800" y="2057400"/>
            <a:ext cx="723900" cy="369332"/>
          </a:xfrm>
          <a:prstGeom prst="rect">
            <a:avLst/>
          </a:prstGeom>
          <a:noFill/>
        </p:spPr>
        <p:txBody>
          <a:bodyPr wrap="square" rtlCol="0">
            <a:spAutoFit/>
          </a:bodyPr>
          <a:lstStyle/>
          <a:p>
            <a:r>
              <a:rPr lang="en-US" dirty="0"/>
              <a:t>+</a:t>
            </a:r>
          </a:p>
        </p:txBody>
      </p:sp>
      <p:sp>
        <p:nvSpPr>
          <p:cNvPr id="19" name="สี่เหลี่ยมผืนผ้า 18"/>
          <p:cNvSpPr/>
          <p:nvPr/>
        </p:nvSpPr>
        <p:spPr>
          <a:xfrm>
            <a:off x="3665483" y="5776749"/>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84</a:t>
            </a:r>
          </a:p>
        </p:txBody>
      </p:sp>
      <p:sp>
        <p:nvSpPr>
          <p:cNvPr id="20" name="สี่เหลี่ยมผืนผ้า 19"/>
          <p:cNvSpPr/>
          <p:nvPr/>
        </p:nvSpPr>
        <p:spPr>
          <a:xfrm>
            <a:off x="3657599" y="5049230"/>
            <a:ext cx="2075793"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10</a:t>
            </a:r>
          </a:p>
        </p:txBody>
      </p:sp>
      <p:sp>
        <p:nvSpPr>
          <p:cNvPr id="21" name="กล่องข้อความ 20"/>
          <p:cNvSpPr txBox="1"/>
          <p:nvPr/>
        </p:nvSpPr>
        <p:spPr>
          <a:xfrm>
            <a:off x="7924800" y="2057400"/>
            <a:ext cx="533400" cy="369332"/>
          </a:xfrm>
          <a:prstGeom prst="rect">
            <a:avLst/>
          </a:prstGeom>
          <a:noFill/>
        </p:spPr>
        <p:txBody>
          <a:bodyPr wrap="square" rtlCol="0">
            <a:spAutoFit/>
          </a:bodyPr>
          <a:lstStyle/>
          <a:p>
            <a:r>
              <a:rPr lang="en-US" dirty="0"/>
              <a:t>*</a:t>
            </a:r>
          </a:p>
        </p:txBody>
      </p:sp>
      <p:sp>
        <p:nvSpPr>
          <p:cNvPr id="22" name="สี่เหลี่ยมผืนผ้า 21"/>
          <p:cNvSpPr/>
          <p:nvPr/>
        </p:nvSpPr>
        <p:spPr>
          <a:xfrm>
            <a:off x="3692413" y="5776749"/>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840</a:t>
            </a:r>
          </a:p>
        </p:txBody>
      </p:sp>
    </p:spTree>
    <p:extLst>
      <p:ext uri="{BB962C8B-B14F-4D97-AF65-F5344CB8AC3E}">
        <p14:creationId xmlns:p14="http://schemas.microsoft.com/office/powerpoint/2010/main" val="29434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0" presetClass="exit" presetSubtype="0" fill="hold" grpId="1" nodeType="clickEffect">
                                  <p:stCondLst>
                                    <p:cond delay="0"/>
                                  </p:stCondLst>
                                  <p:childTnLst>
                                    <p:animEffect transition="out" filter="fade">
                                      <p:cBhvr>
                                        <p:cTn id="34" dur="800" accel="100000">
                                          <p:stCondLst>
                                            <p:cond delay="200"/>
                                          </p:stCondLst>
                                        </p:cTn>
                                        <p:tgtEl>
                                          <p:spTgt spid="12"/>
                                        </p:tgtEl>
                                      </p:cBhvr>
                                    </p:animEffect>
                                    <p:anim calcmode="lin" valueType="num">
                                      <p:cBhvr>
                                        <p:cTn id="35" dur="800" accel="100000">
                                          <p:stCondLst>
                                            <p:cond delay="200"/>
                                          </p:stCondLst>
                                        </p:cTn>
                                        <p:tgtEl>
                                          <p:spTgt spid="12"/>
                                        </p:tgtEl>
                                        <p:attrNameLst>
                                          <p:attrName>style.rotation</p:attrName>
                                        </p:attrNameLst>
                                      </p:cBhvr>
                                      <p:tavLst>
                                        <p:tav tm="0">
                                          <p:val>
                                            <p:fltVal val="0"/>
                                          </p:val>
                                        </p:tav>
                                        <p:tav tm="100000">
                                          <p:val>
                                            <p:fltVal val="-90"/>
                                          </p:val>
                                        </p:tav>
                                      </p:tavLst>
                                    </p:anim>
                                    <p:anim calcmode="lin" valueType="num">
                                      <p:cBhvr>
                                        <p:cTn id="36" dur="200" decel="100000"/>
                                        <p:tgtEl>
                                          <p:spTgt spid="12"/>
                                        </p:tgtEl>
                                        <p:attrNameLst>
                                          <p:attrName>ppt_x</p:attrName>
                                        </p:attrNameLst>
                                      </p:cBhvr>
                                      <p:tavLst>
                                        <p:tav tm="0">
                                          <p:val>
                                            <p:strVal val="ppt_x"/>
                                          </p:val>
                                        </p:tav>
                                        <p:tav tm="100000">
                                          <p:val>
                                            <p:strVal val="ppt_x-0.05"/>
                                          </p:val>
                                        </p:tav>
                                      </p:tavLst>
                                    </p:anim>
                                    <p:anim calcmode="lin" valueType="num">
                                      <p:cBhvr>
                                        <p:cTn id="37" dur="200" decel="100000"/>
                                        <p:tgtEl>
                                          <p:spTgt spid="12"/>
                                        </p:tgtEl>
                                        <p:attrNameLst>
                                          <p:attrName>ppt_y</p:attrName>
                                        </p:attrNameLst>
                                      </p:cBhvr>
                                      <p:tavLst>
                                        <p:tav tm="0">
                                          <p:val>
                                            <p:strVal val="ppt_y"/>
                                          </p:val>
                                        </p:tav>
                                        <p:tav tm="100000">
                                          <p:val>
                                            <p:strVal val="ppt_y+0.1"/>
                                          </p:val>
                                        </p:tav>
                                      </p:tavLst>
                                    </p:anim>
                                    <p:anim calcmode="lin" valueType="num">
                                      <p:cBhvr>
                                        <p:cTn id="38" dur="800" accel="100000">
                                          <p:stCondLst>
                                            <p:cond delay="200"/>
                                          </p:stCondLst>
                                        </p:cTn>
                                        <p:tgtEl>
                                          <p:spTgt spid="12"/>
                                        </p:tgtEl>
                                        <p:attrNameLst>
                                          <p:attrName>ppt_x</p:attrName>
                                        </p:attrNameLst>
                                      </p:cBhvr>
                                      <p:tavLst>
                                        <p:tav tm="0">
                                          <p:val>
                                            <p:strVal val="ppt_x"/>
                                          </p:val>
                                        </p:tav>
                                        <p:tav tm="100000">
                                          <p:val>
                                            <p:strVal val="ppt_x+0.4+0.05"/>
                                          </p:val>
                                        </p:tav>
                                      </p:tavLst>
                                    </p:anim>
                                    <p:anim calcmode="lin" valueType="num">
                                      <p:cBhvr>
                                        <p:cTn id="39" dur="800" accel="100000">
                                          <p:stCondLst>
                                            <p:cond delay="200"/>
                                          </p:stCondLst>
                                        </p:cTn>
                                        <p:tgtEl>
                                          <p:spTgt spid="12"/>
                                        </p:tgtEl>
                                        <p:attrNameLst>
                                          <p:attrName>ppt_y</p:attrName>
                                        </p:attrNameLst>
                                      </p:cBhvr>
                                      <p:tavLst>
                                        <p:tav tm="0">
                                          <p:val>
                                            <p:strVal val="ppt_y"/>
                                          </p:val>
                                        </p:tav>
                                        <p:tav tm="100000">
                                          <p:val>
                                            <p:strVal val="ppt_y-0.4-0.1"/>
                                          </p:val>
                                        </p:tav>
                                      </p:tavLst>
                                    </p:anim>
                                    <p:set>
                                      <p:cBhvr>
                                        <p:cTn id="40" dur="1" fill="hold">
                                          <p:stCondLst>
                                            <p:cond delay="999"/>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0" presetClass="exit" presetSubtype="0" fill="hold" grpId="1" nodeType="clickEffect">
                                  <p:stCondLst>
                                    <p:cond delay="0"/>
                                  </p:stCondLst>
                                  <p:childTnLst>
                                    <p:animEffect transition="out" filter="fade">
                                      <p:cBhvr>
                                        <p:cTn id="44" dur="800" accel="100000">
                                          <p:stCondLst>
                                            <p:cond delay="200"/>
                                          </p:stCondLst>
                                        </p:cTn>
                                        <p:tgtEl>
                                          <p:spTgt spid="11"/>
                                        </p:tgtEl>
                                      </p:cBhvr>
                                    </p:animEffect>
                                    <p:anim calcmode="lin" valueType="num">
                                      <p:cBhvr>
                                        <p:cTn id="45" dur="800" accel="100000">
                                          <p:stCondLst>
                                            <p:cond delay="200"/>
                                          </p:stCondLst>
                                        </p:cTn>
                                        <p:tgtEl>
                                          <p:spTgt spid="11"/>
                                        </p:tgtEl>
                                        <p:attrNameLst>
                                          <p:attrName>style.rotation</p:attrName>
                                        </p:attrNameLst>
                                      </p:cBhvr>
                                      <p:tavLst>
                                        <p:tav tm="0">
                                          <p:val>
                                            <p:fltVal val="0"/>
                                          </p:val>
                                        </p:tav>
                                        <p:tav tm="100000">
                                          <p:val>
                                            <p:fltVal val="-90"/>
                                          </p:val>
                                        </p:tav>
                                      </p:tavLst>
                                    </p:anim>
                                    <p:anim calcmode="lin" valueType="num">
                                      <p:cBhvr>
                                        <p:cTn id="46" dur="200" decel="100000"/>
                                        <p:tgtEl>
                                          <p:spTgt spid="11"/>
                                        </p:tgtEl>
                                        <p:attrNameLst>
                                          <p:attrName>ppt_x</p:attrName>
                                        </p:attrNameLst>
                                      </p:cBhvr>
                                      <p:tavLst>
                                        <p:tav tm="0">
                                          <p:val>
                                            <p:strVal val="ppt_x"/>
                                          </p:val>
                                        </p:tav>
                                        <p:tav tm="100000">
                                          <p:val>
                                            <p:strVal val="ppt_x-0.05"/>
                                          </p:val>
                                        </p:tav>
                                      </p:tavLst>
                                    </p:anim>
                                    <p:anim calcmode="lin" valueType="num">
                                      <p:cBhvr>
                                        <p:cTn id="47" dur="200" decel="100000"/>
                                        <p:tgtEl>
                                          <p:spTgt spid="11"/>
                                        </p:tgtEl>
                                        <p:attrNameLst>
                                          <p:attrName>ppt_y</p:attrName>
                                        </p:attrNameLst>
                                      </p:cBhvr>
                                      <p:tavLst>
                                        <p:tav tm="0">
                                          <p:val>
                                            <p:strVal val="ppt_y"/>
                                          </p:val>
                                        </p:tav>
                                        <p:tav tm="100000">
                                          <p:val>
                                            <p:strVal val="ppt_y+0.1"/>
                                          </p:val>
                                        </p:tav>
                                      </p:tavLst>
                                    </p:anim>
                                    <p:anim calcmode="lin" valueType="num">
                                      <p:cBhvr>
                                        <p:cTn id="48" dur="800" accel="100000">
                                          <p:stCondLst>
                                            <p:cond delay="200"/>
                                          </p:stCondLst>
                                        </p:cTn>
                                        <p:tgtEl>
                                          <p:spTgt spid="11"/>
                                        </p:tgtEl>
                                        <p:attrNameLst>
                                          <p:attrName>ppt_x</p:attrName>
                                        </p:attrNameLst>
                                      </p:cBhvr>
                                      <p:tavLst>
                                        <p:tav tm="0">
                                          <p:val>
                                            <p:strVal val="ppt_x"/>
                                          </p:val>
                                        </p:tav>
                                        <p:tav tm="100000">
                                          <p:val>
                                            <p:strVal val="ppt_x+0.4+0.05"/>
                                          </p:val>
                                        </p:tav>
                                      </p:tavLst>
                                    </p:anim>
                                    <p:anim calcmode="lin" valueType="num">
                                      <p:cBhvr>
                                        <p:cTn id="49" dur="800" accel="100000">
                                          <p:stCondLst>
                                            <p:cond delay="200"/>
                                          </p:stCondLst>
                                        </p:cTn>
                                        <p:tgtEl>
                                          <p:spTgt spid="11"/>
                                        </p:tgtEl>
                                        <p:attrNameLst>
                                          <p:attrName>ppt_y</p:attrName>
                                        </p:attrNameLst>
                                      </p:cBhvr>
                                      <p:tavLst>
                                        <p:tav tm="0">
                                          <p:val>
                                            <p:strVal val="ppt_y"/>
                                          </p:val>
                                        </p:tav>
                                        <p:tav tm="100000">
                                          <p:val>
                                            <p:strVal val="ppt_y-0.4-0.1"/>
                                          </p:val>
                                        </p:tav>
                                      </p:tavLst>
                                    </p:anim>
                                    <p:set>
                                      <p:cBhvr>
                                        <p:cTn id="50" dur="1" fill="hold">
                                          <p:stCondLst>
                                            <p:cond delay="9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3" presetClass="exit" presetSubtype="32" fill="hold" grpId="1" nodeType="clickEffect">
                                  <p:stCondLst>
                                    <p:cond delay="0"/>
                                  </p:stCondLst>
                                  <p:childTnLst>
                                    <p:anim calcmode="lin" valueType="num">
                                      <p:cBhvr>
                                        <p:cTn id="54" dur="500"/>
                                        <p:tgtEl>
                                          <p:spTgt spid="13"/>
                                        </p:tgtEl>
                                        <p:attrNameLst>
                                          <p:attrName>ppt_w</p:attrName>
                                        </p:attrNameLst>
                                      </p:cBhvr>
                                      <p:tavLst>
                                        <p:tav tm="0">
                                          <p:val>
                                            <p:strVal val="ppt_w"/>
                                          </p:val>
                                        </p:tav>
                                        <p:tav tm="100000">
                                          <p:val>
                                            <p:fltVal val="0"/>
                                          </p:val>
                                        </p:tav>
                                      </p:tavLst>
                                    </p:anim>
                                    <p:anim calcmode="lin" valueType="num">
                                      <p:cBhvr>
                                        <p:cTn id="55" dur="500"/>
                                        <p:tgtEl>
                                          <p:spTgt spid="13"/>
                                        </p:tgtEl>
                                        <p:attrNameLst>
                                          <p:attrName>ppt_h</p:attrName>
                                        </p:attrNameLst>
                                      </p:cBhvr>
                                      <p:tavLst>
                                        <p:tav tm="0">
                                          <p:val>
                                            <p:strVal val="ppt_h"/>
                                          </p:val>
                                        </p:tav>
                                        <p:tav tm="100000">
                                          <p:val>
                                            <p:fltVal val="0"/>
                                          </p:val>
                                        </p:tav>
                                      </p:tavLst>
                                    </p:anim>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grpId="2"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800" decel="100000"/>
                                        <p:tgtEl>
                                          <p:spTgt spid="14"/>
                                        </p:tgtEl>
                                      </p:cBhvr>
                                    </p:animEffect>
                                    <p:anim calcmode="lin" valueType="num">
                                      <p:cBhvr>
                                        <p:cTn id="63" dur="800" decel="100000" fill="hold"/>
                                        <p:tgtEl>
                                          <p:spTgt spid="14"/>
                                        </p:tgtEl>
                                        <p:attrNameLst>
                                          <p:attrName>style.rotation</p:attrName>
                                        </p:attrNameLst>
                                      </p:cBhvr>
                                      <p:tavLst>
                                        <p:tav tm="0">
                                          <p:val>
                                            <p:fltVal val="-90"/>
                                          </p:val>
                                        </p:tav>
                                        <p:tav tm="100000">
                                          <p:val>
                                            <p:fltVal val="0"/>
                                          </p:val>
                                        </p:tav>
                                      </p:tavLst>
                                    </p:anim>
                                    <p:anim calcmode="lin" valueType="num">
                                      <p:cBhvr>
                                        <p:cTn id="64" dur="800" decel="100000" fill="hold"/>
                                        <p:tgtEl>
                                          <p:spTgt spid="14"/>
                                        </p:tgtEl>
                                        <p:attrNameLst>
                                          <p:attrName>ppt_x</p:attrName>
                                        </p:attrNameLst>
                                      </p:cBhvr>
                                      <p:tavLst>
                                        <p:tav tm="0">
                                          <p:val>
                                            <p:strVal val="#ppt_x+0.4"/>
                                          </p:val>
                                        </p:tav>
                                        <p:tav tm="100000">
                                          <p:val>
                                            <p:strVal val="#ppt_x-0.05"/>
                                          </p:val>
                                        </p:tav>
                                      </p:tavLst>
                                    </p:anim>
                                    <p:anim calcmode="lin" valueType="num">
                                      <p:cBhvr>
                                        <p:cTn id="65" dur="800" decel="100000" fill="hold"/>
                                        <p:tgtEl>
                                          <p:spTgt spid="14"/>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ppt_w</p:attrName>
                                        </p:attrNameLst>
                                      </p:cBhvr>
                                      <p:tavLst>
                                        <p:tav tm="0">
                                          <p:val>
                                            <p:fltVal val="0"/>
                                          </p:val>
                                        </p:tav>
                                        <p:tav tm="100000">
                                          <p:val>
                                            <p:strVal val="#ppt_w"/>
                                          </p:val>
                                        </p:tav>
                                      </p:tavLst>
                                    </p:anim>
                                    <p:anim calcmode="lin" valueType="num">
                                      <p:cBhvr>
                                        <p:cTn id="80" dur="500" fill="hold"/>
                                        <p:tgtEl>
                                          <p:spTgt spid="16"/>
                                        </p:tgtEl>
                                        <p:attrNameLst>
                                          <p:attrName>ppt_h</p:attrName>
                                        </p:attrNameLst>
                                      </p:cBhvr>
                                      <p:tavLst>
                                        <p:tav tm="0">
                                          <p:val>
                                            <p:fltVal val="0"/>
                                          </p:val>
                                        </p:tav>
                                        <p:tav tm="100000">
                                          <p:val>
                                            <p:strVal val="#ppt_h"/>
                                          </p:val>
                                        </p:tav>
                                      </p:tavLst>
                                    </p:anim>
                                    <p:animEffect transition="in" filter="fade">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30" presetClass="exit" presetSubtype="0" fill="hold" grpId="1" nodeType="clickEffect">
                                  <p:stCondLst>
                                    <p:cond delay="0"/>
                                  </p:stCondLst>
                                  <p:childTnLst>
                                    <p:animEffect transition="out" filter="fade">
                                      <p:cBhvr>
                                        <p:cTn id="85" dur="800" accel="100000">
                                          <p:stCondLst>
                                            <p:cond delay="200"/>
                                          </p:stCondLst>
                                        </p:cTn>
                                        <p:tgtEl>
                                          <p:spTgt spid="15"/>
                                        </p:tgtEl>
                                      </p:cBhvr>
                                    </p:animEffect>
                                    <p:anim calcmode="lin" valueType="num">
                                      <p:cBhvr>
                                        <p:cTn id="86" dur="800" accel="100000">
                                          <p:stCondLst>
                                            <p:cond delay="200"/>
                                          </p:stCondLst>
                                        </p:cTn>
                                        <p:tgtEl>
                                          <p:spTgt spid="15"/>
                                        </p:tgtEl>
                                        <p:attrNameLst>
                                          <p:attrName>style.rotation</p:attrName>
                                        </p:attrNameLst>
                                      </p:cBhvr>
                                      <p:tavLst>
                                        <p:tav tm="0">
                                          <p:val>
                                            <p:fltVal val="0"/>
                                          </p:val>
                                        </p:tav>
                                        <p:tav tm="100000">
                                          <p:val>
                                            <p:fltVal val="-90"/>
                                          </p:val>
                                        </p:tav>
                                      </p:tavLst>
                                    </p:anim>
                                    <p:anim calcmode="lin" valueType="num">
                                      <p:cBhvr>
                                        <p:cTn id="87" dur="200" decel="100000"/>
                                        <p:tgtEl>
                                          <p:spTgt spid="15"/>
                                        </p:tgtEl>
                                        <p:attrNameLst>
                                          <p:attrName>ppt_x</p:attrName>
                                        </p:attrNameLst>
                                      </p:cBhvr>
                                      <p:tavLst>
                                        <p:tav tm="0">
                                          <p:val>
                                            <p:strVal val="ppt_x"/>
                                          </p:val>
                                        </p:tav>
                                        <p:tav tm="100000">
                                          <p:val>
                                            <p:strVal val="ppt_x-0.05"/>
                                          </p:val>
                                        </p:tav>
                                      </p:tavLst>
                                    </p:anim>
                                    <p:anim calcmode="lin" valueType="num">
                                      <p:cBhvr>
                                        <p:cTn id="88" dur="200" decel="100000"/>
                                        <p:tgtEl>
                                          <p:spTgt spid="15"/>
                                        </p:tgtEl>
                                        <p:attrNameLst>
                                          <p:attrName>ppt_y</p:attrName>
                                        </p:attrNameLst>
                                      </p:cBhvr>
                                      <p:tavLst>
                                        <p:tav tm="0">
                                          <p:val>
                                            <p:strVal val="ppt_y"/>
                                          </p:val>
                                        </p:tav>
                                        <p:tav tm="100000">
                                          <p:val>
                                            <p:strVal val="ppt_y+0.1"/>
                                          </p:val>
                                        </p:tav>
                                      </p:tavLst>
                                    </p:anim>
                                    <p:anim calcmode="lin" valueType="num">
                                      <p:cBhvr>
                                        <p:cTn id="89" dur="800" accel="100000">
                                          <p:stCondLst>
                                            <p:cond delay="200"/>
                                          </p:stCondLst>
                                        </p:cTn>
                                        <p:tgtEl>
                                          <p:spTgt spid="15"/>
                                        </p:tgtEl>
                                        <p:attrNameLst>
                                          <p:attrName>ppt_x</p:attrName>
                                        </p:attrNameLst>
                                      </p:cBhvr>
                                      <p:tavLst>
                                        <p:tav tm="0">
                                          <p:val>
                                            <p:strVal val="ppt_x"/>
                                          </p:val>
                                        </p:tav>
                                        <p:tav tm="100000">
                                          <p:val>
                                            <p:strVal val="ppt_x+0.4+0.05"/>
                                          </p:val>
                                        </p:tav>
                                      </p:tavLst>
                                    </p:anim>
                                    <p:anim calcmode="lin" valueType="num">
                                      <p:cBhvr>
                                        <p:cTn id="90" dur="800" accel="100000">
                                          <p:stCondLst>
                                            <p:cond delay="200"/>
                                          </p:stCondLst>
                                        </p:cTn>
                                        <p:tgtEl>
                                          <p:spTgt spid="15"/>
                                        </p:tgtEl>
                                        <p:attrNameLst>
                                          <p:attrName>ppt_y</p:attrName>
                                        </p:attrNameLst>
                                      </p:cBhvr>
                                      <p:tavLst>
                                        <p:tav tm="0">
                                          <p:val>
                                            <p:strVal val="ppt_y"/>
                                          </p:val>
                                        </p:tav>
                                        <p:tav tm="100000">
                                          <p:val>
                                            <p:strVal val="ppt_y-0.4-0.1"/>
                                          </p:val>
                                        </p:tav>
                                      </p:tavLst>
                                    </p:anim>
                                    <p:set>
                                      <p:cBhvr>
                                        <p:cTn id="91" dur="1" fill="hold">
                                          <p:stCondLst>
                                            <p:cond delay="999"/>
                                          </p:stCondLst>
                                        </p:cTn>
                                        <p:tgtEl>
                                          <p:spTgt spid="15"/>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30" presetClass="exit" presetSubtype="0" fill="hold" grpId="3" nodeType="clickEffect">
                                  <p:stCondLst>
                                    <p:cond delay="0"/>
                                  </p:stCondLst>
                                  <p:childTnLst>
                                    <p:animEffect transition="out" filter="fade">
                                      <p:cBhvr>
                                        <p:cTn id="95" dur="800" accel="100000">
                                          <p:stCondLst>
                                            <p:cond delay="200"/>
                                          </p:stCondLst>
                                        </p:cTn>
                                        <p:tgtEl>
                                          <p:spTgt spid="14"/>
                                        </p:tgtEl>
                                      </p:cBhvr>
                                    </p:animEffect>
                                    <p:anim calcmode="lin" valueType="num">
                                      <p:cBhvr>
                                        <p:cTn id="96" dur="800" accel="100000">
                                          <p:stCondLst>
                                            <p:cond delay="200"/>
                                          </p:stCondLst>
                                        </p:cTn>
                                        <p:tgtEl>
                                          <p:spTgt spid="14"/>
                                        </p:tgtEl>
                                        <p:attrNameLst>
                                          <p:attrName>style.rotation</p:attrName>
                                        </p:attrNameLst>
                                      </p:cBhvr>
                                      <p:tavLst>
                                        <p:tav tm="0">
                                          <p:val>
                                            <p:fltVal val="0"/>
                                          </p:val>
                                        </p:tav>
                                        <p:tav tm="100000">
                                          <p:val>
                                            <p:fltVal val="-90"/>
                                          </p:val>
                                        </p:tav>
                                      </p:tavLst>
                                    </p:anim>
                                    <p:anim calcmode="lin" valueType="num">
                                      <p:cBhvr>
                                        <p:cTn id="97" dur="200" decel="100000"/>
                                        <p:tgtEl>
                                          <p:spTgt spid="14"/>
                                        </p:tgtEl>
                                        <p:attrNameLst>
                                          <p:attrName>ppt_x</p:attrName>
                                        </p:attrNameLst>
                                      </p:cBhvr>
                                      <p:tavLst>
                                        <p:tav tm="0">
                                          <p:val>
                                            <p:strVal val="ppt_x"/>
                                          </p:val>
                                        </p:tav>
                                        <p:tav tm="100000">
                                          <p:val>
                                            <p:strVal val="ppt_x-0.05"/>
                                          </p:val>
                                        </p:tav>
                                      </p:tavLst>
                                    </p:anim>
                                    <p:anim calcmode="lin" valueType="num">
                                      <p:cBhvr>
                                        <p:cTn id="98" dur="200" decel="100000"/>
                                        <p:tgtEl>
                                          <p:spTgt spid="14"/>
                                        </p:tgtEl>
                                        <p:attrNameLst>
                                          <p:attrName>ppt_y</p:attrName>
                                        </p:attrNameLst>
                                      </p:cBhvr>
                                      <p:tavLst>
                                        <p:tav tm="0">
                                          <p:val>
                                            <p:strVal val="ppt_y"/>
                                          </p:val>
                                        </p:tav>
                                        <p:tav tm="100000">
                                          <p:val>
                                            <p:strVal val="ppt_y+0.1"/>
                                          </p:val>
                                        </p:tav>
                                      </p:tavLst>
                                    </p:anim>
                                    <p:anim calcmode="lin" valueType="num">
                                      <p:cBhvr>
                                        <p:cTn id="99" dur="800" accel="100000">
                                          <p:stCondLst>
                                            <p:cond delay="200"/>
                                          </p:stCondLst>
                                        </p:cTn>
                                        <p:tgtEl>
                                          <p:spTgt spid="14"/>
                                        </p:tgtEl>
                                        <p:attrNameLst>
                                          <p:attrName>ppt_x</p:attrName>
                                        </p:attrNameLst>
                                      </p:cBhvr>
                                      <p:tavLst>
                                        <p:tav tm="0">
                                          <p:val>
                                            <p:strVal val="ppt_x"/>
                                          </p:val>
                                        </p:tav>
                                        <p:tav tm="100000">
                                          <p:val>
                                            <p:strVal val="ppt_x+0.4+0.05"/>
                                          </p:val>
                                        </p:tav>
                                      </p:tavLst>
                                    </p:anim>
                                    <p:anim calcmode="lin" valueType="num">
                                      <p:cBhvr>
                                        <p:cTn id="100" dur="800" accel="100000">
                                          <p:stCondLst>
                                            <p:cond delay="200"/>
                                          </p:stCondLst>
                                        </p:cTn>
                                        <p:tgtEl>
                                          <p:spTgt spid="14"/>
                                        </p:tgtEl>
                                        <p:attrNameLst>
                                          <p:attrName>ppt_y</p:attrName>
                                        </p:attrNameLst>
                                      </p:cBhvr>
                                      <p:tavLst>
                                        <p:tav tm="0">
                                          <p:val>
                                            <p:strVal val="ppt_y"/>
                                          </p:val>
                                        </p:tav>
                                        <p:tav tm="100000">
                                          <p:val>
                                            <p:strVal val="ppt_y-0.4-0.1"/>
                                          </p:val>
                                        </p:tav>
                                      </p:tavLst>
                                    </p:anim>
                                    <p:set>
                                      <p:cBhvr>
                                        <p:cTn id="101" dur="1" fill="hold">
                                          <p:stCondLst>
                                            <p:cond delay="999"/>
                                          </p:stCondLst>
                                        </p:cTn>
                                        <p:tgtEl>
                                          <p:spTgt spid="1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53" presetClass="exit" presetSubtype="32" fill="hold" grpId="1" nodeType="clickEffect">
                                  <p:stCondLst>
                                    <p:cond delay="0"/>
                                  </p:stCondLst>
                                  <p:childTnLst>
                                    <p:anim calcmode="lin" valueType="num">
                                      <p:cBhvr>
                                        <p:cTn id="105" dur="500"/>
                                        <p:tgtEl>
                                          <p:spTgt spid="16"/>
                                        </p:tgtEl>
                                        <p:attrNameLst>
                                          <p:attrName>ppt_w</p:attrName>
                                        </p:attrNameLst>
                                      </p:cBhvr>
                                      <p:tavLst>
                                        <p:tav tm="0">
                                          <p:val>
                                            <p:strVal val="ppt_w"/>
                                          </p:val>
                                        </p:tav>
                                        <p:tav tm="100000">
                                          <p:val>
                                            <p:fltVal val="0"/>
                                          </p:val>
                                        </p:tav>
                                      </p:tavLst>
                                    </p:anim>
                                    <p:anim calcmode="lin" valueType="num">
                                      <p:cBhvr>
                                        <p:cTn id="106" dur="500"/>
                                        <p:tgtEl>
                                          <p:spTgt spid="16"/>
                                        </p:tgtEl>
                                        <p:attrNameLst>
                                          <p:attrName>ppt_h</p:attrName>
                                        </p:attrNameLst>
                                      </p:cBhvr>
                                      <p:tavLst>
                                        <p:tav tm="0">
                                          <p:val>
                                            <p:strVal val="ppt_h"/>
                                          </p:val>
                                        </p:tav>
                                        <p:tav tm="100000">
                                          <p:val>
                                            <p:fltVal val="0"/>
                                          </p:val>
                                        </p:tav>
                                      </p:tavLst>
                                    </p:anim>
                                    <p:animEffect transition="out" filter="fade">
                                      <p:cBhvr>
                                        <p:cTn id="107" dur="500"/>
                                        <p:tgtEl>
                                          <p:spTgt spid="16"/>
                                        </p:tgtEl>
                                      </p:cBhvr>
                                    </p:animEffect>
                                    <p:set>
                                      <p:cBhvr>
                                        <p:cTn id="108" dur="1" fill="hold">
                                          <p:stCondLst>
                                            <p:cond delay="499"/>
                                          </p:stCondLst>
                                        </p:cTn>
                                        <p:tgtEl>
                                          <p:spTgt spid="16"/>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0" presetClass="entr" presetSubtype="0" fill="hold" grpId="1" nodeType="clickEffect">
                                  <p:stCondLst>
                                    <p:cond delay="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800" decel="100000"/>
                                        <p:tgtEl>
                                          <p:spTgt spid="17"/>
                                        </p:tgtEl>
                                      </p:cBhvr>
                                    </p:animEffect>
                                    <p:anim calcmode="lin" valueType="num">
                                      <p:cBhvr>
                                        <p:cTn id="114" dur="800" decel="100000" fill="hold"/>
                                        <p:tgtEl>
                                          <p:spTgt spid="17"/>
                                        </p:tgtEl>
                                        <p:attrNameLst>
                                          <p:attrName>style.rotation</p:attrName>
                                        </p:attrNameLst>
                                      </p:cBhvr>
                                      <p:tavLst>
                                        <p:tav tm="0">
                                          <p:val>
                                            <p:fltVal val="-90"/>
                                          </p:val>
                                        </p:tav>
                                        <p:tav tm="100000">
                                          <p:val>
                                            <p:fltVal val="0"/>
                                          </p:val>
                                        </p:tav>
                                      </p:tavLst>
                                    </p:anim>
                                    <p:anim calcmode="lin" valueType="num">
                                      <p:cBhvr>
                                        <p:cTn id="115" dur="800" decel="100000" fill="hold"/>
                                        <p:tgtEl>
                                          <p:spTgt spid="17"/>
                                        </p:tgtEl>
                                        <p:attrNameLst>
                                          <p:attrName>ppt_x</p:attrName>
                                        </p:attrNameLst>
                                      </p:cBhvr>
                                      <p:tavLst>
                                        <p:tav tm="0">
                                          <p:val>
                                            <p:strVal val="#ppt_x+0.4"/>
                                          </p:val>
                                        </p:tav>
                                        <p:tav tm="100000">
                                          <p:val>
                                            <p:strVal val="#ppt_x-0.05"/>
                                          </p:val>
                                        </p:tav>
                                      </p:tavLst>
                                    </p:anim>
                                    <p:anim calcmode="lin" valueType="num">
                                      <p:cBhvr>
                                        <p:cTn id="116" dur="800" decel="100000" fill="hold"/>
                                        <p:tgtEl>
                                          <p:spTgt spid="17"/>
                                        </p:tgtEl>
                                        <p:attrNameLst>
                                          <p:attrName>ppt_y</p:attrName>
                                        </p:attrNameLst>
                                      </p:cBhvr>
                                      <p:tavLst>
                                        <p:tav tm="0">
                                          <p:val>
                                            <p:strVal val="#ppt_y-0.4"/>
                                          </p:val>
                                        </p:tav>
                                        <p:tav tm="100000">
                                          <p:val>
                                            <p:strVal val="#ppt_y+0.1"/>
                                          </p:val>
                                        </p:tav>
                                      </p:tavLst>
                                    </p:anim>
                                    <p:anim calcmode="lin" valueType="num">
                                      <p:cBhvr>
                                        <p:cTn id="117"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118"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grpId="0" nodeType="clickEffect">
                                  <p:stCondLst>
                                    <p:cond delay="0"/>
                                  </p:stCondLst>
                                  <p:childTnLst>
                                    <p:set>
                                      <p:cBhvr>
                                        <p:cTn id="122" dur="1" fill="hold">
                                          <p:stCondLst>
                                            <p:cond delay="0"/>
                                          </p:stCondLst>
                                        </p:cTn>
                                        <p:tgtEl>
                                          <p:spTgt spid="18"/>
                                        </p:tgtEl>
                                        <p:attrNameLst>
                                          <p:attrName>style.visibility</p:attrName>
                                        </p:attrNameLst>
                                      </p:cBhvr>
                                      <p:to>
                                        <p:strVal val="visible"/>
                                      </p:to>
                                    </p:set>
                                    <p:anim calcmode="lin" valueType="num">
                                      <p:cBhvr>
                                        <p:cTn id="123" dur="500" fill="hold"/>
                                        <p:tgtEl>
                                          <p:spTgt spid="18"/>
                                        </p:tgtEl>
                                        <p:attrNameLst>
                                          <p:attrName>ppt_w</p:attrName>
                                        </p:attrNameLst>
                                      </p:cBhvr>
                                      <p:tavLst>
                                        <p:tav tm="0">
                                          <p:val>
                                            <p:fltVal val="0"/>
                                          </p:val>
                                        </p:tav>
                                        <p:tav tm="100000">
                                          <p:val>
                                            <p:strVal val="#ppt_w"/>
                                          </p:val>
                                        </p:tav>
                                      </p:tavLst>
                                    </p:anim>
                                    <p:anim calcmode="lin" valueType="num">
                                      <p:cBhvr>
                                        <p:cTn id="124" dur="500" fill="hold"/>
                                        <p:tgtEl>
                                          <p:spTgt spid="18"/>
                                        </p:tgtEl>
                                        <p:attrNameLst>
                                          <p:attrName>ppt_h</p:attrName>
                                        </p:attrNameLst>
                                      </p:cBhvr>
                                      <p:tavLst>
                                        <p:tav tm="0">
                                          <p:val>
                                            <p:fltVal val="0"/>
                                          </p:val>
                                        </p:tav>
                                        <p:tav tm="100000">
                                          <p:val>
                                            <p:strVal val="#ppt_h"/>
                                          </p:val>
                                        </p:tav>
                                      </p:tavLst>
                                    </p:anim>
                                    <p:animEffect transition="in" filter="fade">
                                      <p:cBhvr>
                                        <p:cTn id="125" dur="500"/>
                                        <p:tgtEl>
                                          <p:spTgt spid="18"/>
                                        </p:tgtEl>
                                      </p:cBhvr>
                                    </p:animEffect>
                                  </p:childTnLst>
                                </p:cTn>
                              </p:par>
                            </p:childTnLst>
                          </p:cTn>
                        </p:par>
                      </p:childTnLst>
                    </p:cTn>
                  </p:par>
                  <p:par>
                    <p:cTn id="126" fill="hold">
                      <p:stCondLst>
                        <p:cond delay="indefinite"/>
                      </p:stCondLst>
                      <p:childTnLst>
                        <p:par>
                          <p:cTn id="127" fill="hold">
                            <p:stCondLst>
                              <p:cond delay="0"/>
                            </p:stCondLst>
                            <p:childTnLst>
                              <p:par>
                                <p:cTn id="128" presetID="30" presetClass="exit" presetSubtype="0" fill="hold" grpId="2" nodeType="clickEffect">
                                  <p:stCondLst>
                                    <p:cond delay="0"/>
                                  </p:stCondLst>
                                  <p:childTnLst>
                                    <p:animEffect transition="out" filter="fade">
                                      <p:cBhvr>
                                        <p:cTn id="129" dur="800" accel="100000">
                                          <p:stCondLst>
                                            <p:cond delay="200"/>
                                          </p:stCondLst>
                                        </p:cTn>
                                        <p:tgtEl>
                                          <p:spTgt spid="17"/>
                                        </p:tgtEl>
                                      </p:cBhvr>
                                    </p:animEffect>
                                    <p:anim calcmode="lin" valueType="num">
                                      <p:cBhvr>
                                        <p:cTn id="130" dur="800" accel="100000">
                                          <p:stCondLst>
                                            <p:cond delay="200"/>
                                          </p:stCondLst>
                                        </p:cTn>
                                        <p:tgtEl>
                                          <p:spTgt spid="17"/>
                                        </p:tgtEl>
                                        <p:attrNameLst>
                                          <p:attrName>style.rotation</p:attrName>
                                        </p:attrNameLst>
                                      </p:cBhvr>
                                      <p:tavLst>
                                        <p:tav tm="0">
                                          <p:val>
                                            <p:fltVal val="0"/>
                                          </p:val>
                                        </p:tav>
                                        <p:tav tm="100000">
                                          <p:val>
                                            <p:fltVal val="-90"/>
                                          </p:val>
                                        </p:tav>
                                      </p:tavLst>
                                    </p:anim>
                                    <p:anim calcmode="lin" valueType="num">
                                      <p:cBhvr>
                                        <p:cTn id="131" dur="200" decel="100000"/>
                                        <p:tgtEl>
                                          <p:spTgt spid="17"/>
                                        </p:tgtEl>
                                        <p:attrNameLst>
                                          <p:attrName>ppt_x</p:attrName>
                                        </p:attrNameLst>
                                      </p:cBhvr>
                                      <p:tavLst>
                                        <p:tav tm="0">
                                          <p:val>
                                            <p:strVal val="ppt_x"/>
                                          </p:val>
                                        </p:tav>
                                        <p:tav tm="100000">
                                          <p:val>
                                            <p:strVal val="ppt_x-0.05"/>
                                          </p:val>
                                        </p:tav>
                                      </p:tavLst>
                                    </p:anim>
                                    <p:anim calcmode="lin" valueType="num">
                                      <p:cBhvr>
                                        <p:cTn id="132" dur="200" decel="100000"/>
                                        <p:tgtEl>
                                          <p:spTgt spid="17"/>
                                        </p:tgtEl>
                                        <p:attrNameLst>
                                          <p:attrName>ppt_y</p:attrName>
                                        </p:attrNameLst>
                                      </p:cBhvr>
                                      <p:tavLst>
                                        <p:tav tm="0">
                                          <p:val>
                                            <p:strVal val="ppt_y"/>
                                          </p:val>
                                        </p:tav>
                                        <p:tav tm="100000">
                                          <p:val>
                                            <p:strVal val="ppt_y+0.1"/>
                                          </p:val>
                                        </p:tav>
                                      </p:tavLst>
                                    </p:anim>
                                    <p:anim calcmode="lin" valueType="num">
                                      <p:cBhvr>
                                        <p:cTn id="133" dur="800" accel="100000">
                                          <p:stCondLst>
                                            <p:cond delay="200"/>
                                          </p:stCondLst>
                                        </p:cTn>
                                        <p:tgtEl>
                                          <p:spTgt spid="17"/>
                                        </p:tgtEl>
                                        <p:attrNameLst>
                                          <p:attrName>ppt_x</p:attrName>
                                        </p:attrNameLst>
                                      </p:cBhvr>
                                      <p:tavLst>
                                        <p:tav tm="0">
                                          <p:val>
                                            <p:strVal val="ppt_x"/>
                                          </p:val>
                                        </p:tav>
                                        <p:tav tm="100000">
                                          <p:val>
                                            <p:strVal val="ppt_x+0.4+0.05"/>
                                          </p:val>
                                        </p:tav>
                                      </p:tavLst>
                                    </p:anim>
                                    <p:anim calcmode="lin" valueType="num">
                                      <p:cBhvr>
                                        <p:cTn id="134" dur="800" accel="100000">
                                          <p:stCondLst>
                                            <p:cond delay="200"/>
                                          </p:stCondLst>
                                        </p:cTn>
                                        <p:tgtEl>
                                          <p:spTgt spid="17"/>
                                        </p:tgtEl>
                                        <p:attrNameLst>
                                          <p:attrName>ppt_y</p:attrName>
                                        </p:attrNameLst>
                                      </p:cBhvr>
                                      <p:tavLst>
                                        <p:tav tm="0">
                                          <p:val>
                                            <p:strVal val="ppt_y"/>
                                          </p:val>
                                        </p:tav>
                                        <p:tav tm="100000">
                                          <p:val>
                                            <p:strVal val="ppt_y-0.4-0.1"/>
                                          </p:val>
                                        </p:tav>
                                      </p:tavLst>
                                    </p:anim>
                                    <p:set>
                                      <p:cBhvr>
                                        <p:cTn id="135" dur="1" fill="hold">
                                          <p:stCondLst>
                                            <p:cond delay="999"/>
                                          </p:stCondLst>
                                        </p:cTn>
                                        <p:tgtEl>
                                          <p:spTgt spid="17"/>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0" presetClass="exit" presetSubtype="0" fill="hold" grpId="1" nodeType="clickEffect">
                                  <p:stCondLst>
                                    <p:cond delay="0"/>
                                  </p:stCondLst>
                                  <p:childTnLst>
                                    <p:animEffect transition="out" filter="fade">
                                      <p:cBhvr>
                                        <p:cTn id="139" dur="800" accel="100000">
                                          <p:stCondLst>
                                            <p:cond delay="200"/>
                                          </p:stCondLst>
                                        </p:cTn>
                                        <p:tgtEl>
                                          <p:spTgt spid="10"/>
                                        </p:tgtEl>
                                      </p:cBhvr>
                                    </p:animEffect>
                                    <p:anim calcmode="lin" valueType="num">
                                      <p:cBhvr>
                                        <p:cTn id="140" dur="800" accel="100000">
                                          <p:stCondLst>
                                            <p:cond delay="200"/>
                                          </p:stCondLst>
                                        </p:cTn>
                                        <p:tgtEl>
                                          <p:spTgt spid="10"/>
                                        </p:tgtEl>
                                        <p:attrNameLst>
                                          <p:attrName>style.rotation</p:attrName>
                                        </p:attrNameLst>
                                      </p:cBhvr>
                                      <p:tavLst>
                                        <p:tav tm="0">
                                          <p:val>
                                            <p:fltVal val="0"/>
                                          </p:val>
                                        </p:tav>
                                        <p:tav tm="100000">
                                          <p:val>
                                            <p:fltVal val="-90"/>
                                          </p:val>
                                        </p:tav>
                                      </p:tavLst>
                                    </p:anim>
                                    <p:anim calcmode="lin" valueType="num">
                                      <p:cBhvr>
                                        <p:cTn id="141" dur="200" decel="100000"/>
                                        <p:tgtEl>
                                          <p:spTgt spid="10"/>
                                        </p:tgtEl>
                                        <p:attrNameLst>
                                          <p:attrName>ppt_x</p:attrName>
                                        </p:attrNameLst>
                                      </p:cBhvr>
                                      <p:tavLst>
                                        <p:tav tm="0">
                                          <p:val>
                                            <p:strVal val="ppt_x"/>
                                          </p:val>
                                        </p:tav>
                                        <p:tav tm="100000">
                                          <p:val>
                                            <p:strVal val="ppt_x-0.05"/>
                                          </p:val>
                                        </p:tav>
                                      </p:tavLst>
                                    </p:anim>
                                    <p:anim calcmode="lin" valueType="num">
                                      <p:cBhvr>
                                        <p:cTn id="142" dur="200" decel="100000"/>
                                        <p:tgtEl>
                                          <p:spTgt spid="10"/>
                                        </p:tgtEl>
                                        <p:attrNameLst>
                                          <p:attrName>ppt_y</p:attrName>
                                        </p:attrNameLst>
                                      </p:cBhvr>
                                      <p:tavLst>
                                        <p:tav tm="0">
                                          <p:val>
                                            <p:strVal val="ppt_y"/>
                                          </p:val>
                                        </p:tav>
                                        <p:tav tm="100000">
                                          <p:val>
                                            <p:strVal val="ppt_y+0.1"/>
                                          </p:val>
                                        </p:tav>
                                      </p:tavLst>
                                    </p:anim>
                                    <p:anim calcmode="lin" valueType="num">
                                      <p:cBhvr>
                                        <p:cTn id="143" dur="800" accel="100000">
                                          <p:stCondLst>
                                            <p:cond delay="200"/>
                                          </p:stCondLst>
                                        </p:cTn>
                                        <p:tgtEl>
                                          <p:spTgt spid="10"/>
                                        </p:tgtEl>
                                        <p:attrNameLst>
                                          <p:attrName>ppt_x</p:attrName>
                                        </p:attrNameLst>
                                      </p:cBhvr>
                                      <p:tavLst>
                                        <p:tav tm="0">
                                          <p:val>
                                            <p:strVal val="ppt_x"/>
                                          </p:val>
                                        </p:tav>
                                        <p:tav tm="100000">
                                          <p:val>
                                            <p:strVal val="ppt_x+0.4+0.05"/>
                                          </p:val>
                                        </p:tav>
                                      </p:tavLst>
                                    </p:anim>
                                    <p:anim calcmode="lin" valueType="num">
                                      <p:cBhvr>
                                        <p:cTn id="144" dur="800" accel="100000">
                                          <p:stCondLst>
                                            <p:cond delay="200"/>
                                          </p:stCondLst>
                                        </p:cTn>
                                        <p:tgtEl>
                                          <p:spTgt spid="10"/>
                                        </p:tgtEl>
                                        <p:attrNameLst>
                                          <p:attrName>ppt_y</p:attrName>
                                        </p:attrNameLst>
                                      </p:cBhvr>
                                      <p:tavLst>
                                        <p:tav tm="0">
                                          <p:val>
                                            <p:strVal val="ppt_y"/>
                                          </p:val>
                                        </p:tav>
                                        <p:tav tm="100000">
                                          <p:val>
                                            <p:strVal val="ppt_y-0.4-0.1"/>
                                          </p:val>
                                        </p:tav>
                                      </p:tavLst>
                                    </p:anim>
                                    <p:set>
                                      <p:cBhvr>
                                        <p:cTn id="145" dur="1" fill="hold">
                                          <p:stCondLst>
                                            <p:cond delay="999"/>
                                          </p:stCondLst>
                                        </p:cTn>
                                        <p:tgtEl>
                                          <p:spTgt spid="10"/>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53" presetClass="exit" presetSubtype="32" fill="hold" grpId="1" nodeType="clickEffect">
                                  <p:stCondLst>
                                    <p:cond delay="0"/>
                                  </p:stCondLst>
                                  <p:childTnLst>
                                    <p:anim calcmode="lin" valueType="num">
                                      <p:cBhvr>
                                        <p:cTn id="149" dur="500"/>
                                        <p:tgtEl>
                                          <p:spTgt spid="18"/>
                                        </p:tgtEl>
                                        <p:attrNameLst>
                                          <p:attrName>ppt_w</p:attrName>
                                        </p:attrNameLst>
                                      </p:cBhvr>
                                      <p:tavLst>
                                        <p:tav tm="0">
                                          <p:val>
                                            <p:strVal val="ppt_w"/>
                                          </p:val>
                                        </p:tav>
                                        <p:tav tm="100000">
                                          <p:val>
                                            <p:fltVal val="0"/>
                                          </p:val>
                                        </p:tav>
                                      </p:tavLst>
                                    </p:anim>
                                    <p:anim calcmode="lin" valueType="num">
                                      <p:cBhvr>
                                        <p:cTn id="150" dur="500"/>
                                        <p:tgtEl>
                                          <p:spTgt spid="18"/>
                                        </p:tgtEl>
                                        <p:attrNameLst>
                                          <p:attrName>ppt_h</p:attrName>
                                        </p:attrNameLst>
                                      </p:cBhvr>
                                      <p:tavLst>
                                        <p:tav tm="0">
                                          <p:val>
                                            <p:strVal val="ppt_h"/>
                                          </p:val>
                                        </p:tav>
                                        <p:tav tm="100000">
                                          <p:val>
                                            <p:fltVal val="0"/>
                                          </p:val>
                                        </p:tav>
                                      </p:tavLst>
                                    </p:anim>
                                    <p:animEffect transition="out" filter="fade">
                                      <p:cBhvr>
                                        <p:cTn id="151" dur="500"/>
                                        <p:tgtEl>
                                          <p:spTgt spid="18"/>
                                        </p:tgtEl>
                                      </p:cBhvr>
                                    </p:animEffect>
                                    <p:set>
                                      <p:cBhvr>
                                        <p:cTn id="152" dur="1" fill="hold">
                                          <p:stCondLst>
                                            <p:cond delay="499"/>
                                          </p:stCondLst>
                                        </p:cTn>
                                        <p:tgtEl>
                                          <p:spTgt spid="18"/>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30" presetClass="entr" presetSubtype="0" fill="hold" grpId="0" nodeType="clickEffect">
                                  <p:stCondLst>
                                    <p:cond delay="0"/>
                                  </p:stCondLst>
                                  <p:childTnLst>
                                    <p:set>
                                      <p:cBhvr>
                                        <p:cTn id="156" dur="1" fill="hold">
                                          <p:stCondLst>
                                            <p:cond delay="0"/>
                                          </p:stCondLst>
                                        </p:cTn>
                                        <p:tgtEl>
                                          <p:spTgt spid="19"/>
                                        </p:tgtEl>
                                        <p:attrNameLst>
                                          <p:attrName>style.visibility</p:attrName>
                                        </p:attrNameLst>
                                      </p:cBhvr>
                                      <p:to>
                                        <p:strVal val="visible"/>
                                      </p:to>
                                    </p:set>
                                    <p:animEffect transition="in" filter="fade">
                                      <p:cBhvr>
                                        <p:cTn id="157" dur="800" decel="100000"/>
                                        <p:tgtEl>
                                          <p:spTgt spid="19"/>
                                        </p:tgtEl>
                                      </p:cBhvr>
                                    </p:animEffect>
                                    <p:anim calcmode="lin" valueType="num">
                                      <p:cBhvr>
                                        <p:cTn id="158" dur="800" decel="100000" fill="hold"/>
                                        <p:tgtEl>
                                          <p:spTgt spid="19"/>
                                        </p:tgtEl>
                                        <p:attrNameLst>
                                          <p:attrName>style.rotation</p:attrName>
                                        </p:attrNameLst>
                                      </p:cBhvr>
                                      <p:tavLst>
                                        <p:tav tm="0">
                                          <p:val>
                                            <p:fltVal val="-90"/>
                                          </p:val>
                                        </p:tav>
                                        <p:tav tm="100000">
                                          <p:val>
                                            <p:fltVal val="0"/>
                                          </p:val>
                                        </p:tav>
                                      </p:tavLst>
                                    </p:anim>
                                    <p:anim calcmode="lin" valueType="num">
                                      <p:cBhvr>
                                        <p:cTn id="159" dur="800" decel="100000" fill="hold"/>
                                        <p:tgtEl>
                                          <p:spTgt spid="19"/>
                                        </p:tgtEl>
                                        <p:attrNameLst>
                                          <p:attrName>ppt_x</p:attrName>
                                        </p:attrNameLst>
                                      </p:cBhvr>
                                      <p:tavLst>
                                        <p:tav tm="0">
                                          <p:val>
                                            <p:strVal val="#ppt_x+0.4"/>
                                          </p:val>
                                        </p:tav>
                                        <p:tav tm="100000">
                                          <p:val>
                                            <p:strVal val="#ppt_x-0.05"/>
                                          </p:val>
                                        </p:tav>
                                      </p:tavLst>
                                    </p:anim>
                                    <p:anim calcmode="lin" valueType="num">
                                      <p:cBhvr>
                                        <p:cTn id="160" dur="800" decel="100000" fill="hold"/>
                                        <p:tgtEl>
                                          <p:spTgt spid="19"/>
                                        </p:tgtEl>
                                        <p:attrNameLst>
                                          <p:attrName>ppt_y</p:attrName>
                                        </p:attrNameLst>
                                      </p:cBhvr>
                                      <p:tavLst>
                                        <p:tav tm="0">
                                          <p:val>
                                            <p:strVal val="#ppt_y-0.4"/>
                                          </p:val>
                                        </p:tav>
                                        <p:tav tm="100000">
                                          <p:val>
                                            <p:strVal val="#ppt_y+0.1"/>
                                          </p:val>
                                        </p:tav>
                                      </p:tavLst>
                                    </p:anim>
                                    <p:anim calcmode="lin" valueType="num">
                                      <p:cBhvr>
                                        <p:cTn id="161"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162"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7" presetClass="entr" presetSubtype="0" fill="hold" grpId="0" nodeType="clickEffect">
                                  <p:stCondLst>
                                    <p:cond delay="0"/>
                                  </p:stCondLst>
                                  <p:childTnLst>
                                    <p:set>
                                      <p:cBhvr>
                                        <p:cTn id="166" dur="1" fill="hold">
                                          <p:stCondLst>
                                            <p:cond delay="0"/>
                                          </p:stCondLst>
                                        </p:cTn>
                                        <p:tgtEl>
                                          <p:spTgt spid="20"/>
                                        </p:tgtEl>
                                        <p:attrNameLst>
                                          <p:attrName>style.visibility</p:attrName>
                                        </p:attrNameLst>
                                      </p:cBhvr>
                                      <p:to>
                                        <p:strVal val="visible"/>
                                      </p:to>
                                    </p:set>
                                    <p:animEffect transition="in" filter="fade">
                                      <p:cBhvr>
                                        <p:cTn id="167" dur="1000"/>
                                        <p:tgtEl>
                                          <p:spTgt spid="20"/>
                                        </p:tgtEl>
                                      </p:cBhvr>
                                    </p:animEffect>
                                    <p:anim calcmode="lin" valueType="num">
                                      <p:cBhvr>
                                        <p:cTn id="168" dur="1000" fill="hold"/>
                                        <p:tgtEl>
                                          <p:spTgt spid="20"/>
                                        </p:tgtEl>
                                        <p:attrNameLst>
                                          <p:attrName>ppt_x</p:attrName>
                                        </p:attrNameLst>
                                      </p:cBhvr>
                                      <p:tavLst>
                                        <p:tav tm="0">
                                          <p:val>
                                            <p:strVal val="#ppt_x"/>
                                          </p:val>
                                        </p:tav>
                                        <p:tav tm="100000">
                                          <p:val>
                                            <p:strVal val="#ppt_x"/>
                                          </p:val>
                                        </p:tav>
                                      </p:tavLst>
                                    </p:anim>
                                    <p:anim calcmode="lin" valueType="num">
                                      <p:cBhvr>
                                        <p:cTn id="1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53" presetClass="entr" presetSubtype="16" fill="hold" grpId="0" nodeType="clickEffect">
                                  <p:stCondLst>
                                    <p:cond delay="0"/>
                                  </p:stCondLst>
                                  <p:childTnLst>
                                    <p:set>
                                      <p:cBhvr>
                                        <p:cTn id="173" dur="1" fill="hold">
                                          <p:stCondLst>
                                            <p:cond delay="0"/>
                                          </p:stCondLst>
                                        </p:cTn>
                                        <p:tgtEl>
                                          <p:spTgt spid="21"/>
                                        </p:tgtEl>
                                        <p:attrNameLst>
                                          <p:attrName>style.visibility</p:attrName>
                                        </p:attrNameLst>
                                      </p:cBhvr>
                                      <p:to>
                                        <p:strVal val="visible"/>
                                      </p:to>
                                    </p:set>
                                    <p:anim calcmode="lin" valueType="num">
                                      <p:cBhvr>
                                        <p:cTn id="174" dur="500" fill="hold"/>
                                        <p:tgtEl>
                                          <p:spTgt spid="21"/>
                                        </p:tgtEl>
                                        <p:attrNameLst>
                                          <p:attrName>ppt_w</p:attrName>
                                        </p:attrNameLst>
                                      </p:cBhvr>
                                      <p:tavLst>
                                        <p:tav tm="0">
                                          <p:val>
                                            <p:fltVal val="0"/>
                                          </p:val>
                                        </p:tav>
                                        <p:tav tm="100000">
                                          <p:val>
                                            <p:strVal val="#ppt_w"/>
                                          </p:val>
                                        </p:tav>
                                      </p:tavLst>
                                    </p:anim>
                                    <p:anim calcmode="lin" valueType="num">
                                      <p:cBhvr>
                                        <p:cTn id="175" dur="500" fill="hold"/>
                                        <p:tgtEl>
                                          <p:spTgt spid="21"/>
                                        </p:tgtEl>
                                        <p:attrNameLst>
                                          <p:attrName>ppt_h</p:attrName>
                                        </p:attrNameLst>
                                      </p:cBhvr>
                                      <p:tavLst>
                                        <p:tav tm="0">
                                          <p:val>
                                            <p:fltVal val="0"/>
                                          </p:val>
                                        </p:tav>
                                        <p:tav tm="100000">
                                          <p:val>
                                            <p:strVal val="#ppt_h"/>
                                          </p:val>
                                        </p:tav>
                                      </p:tavLst>
                                    </p:anim>
                                    <p:animEffect transition="in" filter="fade">
                                      <p:cBhvr>
                                        <p:cTn id="176" dur="500"/>
                                        <p:tgtEl>
                                          <p:spTgt spid="21"/>
                                        </p:tgtEl>
                                      </p:cBhvr>
                                    </p:animEffect>
                                  </p:childTnLst>
                                </p:cTn>
                              </p:par>
                            </p:childTnLst>
                          </p:cTn>
                        </p:par>
                      </p:childTnLst>
                    </p:cTn>
                  </p:par>
                  <p:par>
                    <p:cTn id="177" fill="hold">
                      <p:stCondLst>
                        <p:cond delay="indefinite"/>
                      </p:stCondLst>
                      <p:childTnLst>
                        <p:par>
                          <p:cTn id="178" fill="hold">
                            <p:stCondLst>
                              <p:cond delay="0"/>
                            </p:stCondLst>
                            <p:childTnLst>
                              <p:par>
                                <p:cTn id="179" presetID="30" presetClass="exit" presetSubtype="0" fill="hold" grpId="1" nodeType="clickEffect">
                                  <p:stCondLst>
                                    <p:cond delay="0"/>
                                  </p:stCondLst>
                                  <p:childTnLst>
                                    <p:animEffect transition="out" filter="fade">
                                      <p:cBhvr>
                                        <p:cTn id="180" dur="800" accel="100000">
                                          <p:stCondLst>
                                            <p:cond delay="200"/>
                                          </p:stCondLst>
                                        </p:cTn>
                                        <p:tgtEl>
                                          <p:spTgt spid="20"/>
                                        </p:tgtEl>
                                      </p:cBhvr>
                                    </p:animEffect>
                                    <p:anim calcmode="lin" valueType="num">
                                      <p:cBhvr>
                                        <p:cTn id="181" dur="800" accel="100000">
                                          <p:stCondLst>
                                            <p:cond delay="200"/>
                                          </p:stCondLst>
                                        </p:cTn>
                                        <p:tgtEl>
                                          <p:spTgt spid="20"/>
                                        </p:tgtEl>
                                        <p:attrNameLst>
                                          <p:attrName>style.rotation</p:attrName>
                                        </p:attrNameLst>
                                      </p:cBhvr>
                                      <p:tavLst>
                                        <p:tav tm="0">
                                          <p:val>
                                            <p:fltVal val="0"/>
                                          </p:val>
                                        </p:tav>
                                        <p:tav tm="100000">
                                          <p:val>
                                            <p:fltVal val="-90"/>
                                          </p:val>
                                        </p:tav>
                                      </p:tavLst>
                                    </p:anim>
                                    <p:anim calcmode="lin" valueType="num">
                                      <p:cBhvr>
                                        <p:cTn id="182" dur="200" decel="100000"/>
                                        <p:tgtEl>
                                          <p:spTgt spid="20"/>
                                        </p:tgtEl>
                                        <p:attrNameLst>
                                          <p:attrName>ppt_x</p:attrName>
                                        </p:attrNameLst>
                                      </p:cBhvr>
                                      <p:tavLst>
                                        <p:tav tm="0">
                                          <p:val>
                                            <p:strVal val="ppt_x"/>
                                          </p:val>
                                        </p:tav>
                                        <p:tav tm="100000">
                                          <p:val>
                                            <p:strVal val="ppt_x-0.05"/>
                                          </p:val>
                                        </p:tav>
                                      </p:tavLst>
                                    </p:anim>
                                    <p:anim calcmode="lin" valueType="num">
                                      <p:cBhvr>
                                        <p:cTn id="183" dur="200" decel="100000"/>
                                        <p:tgtEl>
                                          <p:spTgt spid="20"/>
                                        </p:tgtEl>
                                        <p:attrNameLst>
                                          <p:attrName>ppt_y</p:attrName>
                                        </p:attrNameLst>
                                      </p:cBhvr>
                                      <p:tavLst>
                                        <p:tav tm="0">
                                          <p:val>
                                            <p:strVal val="ppt_y"/>
                                          </p:val>
                                        </p:tav>
                                        <p:tav tm="100000">
                                          <p:val>
                                            <p:strVal val="ppt_y+0.1"/>
                                          </p:val>
                                        </p:tav>
                                      </p:tavLst>
                                    </p:anim>
                                    <p:anim calcmode="lin" valueType="num">
                                      <p:cBhvr>
                                        <p:cTn id="184" dur="800" accel="100000">
                                          <p:stCondLst>
                                            <p:cond delay="200"/>
                                          </p:stCondLst>
                                        </p:cTn>
                                        <p:tgtEl>
                                          <p:spTgt spid="20"/>
                                        </p:tgtEl>
                                        <p:attrNameLst>
                                          <p:attrName>ppt_x</p:attrName>
                                        </p:attrNameLst>
                                      </p:cBhvr>
                                      <p:tavLst>
                                        <p:tav tm="0">
                                          <p:val>
                                            <p:strVal val="ppt_x"/>
                                          </p:val>
                                        </p:tav>
                                        <p:tav tm="100000">
                                          <p:val>
                                            <p:strVal val="ppt_x+0.4+0.05"/>
                                          </p:val>
                                        </p:tav>
                                      </p:tavLst>
                                    </p:anim>
                                    <p:anim calcmode="lin" valueType="num">
                                      <p:cBhvr>
                                        <p:cTn id="185" dur="800" accel="100000">
                                          <p:stCondLst>
                                            <p:cond delay="200"/>
                                          </p:stCondLst>
                                        </p:cTn>
                                        <p:tgtEl>
                                          <p:spTgt spid="20"/>
                                        </p:tgtEl>
                                        <p:attrNameLst>
                                          <p:attrName>ppt_y</p:attrName>
                                        </p:attrNameLst>
                                      </p:cBhvr>
                                      <p:tavLst>
                                        <p:tav tm="0">
                                          <p:val>
                                            <p:strVal val="ppt_y"/>
                                          </p:val>
                                        </p:tav>
                                        <p:tav tm="100000">
                                          <p:val>
                                            <p:strVal val="ppt_y-0.4-0.1"/>
                                          </p:val>
                                        </p:tav>
                                      </p:tavLst>
                                    </p:anim>
                                    <p:set>
                                      <p:cBhvr>
                                        <p:cTn id="186" dur="1" fill="hold">
                                          <p:stCondLst>
                                            <p:cond delay="999"/>
                                          </p:stCondLst>
                                        </p:cTn>
                                        <p:tgtEl>
                                          <p:spTgt spid="2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0" presetClass="exit" presetSubtype="0" fill="hold" grpId="1" nodeType="clickEffect">
                                  <p:stCondLst>
                                    <p:cond delay="0"/>
                                  </p:stCondLst>
                                  <p:childTnLst>
                                    <p:animEffect transition="out" filter="fade">
                                      <p:cBhvr>
                                        <p:cTn id="190" dur="800" accel="100000">
                                          <p:stCondLst>
                                            <p:cond delay="200"/>
                                          </p:stCondLst>
                                        </p:cTn>
                                        <p:tgtEl>
                                          <p:spTgt spid="19"/>
                                        </p:tgtEl>
                                      </p:cBhvr>
                                    </p:animEffect>
                                    <p:anim calcmode="lin" valueType="num">
                                      <p:cBhvr>
                                        <p:cTn id="191" dur="800" accel="100000">
                                          <p:stCondLst>
                                            <p:cond delay="200"/>
                                          </p:stCondLst>
                                        </p:cTn>
                                        <p:tgtEl>
                                          <p:spTgt spid="19"/>
                                        </p:tgtEl>
                                        <p:attrNameLst>
                                          <p:attrName>style.rotation</p:attrName>
                                        </p:attrNameLst>
                                      </p:cBhvr>
                                      <p:tavLst>
                                        <p:tav tm="0">
                                          <p:val>
                                            <p:fltVal val="0"/>
                                          </p:val>
                                        </p:tav>
                                        <p:tav tm="100000">
                                          <p:val>
                                            <p:fltVal val="-90"/>
                                          </p:val>
                                        </p:tav>
                                      </p:tavLst>
                                    </p:anim>
                                    <p:anim calcmode="lin" valueType="num">
                                      <p:cBhvr>
                                        <p:cTn id="192" dur="200" decel="100000"/>
                                        <p:tgtEl>
                                          <p:spTgt spid="19"/>
                                        </p:tgtEl>
                                        <p:attrNameLst>
                                          <p:attrName>ppt_x</p:attrName>
                                        </p:attrNameLst>
                                      </p:cBhvr>
                                      <p:tavLst>
                                        <p:tav tm="0">
                                          <p:val>
                                            <p:strVal val="ppt_x"/>
                                          </p:val>
                                        </p:tav>
                                        <p:tav tm="100000">
                                          <p:val>
                                            <p:strVal val="ppt_x-0.05"/>
                                          </p:val>
                                        </p:tav>
                                      </p:tavLst>
                                    </p:anim>
                                    <p:anim calcmode="lin" valueType="num">
                                      <p:cBhvr>
                                        <p:cTn id="193" dur="200" decel="100000"/>
                                        <p:tgtEl>
                                          <p:spTgt spid="19"/>
                                        </p:tgtEl>
                                        <p:attrNameLst>
                                          <p:attrName>ppt_y</p:attrName>
                                        </p:attrNameLst>
                                      </p:cBhvr>
                                      <p:tavLst>
                                        <p:tav tm="0">
                                          <p:val>
                                            <p:strVal val="ppt_y"/>
                                          </p:val>
                                        </p:tav>
                                        <p:tav tm="100000">
                                          <p:val>
                                            <p:strVal val="ppt_y+0.1"/>
                                          </p:val>
                                        </p:tav>
                                      </p:tavLst>
                                    </p:anim>
                                    <p:anim calcmode="lin" valueType="num">
                                      <p:cBhvr>
                                        <p:cTn id="194" dur="800" accel="100000">
                                          <p:stCondLst>
                                            <p:cond delay="200"/>
                                          </p:stCondLst>
                                        </p:cTn>
                                        <p:tgtEl>
                                          <p:spTgt spid="19"/>
                                        </p:tgtEl>
                                        <p:attrNameLst>
                                          <p:attrName>ppt_x</p:attrName>
                                        </p:attrNameLst>
                                      </p:cBhvr>
                                      <p:tavLst>
                                        <p:tav tm="0">
                                          <p:val>
                                            <p:strVal val="ppt_x"/>
                                          </p:val>
                                        </p:tav>
                                        <p:tav tm="100000">
                                          <p:val>
                                            <p:strVal val="ppt_x+0.4+0.05"/>
                                          </p:val>
                                        </p:tav>
                                      </p:tavLst>
                                    </p:anim>
                                    <p:anim calcmode="lin" valueType="num">
                                      <p:cBhvr>
                                        <p:cTn id="195" dur="800" accel="100000">
                                          <p:stCondLst>
                                            <p:cond delay="200"/>
                                          </p:stCondLst>
                                        </p:cTn>
                                        <p:tgtEl>
                                          <p:spTgt spid="19"/>
                                        </p:tgtEl>
                                        <p:attrNameLst>
                                          <p:attrName>ppt_y</p:attrName>
                                        </p:attrNameLst>
                                      </p:cBhvr>
                                      <p:tavLst>
                                        <p:tav tm="0">
                                          <p:val>
                                            <p:strVal val="ppt_y"/>
                                          </p:val>
                                        </p:tav>
                                        <p:tav tm="100000">
                                          <p:val>
                                            <p:strVal val="ppt_y-0.4-0.1"/>
                                          </p:val>
                                        </p:tav>
                                      </p:tavLst>
                                    </p:anim>
                                    <p:set>
                                      <p:cBhvr>
                                        <p:cTn id="196" dur="1" fill="hold">
                                          <p:stCondLst>
                                            <p:cond delay="999"/>
                                          </p:stCondLst>
                                        </p:cTn>
                                        <p:tgtEl>
                                          <p:spTgt spid="19"/>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23" presetClass="exit" presetSubtype="32" fill="hold" grpId="1" nodeType="clickEffect">
                                  <p:stCondLst>
                                    <p:cond delay="0"/>
                                  </p:stCondLst>
                                  <p:childTnLst>
                                    <p:anim calcmode="lin" valueType="num">
                                      <p:cBhvr>
                                        <p:cTn id="200" dur="500"/>
                                        <p:tgtEl>
                                          <p:spTgt spid="21"/>
                                        </p:tgtEl>
                                        <p:attrNameLst>
                                          <p:attrName>ppt_w</p:attrName>
                                        </p:attrNameLst>
                                      </p:cBhvr>
                                      <p:tavLst>
                                        <p:tav tm="0">
                                          <p:val>
                                            <p:strVal val="ppt_w"/>
                                          </p:val>
                                        </p:tav>
                                        <p:tav tm="100000">
                                          <p:val>
                                            <p:fltVal val="0"/>
                                          </p:val>
                                        </p:tav>
                                      </p:tavLst>
                                    </p:anim>
                                    <p:anim calcmode="lin" valueType="num">
                                      <p:cBhvr>
                                        <p:cTn id="201" dur="500"/>
                                        <p:tgtEl>
                                          <p:spTgt spid="21"/>
                                        </p:tgtEl>
                                        <p:attrNameLst>
                                          <p:attrName>ppt_h</p:attrName>
                                        </p:attrNameLst>
                                      </p:cBhvr>
                                      <p:tavLst>
                                        <p:tav tm="0">
                                          <p:val>
                                            <p:strVal val="ppt_h"/>
                                          </p:val>
                                        </p:tav>
                                        <p:tav tm="100000">
                                          <p:val>
                                            <p:fltVal val="0"/>
                                          </p:val>
                                        </p:tav>
                                      </p:tavLst>
                                    </p:anim>
                                    <p:set>
                                      <p:cBhvr>
                                        <p:cTn id="202" dur="1" fill="hold">
                                          <p:stCondLst>
                                            <p:cond delay="499"/>
                                          </p:stCondLst>
                                        </p:cTn>
                                        <p:tgtEl>
                                          <p:spTgt spid="21"/>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30" presetClass="entr" presetSubtype="0" fill="hold" grpId="0" nodeType="clickEffect">
                                  <p:stCondLst>
                                    <p:cond delay="0"/>
                                  </p:stCondLst>
                                  <p:childTnLst>
                                    <p:set>
                                      <p:cBhvr>
                                        <p:cTn id="206" dur="1" fill="hold">
                                          <p:stCondLst>
                                            <p:cond delay="0"/>
                                          </p:stCondLst>
                                        </p:cTn>
                                        <p:tgtEl>
                                          <p:spTgt spid="22"/>
                                        </p:tgtEl>
                                        <p:attrNameLst>
                                          <p:attrName>style.visibility</p:attrName>
                                        </p:attrNameLst>
                                      </p:cBhvr>
                                      <p:to>
                                        <p:strVal val="visible"/>
                                      </p:to>
                                    </p:set>
                                    <p:animEffect transition="in" filter="fade">
                                      <p:cBhvr>
                                        <p:cTn id="207" dur="800" decel="100000"/>
                                        <p:tgtEl>
                                          <p:spTgt spid="22"/>
                                        </p:tgtEl>
                                      </p:cBhvr>
                                    </p:animEffect>
                                    <p:anim calcmode="lin" valueType="num">
                                      <p:cBhvr>
                                        <p:cTn id="208" dur="800" decel="100000" fill="hold"/>
                                        <p:tgtEl>
                                          <p:spTgt spid="22"/>
                                        </p:tgtEl>
                                        <p:attrNameLst>
                                          <p:attrName>style.rotation</p:attrName>
                                        </p:attrNameLst>
                                      </p:cBhvr>
                                      <p:tavLst>
                                        <p:tav tm="0">
                                          <p:val>
                                            <p:fltVal val="-90"/>
                                          </p:val>
                                        </p:tav>
                                        <p:tav tm="100000">
                                          <p:val>
                                            <p:fltVal val="0"/>
                                          </p:val>
                                        </p:tav>
                                      </p:tavLst>
                                    </p:anim>
                                    <p:anim calcmode="lin" valueType="num">
                                      <p:cBhvr>
                                        <p:cTn id="209" dur="800" decel="100000" fill="hold"/>
                                        <p:tgtEl>
                                          <p:spTgt spid="22"/>
                                        </p:tgtEl>
                                        <p:attrNameLst>
                                          <p:attrName>ppt_x</p:attrName>
                                        </p:attrNameLst>
                                      </p:cBhvr>
                                      <p:tavLst>
                                        <p:tav tm="0">
                                          <p:val>
                                            <p:strVal val="#ppt_x+0.4"/>
                                          </p:val>
                                        </p:tav>
                                        <p:tav tm="100000">
                                          <p:val>
                                            <p:strVal val="#ppt_x-0.05"/>
                                          </p:val>
                                        </p:tav>
                                      </p:tavLst>
                                    </p:anim>
                                    <p:anim calcmode="lin" valueType="num">
                                      <p:cBhvr>
                                        <p:cTn id="210" dur="800" decel="100000" fill="hold"/>
                                        <p:tgtEl>
                                          <p:spTgt spid="22"/>
                                        </p:tgtEl>
                                        <p:attrNameLst>
                                          <p:attrName>ppt_y</p:attrName>
                                        </p:attrNameLst>
                                      </p:cBhvr>
                                      <p:tavLst>
                                        <p:tav tm="0">
                                          <p:val>
                                            <p:strVal val="#ppt_y-0.4"/>
                                          </p:val>
                                        </p:tav>
                                        <p:tav tm="100000">
                                          <p:val>
                                            <p:strVal val="#ppt_y+0.1"/>
                                          </p:val>
                                        </p:tav>
                                      </p:tavLst>
                                    </p:anim>
                                    <p:anim calcmode="lin" valueType="num">
                                      <p:cBhvr>
                                        <p:cTn id="2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2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p:bldP spid="13" grpId="1"/>
      <p:bldP spid="14" grpId="2" animBg="1"/>
      <p:bldP spid="14" grpId="3" animBg="1"/>
      <p:bldP spid="15" grpId="0" animBg="1"/>
      <p:bldP spid="15" grpId="1" animBg="1"/>
      <p:bldP spid="16" grpId="0"/>
      <p:bldP spid="16" grpId="1"/>
      <p:bldP spid="17" grpId="1" animBg="1"/>
      <p:bldP spid="17" grpId="2" animBg="1"/>
      <p:bldP spid="18" grpId="0"/>
      <p:bldP spid="18" grpId="1"/>
      <p:bldP spid="19" grpId="0" animBg="1"/>
      <p:bldP spid="19" grpId="1" animBg="1"/>
      <p:bldP spid="20" grpId="0" animBg="1"/>
      <p:bldP spid="20" grpId="1" animBg="1"/>
      <p:bldP spid="21" grpId="0"/>
      <p:bldP spid="21" grpId="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Change infix to postfix</a:t>
            </a:r>
          </a:p>
        </p:txBody>
      </p:sp>
      <p:sp>
        <p:nvSpPr>
          <p:cNvPr id="3" name="ตัวแทนเนื้อหา 2"/>
          <p:cNvSpPr>
            <a:spLocks noGrp="1"/>
          </p:cNvSpPr>
          <p:nvPr>
            <p:ph idx="1"/>
          </p:nvPr>
        </p:nvSpPr>
        <p:spPr/>
        <p:txBody>
          <a:bodyPr/>
          <a:lstStyle/>
          <a:p>
            <a:pPr>
              <a:defRPr/>
            </a:pPr>
            <a:r>
              <a:rPr lang="en-US" dirty="0"/>
              <a:t>Look at each token:</a:t>
            </a:r>
          </a:p>
          <a:p>
            <a:pPr>
              <a:defRPr/>
            </a:pPr>
            <a:r>
              <a:rPr lang="en-US" dirty="0"/>
              <a:t>If it is an operand, append it to the output.</a:t>
            </a:r>
          </a:p>
          <a:p>
            <a:pPr>
              <a:defRPr/>
            </a:pPr>
            <a:r>
              <a:rPr lang="en-US" dirty="0"/>
              <a:t>If it is an operator</a:t>
            </a:r>
          </a:p>
          <a:p>
            <a:pPr lvl="1">
              <a:defRPr/>
            </a:pPr>
            <a:r>
              <a:rPr lang="en-US" dirty="0"/>
              <a:t>We may have to pop operator(s) already on stack and append them to the output.</a:t>
            </a:r>
          </a:p>
          <a:p>
            <a:pPr lvl="1">
              <a:defRPr/>
            </a:pPr>
            <a:r>
              <a:rPr lang="en-US" dirty="0"/>
              <a:t>Then push the new operator onto the stack.</a:t>
            </a:r>
            <a:endParaRPr lang="th-TH" dirty="0"/>
          </a:p>
          <a:p>
            <a:pPr>
              <a:defRPr/>
            </a:pPr>
            <a:r>
              <a:rPr lang="en-US" dirty="0"/>
              <a:t>When finish reading the input</a:t>
            </a:r>
            <a:endParaRPr lang="th-TH" dirty="0"/>
          </a:p>
          <a:p>
            <a:pPr lvl="1">
              <a:defRPr/>
            </a:pPr>
            <a:r>
              <a:rPr lang="en-US" dirty="0"/>
              <a:t>pop all operators and append them to the output</a:t>
            </a:r>
            <a:endParaRPr lang="th-TH" dirty="0"/>
          </a:p>
          <a:p>
            <a:endParaRPr lang="en-US" dirty="0"/>
          </a:p>
        </p:txBody>
      </p:sp>
    </p:spTree>
    <p:extLst>
      <p:ext uri="{BB962C8B-B14F-4D97-AF65-F5344CB8AC3E}">
        <p14:creationId xmlns:p14="http://schemas.microsoft.com/office/powerpoint/2010/main" val="2837792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10-5*2</a:t>
            </a:r>
          </a:p>
        </p:txBody>
      </p:sp>
      <p:grpSp>
        <p:nvGrpSpPr>
          <p:cNvPr id="4" name="กลุ่ม 3"/>
          <p:cNvGrpSpPr/>
          <p:nvPr/>
        </p:nvGrpSpPr>
        <p:grpSpPr>
          <a:xfrm>
            <a:off x="3048000" y="1676400"/>
            <a:ext cx="2057400" cy="4786148"/>
            <a:chOff x="3657600" y="1676400"/>
            <a:chExt cx="2057400" cy="4786148"/>
          </a:xfrm>
        </p:grpSpPr>
        <p:cxnSp>
          <p:nvCxnSpPr>
            <p:cNvPr id="5" name="ตัวเชื่อมต่อตรง 4"/>
            <p:cNvCxnSpPr/>
            <p:nvPr/>
          </p:nvCxnSpPr>
          <p:spPr>
            <a:xfrm>
              <a:off x="36576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ตัวเชื่อมต่อตรง 5"/>
            <p:cNvCxnSpPr/>
            <p:nvPr/>
          </p:nvCxnSpPr>
          <p:spPr>
            <a:xfrm flipV="1">
              <a:off x="57150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ตัวเชื่อมต่อตรง 6"/>
            <p:cNvCxnSpPr/>
            <p:nvPr/>
          </p:nvCxnSpPr>
          <p:spPr>
            <a:xfrm flipH="1">
              <a:off x="3657600" y="6462548"/>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สี่เหลี่ยมผืนผ้า 7"/>
          <p:cNvSpPr/>
          <p:nvPr/>
        </p:nvSpPr>
        <p:spPr>
          <a:xfrm>
            <a:off x="3042744" y="5776749"/>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9" name="กล่องข้อความ 8"/>
          <p:cNvSpPr txBox="1"/>
          <p:nvPr/>
        </p:nvSpPr>
        <p:spPr>
          <a:xfrm>
            <a:off x="5943600" y="1676400"/>
            <a:ext cx="457200" cy="369332"/>
          </a:xfrm>
          <a:prstGeom prst="rect">
            <a:avLst/>
          </a:prstGeom>
          <a:noFill/>
        </p:spPr>
        <p:txBody>
          <a:bodyPr wrap="square" rtlCol="0">
            <a:spAutoFit/>
          </a:bodyPr>
          <a:lstStyle/>
          <a:p>
            <a:r>
              <a:rPr lang="en-US" dirty="0"/>
              <a:t>10</a:t>
            </a:r>
          </a:p>
        </p:txBody>
      </p:sp>
      <p:sp>
        <p:nvSpPr>
          <p:cNvPr id="10" name="กล่องข้อความ 9"/>
          <p:cNvSpPr txBox="1"/>
          <p:nvPr/>
        </p:nvSpPr>
        <p:spPr>
          <a:xfrm>
            <a:off x="6337738" y="1676400"/>
            <a:ext cx="457200" cy="369332"/>
          </a:xfrm>
          <a:prstGeom prst="rect">
            <a:avLst/>
          </a:prstGeom>
          <a:noFill/>
        </p:spPr>
        <p:txBody>
          <a:bodyPr wrap="square" rtlCol="0">
            <a:spAutoFit/>
          </a:bodyPr>
          <a:lstStyle/>
          <a:p>
            <a:r>
              <a:rPr lang="en-US" dirty="0"/>
              <a:t>5</a:t>
            </a:r>
          </a:p>
        </p:txBody>
      </p:sp>
      <p:sp>
        <p:nvSpPr>
          <p:cNvPr id="11" name="สี่เหลี่ยมผืนผ้า 10"/>
          <p:cNvSpPr/>
          <p:nvPr/>
        </p:nvSpPr>
        <p:spPr>
          <a:xfrm>
            <a:off x="3037488" y="5090948"/>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2" name="กล่องข้อความ 11"/>
          <p:cNvSpPr txBox="1"/>
          <p:nvPr/>
        </p:nvSpPr>
        <p:spPr>
          <a:xfrm>
            <a:off x="5638800" y="4648200"/>
            <a:ext cx="2895600" cy="1815882"/>
          </a:xfrm>
          <a:prstGeom prst="rect">
            <a:avLst/>
          </a:prstGeom>
          <a:noFill/>
        </p:spPr>
        <p:txBody>
          <a:bodyPr wrap="square" rtlCol="0">
            <a:spAutoFit/>
          </a:bodyPr>
          <a:lstStyle/>
          <a:p>
            <a:r>
              <a:rPr lang="en-US" sz="2800" b="1" dirty="0"/>
              <a:t>Do not pop old operators if the new one has more priority.</a:t>
            </a:r>
          </a:p>
        </p:txBody>
      </p:sp>
      <p:sp>
        <p:nvSpPr>
          <p:cNvPr id="13" name="กล่องข้อความ 12"/>
          <p:cNvSpPr txBox="1"/>
          <p:nvPr/>
        </p:nvSpPr>
        <p:spPr>
          <a:xfrm>
            <a:off x="6629400" y="1676400"/>
            <a:ext cx="457200" cy="369332"/>
          </a:xfrm>
          <a:prstGeom prst="rect">
            <a:avLst/>
          </a:prstGeom>
          <a:noFill/>
        </p:spPr>
        <p:txBody>
          <a:bodyPr wrap="square" rtlCol="0">
            <a:spAutoFit/>
          </a:bodyPr>
          <a:lstStyle/>
          <a:p>
            <a:r>
              <a:rPr lang="en-US" dirty="0"/>
              <a:t>2</a:t>
            </a:r>
          </a:p>
        </p:txBody>
      </p:sp>
      <p:sp>
        <p:nvSpPr>
          <p:cNvPr id="14" name="กล่องข้อความ 13"/>
          <p:cNvSpPr txBox="1"/>
          <p:nvPr/>
        </p:nvSpPr>
        <p:spPr>
          <a:xfrm>
            <a:off x="6960476" y="1676400"/>
            <a:ext cx="457200" cy="369332"/>
          </a:xfrm>
          <a:prstGeom prst="rect">
            <a:avLst/>
          </a:prstGeom>
          <a:noFill/>
        </p:spPr>
        <p:txBody>
          <a:bodyPr wrap="square" rtlCol="0">
            <a:spAutoFit/>
          </a:bodyPr>
          <a:lstStyle/>
          <a:p>
            <a:r>
              <a:rPr lang="en-US" dirty="0"/>
              <a:t>*</a:t>
            </a:r>
          </a:p>
        </p:txBody>
      </p:sp>
      <p:sp>
        <p:nvSpPr>
          <p:cNvPr id="15" name="กล่องข้อความ 14"/>
          <p:cNvSpPr txBox="1"/>
          <p:nvPr/>
        </p:nvSpPr>
        <p:spPr>
          <a:xfrm>
            <a:off x="7215351" y="1676400"/>
            <a:ext cx="4572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71300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xit" presetSubtype="0" fill="hold" grpId="1" nodeType="clickEffect">
                                  <p:stCondLst>
                                    <p:cond delay="0"/>
                                  </p:stCondLst>
                                  <p:childTnLst>
                                    <p:animEffect transition="out" filter="fade">
                                      <p:cBhvr>
                                        <p:cTn id="47" dur="1000"/>
                                        <p:tgtEl>
                                          <p:spTgt spid="11"/>
                                        </p:tgtEl>
                                      </p:cBhvr>
                                    </p:animEffect>
                                    <p:anim calcmode="lin" valueType="num">
                                      <p:cBhvr>
                                        <p:cTn id="48" dur="1000"/>
                                        <p:tgtEl>
                                          <p:spTgt spid="11"/>
                                        </p:tgtEl>
                                        <p:attrNameLst>
                                          <p:attrName>ppt_x</p:attrName>
                                        </p:attrNameLst>
                                      </p:cBhvr>
                                      <p:tavLst>
                                        <p:tav tm="0">
                                          <p:val>
                                            <p:strVal val="ppt_x"/>
                                          </p:val>
                                        </p:tav>
                                        <p:tav tm="100000">
                                          <p:val>
                                            <p:strVal val="ppt_x"/>
                                          </p:val>
                                        </p:tav>
                                      </p:tavLst>
                                    </p:anim>
                                    <p:anim calcmode="lin" valueType="num">
                                      <p:cBhvr>
                                        <p:cTn id="49" dur="1000"/>
                                        <p:tgtEl>
                                          <p:spTgt spid="11"/>
                                        </p:tgtEl>
                                        <p:attrNameLst>
                                          <p:attrName>ppt_y</p:attrName>
                                        </p:attrNameLst>
                                      </p:cBhvr>
                                      <p:tavLst>
                                        <p:tav tm="0">
                                          <p:val>
                                            <p:strVal val="ppt_y"/>
                                          </p:val>
                                        </p:tav>
                                        <p:tav tm="100000">
                                          <p:val>
                                            <p:strVal val="ppt_y-.1"/>
                                          </p:val>
                                        </p:tav>
                                      </p:tavLst>
                                    </p:anim>
                                    <p:set>
                                      <p:cBhvr>
                                        <p:cTn id="50" dur="1" fill="hold">
                                          <p:stCondLst>
                                            <p:cond delay="9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xit" presetSubtype="0" fill="hold" grpId="1" nodeType="clickEffect">
                                  <p:stCondLst>
                                    <p:cond delay="0"/>
                                  </p:stCondLst>
                                  <p:childTnLst>
                                    <p:animEffect transition="out" filter="fade">
                                      <p:cBhvr>
                                        <p:cTn id="61" dur="1000"/>
                                        <p:tgtEl>
                                          <p:spTgt spid="8"/>
                                        </p:tgtEl>
                                      </p:cBhvr>
                                    </p:animEffect>
                                    <p:anim calcmode="lin" valueType="num">
                                      <p:cBhvr>
                                        <p:cTn id="62" dur="1000"/>
                                        <p:tgtEl>
                                          <p:spTgt spid="8"/>
                                        </p:tgtEl>
                                        <p:attrNameLst>
                                          <p:attrName>ppt_x</p:attrName>
                                        </p:attrNameLst>
                                      </p:cBhvr>
                                      <p:tavLst>
                                        <p:tav tm="0">
                                          <p:val>
                                            <p:strVal val="ppt_x"/>
                                          </p:val>
                                        </p:tav>
                                        <p:tav tm="100000">
                                          <p:val>
                                            <p:strVal val="ppt_x"/>
                                          </p:val>
                                        </p:tav>
                                      </p:tavLst>
                                    </p:anim>
                                    <p:anim calcmode="lin" valueType="num">
                                      <p:cBhvr>
                                        <p:cTn id="63" dur="1000"/>
                                        <p:tgtEl>
                                          <p:spTgt spid="8"/>
                                        </p:tgtEl>
                                        <p:attrNameLst>
                                          <p:attrName>ppt_y</p:attrName>
                                        </p:attrNameLst>
                                      </p:cBhvr>
                                      <p:tavLst>
                                        <p:tav tm="0">
                                          <p:val>
                                            <p:strVal val="ppt_y"/>
                                          </p:val>
                                        </p:tav>
                                        <p:tav tm="100000">
                                          <p:val>
                                            <p:strVal val="ppt_y-.1"/>
                                          </p:val>
                                        </p:tav>
                                      </p:tavLst>
                                    </p:anim>
                                    <p:set>
                                      <p:cBhvr>
                                        <p:cTn id="64" dur="1" fill="hold">
                                          <p:stCondLst>
                                            <p:cond delay="999"/>
                                          </p:stCondLst>
                                        </p:cTn>
                                        <p:tgtEl>
                                          <p:spTgt spid="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10" grpId="0"/>
      <p:bldP spid="11" grpId="0" animBg="1"/>
      <p:bldP spid="11" grpId="1" animBg="1"/>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4638"/>
            <a:ext cx="3200400" cy="1143000"/>
          </a:xfrm>
        </p:spPr>
        <p:txBody>
          <a:bodyPr/>
          <a:lstStyle/>
          <a:p>
            <a:r>
              <a:rPr lang="en-US" dirty="0"/>
              <a:t>7*5-10</a:t>
            </a:r>
          </a:p>
        </p:txBody>
      </p:sp>
      <p:grpSp>
        <p:nvGrpSpPr>
          <p:cNvPr id="4" name="กลุ่ม 3"/>
          <p:cNvGrpSpPr/>
          <p:nvPr/>
        </p:nvGrpSpPr>
        <p:grpSpPr>
          <a:xfrm>
            <a:off x="1066800" y="1676400"/>
            <a:ext cx="2057400" cy="4786148"/>
            <a:chOff x="3657600" y="1676400"/>
            <a:chExt cx="2057400" cy="4786148"/>
          </a:xfrm>
        </p:grpSpPr>
        <p:cxnSp>
          <p:nvCxnSpPr>
            <p:cNvPr id="5" name="ตัวเชื่อมต่อตรง 4"/>
            <p:cNvCxnSpPr/>
            <p:nvPr/>
          </p:nvCxnSpPr>
          <p:spPr>
            <a:xfrm>
              <a:off x="36576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ตัวเชื่อมต่อตรง 5"/>
            <p:cNvCxnSpPr/>
            <p:nvPr/>
          </p:nvCxnSpPr>
          <p:spPr>
            <a:xfrm flipV="1">
              <a:off x="57150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ตัวเชื่อมต่อตรง 6"/>
            <p:cNvCxnSpPr/>
            <p:nvPr/>
          </p:nvCxnSpPr>
          <p:spPr>
            <a:xfrm flipH="1">
              <a:off x="3657600" y="6462548"/>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ชื่อเรื่อง 1"/>
          <p:cNvSpPr txBox="1">
            <a:spLocks/>
          </p:cNvSpPr>
          <p:nvPr/>
        </p:nvSpPr>
        <p:spPr>
          <a:xfrm>
            <a:off x="5219700" y="274638"/>
            <a:ext cx="3200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7+5-10</a:t>
            </a:r>
          </a:p>
        </p:txBody>
      </p:sp>
      <p:grpSp>
        <p:nvGrpSpPr>
          <p:cNvPr id="9" name="กลุ่ม 8"/>
          <p:cNvGrpSpPr/>
          <p:nvPr/>
        </p:nvGrpSpPr>
        <p:grpSpPr>
          <a:xfrm>
            <a:off x="5791200" y="1681655"/>
            <a:ext cx="2057400" cy="4786148"/>
            <a:chOff x="3657600" y="1676400"/>
            <a:chExt cx="2057400" cy="4786148"/>
          </a:xfrm>
        </p:grpSpPr>
        <p:cxnSp>
          <p:nvCxnSpPr>
            <p:cNvPr id="10" name="ตัวเชื่อมต่อตรง 9"/>
            <p:cNvCxnSpPr/>
            <p:nvPr/>
          </p:nvCxnSpPr>
          <p:spPr>
            <a:xfrm>
              <a:off x="36576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ตัวเชื่อมต่อตรง 10"/>
            <p:cNvCxnSpPr/>
            <p:nvPr/>
          </p:nvCxnSpPr>
          <p:spPr>
            <a:xfrm flipV="1">
              <a:off x="5715000" y="1676400"/>
              <a:ext cx="0" cy="478614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ตัวเชื่อมต่อตรง 11"/>
            <p:cNvCxnSpPr/>
            <p:nvPr/>
          </p:nvCxnSpPr>
          <p:spPr>
            <a:xfrm flipH="1">
              <a:off x="3657600" y="6462548"/>
              <a:ext cx="20574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กล่องข้อความ 12"/>
          <p:cNvSpPr txBox="1"/>
          <p:nvPr/>
        </p:nvSpPr>
        <p:spPr>
          <a:xfrm>
            <a:off x="3276600" y="4401042"/>
            <a:ext cx="2895600" cy="954107"/>
          </a:xfrm>
          <a:prstGeom prst="rect">
            <a:avLst/>
          </a:prstGeom>
          <a:noFill/>
        </p:spPr>
        <p:txBody>
          <a:bodyPr wrap="square" rtlCol="0">
            <a:spAutoFit/>
          </a:bodyPr>
          <a:lstStyle/>
          <a:p>
            <a:r>
              <a:rPr lang="en-US" sz="2800" b="1" dirty="0"/>
              <a:t>Otherwise, pop them.</a:t>
            </a:r>
          </a:p>
        </p:txBody>
      </p:sp>
      <p:sp>
        <p:nvSpPr>
          <p:cNvPr id="14" name="สี่เหลี่ยมผืนผ้า 13"/>
          <p:cNvSpPr/>
          <p:nvPr/>
        </p:nvSpPr>
        <p:spPr>
          <a:xfrm>
            <a:off x="1066800" y="5776748"/>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5" name="กล่องข้อความ 14"/>
          <p:cNvSpPr txBox="1"/>
          <p:nvPr/>
        </p:nvSpPr>
        <p:spPr>
          <a:xfrm flipH="1">
            <a:off x="3352800" y="1417638"/>
            <a:ext cx="381000" cy="461665"/>
          </a:xfrm>
          <a:prstGeom prst="rect">
            <a:avLst/>
          </a:prstGeom>
          <a:noFill/>
        </p:spPr>
        <p:txBody>
          <a:bodyPr wrap="square" rtlCol="0">
            <a:spAutoFit/>
          </a:bodyPr>
          <a:lstStyle/>
          <a:p>
            <a:r>
              <a:rPr lang="en-US" sz="2400" b="1" dirty="0"/>
              <a:t>7</a:t>
            </a:r>
          </a:p>
        </p:txBody>
      </p:sp>
      <p:sp>
        <p:nvSpPr>
          <p:cNvPr id="16" name="กล่องข้อความ 15"/>
          <p:cNvSpPr txBox="1"/>
          <p:nvPr/>
        </p:nvSpPr>
        <p:spPr>
          <a:xfrm flipH="1">
            <a:off x="3581401" y="1443335"/>
            <a:ext cx="381000" cy="461665"/>
          </a:xfrm>
          <a:prstGeom prst="rect">
            <a:avLst/>
          </a:prstGeom>
          <a:noFill/>
        </p:spPr>
        <p:txBody>
          <a:bodyPr wrap="square" rtlCol="0">
            <a:spAutoFit/>
          </a:bodyPr>
          <a:lstStyle/>
          <a:p>
            <a:r>
              <a:rPr lang="en-US" sz="2400" b="1" dirty="0"/>
              <a:t>5</a:t>
            </a:r>
          </a:p>
        </p:txBody>
      </p:sp>
      <p:sp>
        <p:nvSpPr>
          <p:cNvPr id="17" name="กล่องข้อความ 16"/>
          <p:cNvSpPr txBox="1"/>
          <p:nvPr/>
        </p:nvSpPr>
        <p:spPr>
          <a:xfrm flipH="1">
            <a:off x="3847442" y="1472054"/>
            <a:ext cx="381000" cy="461665"/>
          </a:xfrm>
          <a:prstGeom prst="rect">
            <a:avLst/>
          </a:prstGeom>
          <a:noFill/>
        </p:spPr>
        <p:txBody>
          <a:bodyPr wrap="square" rtlCol="0">
            <a:spAutoFit/>
          </a:bodyPr>
          <a:lstStyle/>
          <a:p>
            <a:r>
              <a:rPr lang="en-US" sz="2400" b="1" dirty="0"/>
              <a:t>*</a:t>
            </a:r>
          </a:p>
        </p:txBody>
      </p:sp>
      <p:sp>
        <p:nvSpPr>
          <p:cNvPr id="18" name="สี่เหลี่ยมผืนผ้า 17"/>
          <p:cNvSpPr/>
          <p:nvPr/>
        </p:nvSpPr>
        <p:spPr>
          <a:xfrm>
            <a:off x="1095702" y="5776748"/>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19" name="กล่องข้อความ 18"/>
          <p:cNvSpPr txBox="1"/>
          <p:nvPr/>
        </p:nvSpPr>
        <p:spPr>
          <a:xfrm flipH="1">
            <a:off x="4095750" y="1450822"/>
            <a:ext cx="589892" cy="461665"/>
          </a:xfrm>
          <a:prstGeom prst="rect">
            <a:avLst/>
          </a:prstGeom>
          <a:noFill/>
        </p:spPr>
        <p:txBody>
          <a:bodyPr wrap="square" rtlCol="0">
            <a:spAutoFit/>
          </a:bodyPr>
          <a:lstStyle/>
          <a:p>
            <a:r>
              <a:rPr lang="en-US" sz="2400" b="1" dirty="0"/>
              <a:t>10</a:t>
            </a:r>
          </a:p>
        </p:txBody>
      </p:sp>
      <p:sp>
        <p:nvSpPr>
          <p:cNvPr id="20" name="กล่องข้อความ 19"/>
          <p:cNvSpPr txBox="1"/>
          <p:nvPr/>
        </p:nvSpPr>
        <p:spPr>
          <a:xfrm flipH="1">
            <a:off x="4486601" y="1443334"/>
            <a:ext cx="589892" cy="461665"/>
          </a:xfrm>
          <a:prstGeom prst="rect">
            <a:avLst/>
          </a:prstGeom>
          <a:noFill/>
        </p:spPr>
        <p:txBody>
          <a:bodyPr wrap="square" rtlCol="0">
            <a:spAutoFit/>
          </a:bodyPr>
          <a:lstStyle/>
          <a:p>
            <a:r>
              <a:rPr lang="en-US" sz="2400" b="1" dirty="0"/>
              <a:t>-</a:t>
            </a:r>
          </a:p>
        </p:txBody>
      </p:sp>
      <p:sp>
        <p:nvSpPr>
          <p:cNvPr id="22" name="กล่องข้อความ 21"/>
          <p:cNvSpPr txBox="1"/>
          <p:nvPr/>
        </p:nvSpPr>
        <p:spPr>
          <a:xfrm flipH="1">
            <a:off x="7448546" y="1254122"/>
            <a:ext cx="294946" cy="461665"/>
          </a:xfrm>
          <a:prstGeom prst="rect">
            <a:avLst/>
          </a:prstGeom>
          <a:noFill/>
        </p:spPr>
        <p:txBody>
          <a:bodyPr wrap="square" rtlCol="0">
            <a:spAutoFit/>
          </a:bodyPr>
          <a:lstStyle/>
          <a:p>
            <a:r>
              <a:rPr lang="en-US" sz="2400" b="1" dirty="0"/>
              <a:t>7</a:t>
            </a:r>
          </a:p>
        </p:txBody>
      </p:sp>
      <p:sp>
        <p:nvSpPr>
          <p:cNvPr id="23" name="สี่เหลี่ยมผืนผ้า 22"/>
          <p:cNvSpPr/>
          <p:nvPr/>
        </p:nvSpPr>
        <p:spPr>
          <a:xfrm>
            <a:off x="5791199" y="5792514"/>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24" name="กล่องข้อความ 23"/>
          <p:cNvSpPr txBox="1"/>
          <p:nvPr/>
        </p:nvSpPr>
        <p:spPr>
          <a:xfrm flipH="1">
            <a:off x="7680427" y="1254122"/>
            <a:ext cx="294946" cy="461665"/>
          </a:xfrm>
          <a:prstGeom prst="rect">
            <a:avLst/>
          </a:prstGeom>
          <a:noFill/>
        </p:spPr>
        <p:txBody>
          <a:bodyPr wrap="square" rtlCol="0">
            <a:spAutoFit/>
          </a:bodyPr>
          <a:lstStyle/>
          <a:p>
            <a:r>
              <a:rPr lang="en-US" sz="2400" b="1" dirty="0"/>
              <a:t>5</a:t>
            </a:r>
          </a:p>
        </p:txBody>
      </p:sp>
      <p:sp>
        <p:nvSpPr>
          <p:cNvPr id="25" name="กล่องข้อความ 24"/>
          <p:cNvSpPr txBox="1"/>
          <p:nvPr/>
        </p:nvSpPr>
        <p:spPr>
          <a:xfrm flipH="1">
            <a:off x="7911665" y="1254121"/>
            <a:ext cx="294946" cy="461665"/>
          </a:xfrm>
          <a:prstGeom prst="rect">
            <a:avLst/>
          </a:prstGeom>
          <a:noFill/>
        </p:spPr>
        <p:txBody>
          <a:bodyPr wrap="square" rtlCol="0">
            <a:spAutoFit/>
          </a:bodyPr>
          <a:lstStyle/>
          <a:p>
            <a:r>
              <a:rPr lang="en-US" sz="2400" b="1" dirty="0"/>
              <a:t>+</a:t>
            </a:r>
          </a:p>
        </p:txBody>
      </p:sp>
      <p:sp>
        <p:nvSpPr>
          <p:cNvPr id="26" name="สี่เหลี่ยมผืนผ้า 25"/>
          <p:cNvSpPr/>
          <p:nvPr/>
        </p:nvSpPr>
        <p:spPr>
          <a:xfrm>
            <a:off x="5795797" y="5792514"/>
            <a:ext cx="2057400" cy="6858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t>
            </a:r>
          </a:p>
        </p:txBody>
      </p:sp>
      <p:sp>
        <p:nvSpPr>
          <p:cNvPr id="27" name="กล่องข้อความ 26"/>
          <p:cNvSpPr txBox="1"/>
          <p:nvPr/>
        </p:nvSpPr>
        <p:spPr>
          <a:xfrm flipH="1">
            <a:off x="8173103" y="1254120"/>
            <a:ext cx="587274" cy="461665"/>
          </a:xfrm>
          <a:prstGeom prst="rect">
            <a:avLst/>
          </a:prstGeom>
          <a:noFill/>
        </p:spPr>
        <p:txBody>
          <a:bodyPr wrap="square" rtlCol="0">
            <a:spAutoFit/>
          </a:bodyPr>
          <a:lstStyle/>
          <a:p>
            <a:r>
              <a:rPr lang="en-US" sz="2400" b="1" dirty="0"/>
              <a:t>10</a:t>
            </a:r>
          </a:p>
        </p:txBody>
      </p:sp>
      <p:sp>
        <p:nvSpPr>
          <p:cNvPr id="28" name="กล่องข้อความ 27"/>
          <p:cNvSpPr txBox="1"/>
          <p:nvPr/>
        </p:nvSpPr>
        <p:spPr>
          <a:xfrm flipH="1">
            <a:off x="8581686" y="1254120"/>
            <a:ext cx="587274" cy="461665"/>
          </a:xfrm>
          <a:prstGeom prst="rect">
            <a:avLst/>
          </a:prstGeom>
          <a:noFill/>
        </p:spPr>
        <p:txBody>
          <a:bodyPr wrap="square" rtlCol="0">
            <a:spAutoFit/>
          </a:bodyPr>
          <a:lstStyle/>
          <a:p>
            <a:r>
              <a:rPr lang="en-US" sz="2400" b="1" dirty="0"/>
              <a:t>-</a:t>
            </a:r>
          </a:p>
        </p:txBody>
      </p:sp>
    </p:spTree>
    <p:extLst>
      <p:ext uri="{BB962C8B-B14F-4D97-AF65-F5344CB8AC3E}">
        <p14:creationId xmlns:p14="http://schemas.microsoft.com/office/powerpoint/2010/main" val="273446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grpId="1" nodeType="clickEffect">
                                  <p:stCondLst>
                                    <p:cond delay="0"/>
                                  </p:stCondLst>
                                  <p:childTnLst>
                                    <p:animEffect transition="out" filter="fade">
                                      <p:cBhvr>
                                        <p:cTn id="27" dur="1000"/>
                                        <p:tgtEl>
                                          <p:spTgt spid="14"/>
                                        </p:tgtEl>
                                      </p:cBhvr>
                                    </p:animEffect>
                                    <p:anim calcmode="lin" valueType="num">
                                      <p:cBhvr>
                                        <p:cTn id="28" dur="1000"/>
                                        <p:tgtEl>
                                          <p:spTgt spid="14"/>
                                        </p:tgtEl>
                                        <p:attrNameLst>
                                          <p:attrName>ppt_x</p:attrName>
                                        </p:attrNameLst>
                                      </p:cBhvr>
                                      <p:tavLst>
                                        <p:tav tm="0">
                                          <p:val>
                                            <p:strVal val="ppt_x"/>
                                          </p:val>
                                        </p:tav>
                                        <p:tav tm="100000">
                                          <p:val>
                                            <p:strVal val="ppt_x"/>
                                          </p:val>
                                        </p:tav>
                                      </p:tavLst>
                                    </p:anim>
                                    <p:anim calcmode="lin" valueType="num">
                                      <p:cBhvr>
                                        <p:cTn id="29" dur="1000"/>
                                        <p:tgtEl>
                                          <p:spTgt spid="14"/>
                                        </p:tgtEl>
                                        <p:attrNameLst>
                                          <p:attrName>ppt_y</p:attrName>
                                        </p:attrNameLst>
                                      </p:cBhvr>
                                      <p:tavLst>
                                        <p:tav tm="0">
                                          <p:val>
                                            <p:strVal val="ppt_y"/>
                                          </p:val>
                                        </p:tav>
                                        <p:tav tm="100000">
                                          <p:val>
                                            <p:strVal val="ppt_y-.1"/>
                                          </p:val>
                                        </p:tav>
                                      </p:tavLst>
                                    </p:anim>
                                    <p:set>
                                      <p:cBhvr>
                                        <p:cTn id="30" dur="1" fill="hold">
                                          <p:stCondLst>
                                            <p:cond delay="999"/>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xit" presetSubtype="0" fill="hold" grpId="1" nodeType="clickEffect">
                                  <p:stCondLst>
                                    <p:cond delay="0"/>
                                  </p:stCondLst>
                                  <p:childTnLst>
                                    <p:animEffect transition="out" filter="fade">
                                      <p:cBhvr>
                                        <p:cTn id="55" dur="1000"/>
                                        <p:tgtEl>
                                          <p:spTgt spid="18"/>
                                        </p:tgtEl>
                                      </p:cBhvr>
                                    </p:animEffect>
                                    <p:anim calcmode="lin" valueType="num">
                                      <p:cBhvr>
                                        <p:cTn id="56" dur="1000"/>
                                        <p:tgtEl>
                                          <p:spTgt spid="18"/>
                                        </p:tgtEl>
                                        <p:attrNameLst>
                                          <p:attrName>ppt_x</p:attrName>
                                        </p:attrNameLst>
                                      </p:cBhvr>
                                      <p:tavLst>
                                        <p:tav tm="0">
                                          <p:val>
                                            <p:strVal val="ppt_x"/>
                                          </p:val>
                                        </p:tav>
                                        <p:tav tm="100000">
                                          <p:val>
                                            <p:strVal val="ppt_x"/>
                                          </p:val>
                                        </p:tav>
                                      </p:tavLst>
                                    </p:anim>
                                    <p:anim calcmode="lin" valueType="num">
                                      <p:cBhvr>
                                        <p:cTn id="57" dur="1000"/>
                                        <p:tgtEl>
                                          <p:spTgt spid="18"/>
                                        </p:tgtEl>
                                        <p:attrNameLst>
                                          <p:attrName>ppt_y</p:attrName>
                                        </p:attrNameLst>
                                      </p:cBhvr>
                                      <p:tavLst>
                                        <p:tav tm="0">
                                          <p:val>
                                            <p:strVal val="ppt_y"/>
                                          </p:val>
                                        </p:tav>
                                        <p:tav tm="100000">
                                          <p:val>
                                            <p:strVal val="ppt_y-.1"/>
                                          </p:val>
                                        </p:tav>
                                      </p:tavLst>
                                    </p:anim>
                                    <p:set>
                                      <p:cBhvr>
                                        <p:cTn id="58" dur="1" fill="hold">
                                          <p:stCondLst>
                                            <p:cond delay="999"/>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1000"/>
                                        <p:tgtEl>
                                          <p:spTgt spid="23"/>
                                        </p:tgtEl>
                                      </p:cBhvr>
                                    </p:animEffect>
                                    <p:anim calcmode="lin" valueType="num">
                                      <p:cBhvr>
                                        <p:cTn id="78" dur="1000" fill="hold"/>
                                        <p:tgtEl>
                                          <p:spTgt spid="23"/>
                                        </p:tgtEl>
                                        <p:attrNameLst>
                                          <p:attrName>ppt_x</p:attrName>
                                        </p:attrNameLst>
                                      </p:cBhvr>
                                      <p:tavLst>
                                        <p:tav tm="0">
                                          <p:val>
                                            <p:strVal val="#ppt_x"/>
                                          </p:val>
                                        </p:tav>
                                        <p:tav tm="100000">
                                          <p:val>
                                            <p:strVal val="#ppt_x"/>
                                          </p:val>
                                        </p:tav>
                                      </p:tavLst>
                                    </p:anim>
                                    <p:anim calcmode="lin" valueType="num">
                                      <p:cBhvr>
                                        <p:cTn id="7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1000"/>
                                        <p:tgtEl>
                                          <p:spTgt spid="24"/>
                                        </p:tgtEl>
                                      </p:cBhvr>
                                    </p:animEffect>
                                    <p:anim calcmode="lin" valueType="num">
                                      <p:cBhvr>
                                        <p:cTn id="85" dur="1000" fill="hold"/>
                                        <p:tgtEl>
                                          <p:spTgt spid="24"/>
                                        </p:tgtEl>
                                        <p:attrNameLst>
                                          <p:attrName>ppt_x</p:attrName>
                                        </p:attrNameLst>
                                      </p:cBhvr>
                                      <p:tavLst>
                                        <p:tav tm="0">
                                          <p:val>
                                            <p:strVal val="#ppt_x"/>
                                          </p:val>
                                        </p:tav>
                                        <p:tav tm="100000">
                                          <p:val>
                                            <p:strVal val="#ppt_x"/>
                                          </p:val>
                                        </p:tav>
                                      </p:tavLst>
                                    </p:anim>
                                    <p:anim calcmode="lin" valueType="num">
                                      <p:cBhvr>
                                        <p:cTn id="8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7" presetClass="exit" presetSubtype="0" fill="hold" grpId="1" nodeType="clickEffect">
                                  <p:stCondLst>
                                    <p:cond delay="0"/>
                                  </p:stCondLst>
                                  <p:childTnLst>
                                    <p:animEffect transition="out" filter="fade">
                                      <p:cBhvr>
                                        <p:cTn id="90" dur="1000"/>
                                        <p:tgtEl>
                                          <p:spTgt spid="23"/>
                                        </p:tgtEl>
                                      </p:cBhvr>
                                    </p:animEffect>
                                    <p:anim calcmode="lin" valueType="num">
                                      <p:cBhvr>
                                        <p:cTn id="91" dur="1000"/>
                                        <p:tgtEl>
                                          <p:spTgt spid="23"/>
                                        </p:tgtEl>
                                        <p:attrNameLst>
                                          <p:attrName>ppt_x</p:attrName>
                                        </p:attrNameLst>
                                      </p:cBhvr>
                                      <p:tavLst>
                                        <p:tav tm="0">
                                          <p:val>
                                            <p:strVal val="ppt_x"/>
                                          </p:val>
                                        </p:tav>
                                        <p:tav tm="100000">
                                          <p:val>
                                            <p:strVal val="ppt_x"/>
                                          </p:val>
                                        </p:tav>
                                      </p:tavLst>
                                    </p:anim>
                                    <p:anim calcmode="lin" valueType="num">
                                      <p:cBhvr>
                                        <p:cTn id="92" dur="1000"/>
                                        <p:tgtEl>
                                          <p:spTgt spid="23"/>
                                        </p:tgtEl>
                                        <p:attrNameLst>
                                          <p:attrName>ppt_y</p:attrName>
                                        </p:attrNameLst>
                                      </p:cBhvr>
                                      <p:tavLst>
                                        <p:tav tm="0">
                                          <p:val>
                                            <p:strVal val="ppt_y"/>
                                          </p:val>
                                        </p:tav>
                                        <p:tav tm="100000">
                                          <p:val>
                                            <p:strVal val="ppt_y-.1"/>
                                          </p:val>
                                        </p:tav>
                                      </p:tavLst>
                                    </p:anim>
                                    <p:set>
                                      <p:cBhvr>
                                        <p:cTn id="93" dur="1" fill="hold">
                                          <p:stCondLst>
                                            <p:cond delay="999"/>
                                          </p:stCondLst>
                                        </p:cTn>
                                        <p:tgtEl>
                                          <p:spTgt spid="2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1000"/>
                                        <p:tgtEl>
                                          <p:spTgt spid="25"/>
                                        </p:tgtEl>
                                      </p:cBhvr>
                                    </p:animEffect>
                                    <p:anim calcmode="lin" valueType="num">
                                      <p:cBhvr>
                                        <p:cTn id="99" dur="1000" fill="hold"/>
                                        <p:tgtEl>
                                          <p:spTgt spid="25"/>
                                        </p:tgtEl>
                                        <p:attrNameLst>
                                          <p:attrName>ppt_x</p:attrName>
                                        </p:attrNameLst>
                                      </p:cBhvr>
                                      <p:tavLst>
                                        <p:tav tm="0">
                                          <p:val>
                                            <p:strVal val="#ppt_x"/>
                                          </p:val>
                                        </p:tav>
                                        <p:tav tm="100000">
                                          <p:val>
                                            <p:strVal val="#ppt_x"/>
                                          </p:val>
                                        </p:tav>
                                      </p:tavLst>
                                    </p:anim>
                                    <p:anim calcmode="lin" valueType="num">
                                      <p:cBhvr>
                                        <p:cTn id="10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7"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1000"/>
                                        <p:tgtEl>
                                          <p:spTgt spid="26"/>
                                        </p:tgtEl>
                                      </p:cBhvr>
                                    </p:animEffect>
                                    <p:anim calcmode="lin" valueType="num">
                                      <p:cBhvr>
                                        <p:cTn id="106" dur="1000" fill="hold"/>
                                        <p:tgtEl>
                                          <p:spTgt spid="26"/>
                                        </p:tgtEl>
                                        <p:attrNameLst>
                                          <p:attrName>ppt_x</p:attrName>
                                        </p:attrNameLst>
                                      </p:cBhvr>
                                      <p:tavLst>
                                        <p:tav tm="0">
                                          <p:val>
                                            <p:strVal val="#ppt_x"/>
                                          </p:val>
                                        </p:tav>
                                        <p:tav tm="100000">
                                          <p:val>
                                            <p:strVal val="#ppt_x"/>
                                          </p:val>
                                        </p:tav>
                                      </p:tavLst>
                                    </p:anim>
                                    <p:anim calcmode="lin" valueType="num">
                                      <p:cBhvr>
                                        <p:cTn id="10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1000"/>
                                        <p:tgtEl>
                                          <p:spTgt spid="27"/>
                                        </p:tgtEl>
                                      </p:cBhvr>
                                    </p:animEffect>
                                    <p:anim calcmode="lin" valueType="num">
                                      <p:cBhvr>
                                        <p:cTn id="113" dur="1000" fill="hold"/>
                                        <p:tgtEl>
                                          <p:spTgt spid="27"/>
                                        </p:tgtEl>
                                        <p:attrNameLst>
                                          <p:attrName>ppt_x</p:attrName>
                                        </p:attrNameLst>
                                      </p:cBhvr>
                                      <p:tavLst>
                                        <p:tav tm="0">
                                          <p:val>
                                            <p:strVal val="#ppt_x"/>
                                          </p:val>
                                        </p:tav>
                                        <p:tav tm="100000">
                                          <p:val>
                                            <p:strVal val="#ppt_x"/>
                                          </p:val>
                                        </p:tav>
                                      </p:tavLst>
                                    </p:anim>
                                    <p:anim calcmode="lin" valueType="num">
                                      <p:cBhvr>
                                        <p:cTn id="1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7" presetClass="exit" presetSubtype="0" fill="hold" grpId="1" nodeType="clickEffect">
                                  <p:stCondLst>
                                    <p:cond delay="0"/>
                                  </p:stCondLst>
                                  <p:childTnLst>
                                    <p:animEffect transition="out" filter="fade">
                                      <p:cBhvr>
                                        <p:cTn id="118" dur="1000"/>
                                        <p:tgtEl>
                                          <p:spTgt spid="26"/>
                                        </p:tgtEl>
                                      </p:cBhvr>
                                    </p:animEffect>
                                    <p:anim calcmode="lin" valueType="num">
                                      <p:cBhvr>
                                        <p:cTn id="119" dur="1000"/>
                                        <p:tgtEl>
                                          <p:spTgt spid="26"/>
                                        </p:tgtEl>
                                        <p:attrNameLst>
                                          <p:attrName>ppt_x</p:attrName>
                                        </p:attrNameLst>
                                      </p:cBhvr>
                                      <p:tavLst>
                                        <p:tav tm="0">
                                          <p:val>
                                            <p:strVal val="ppt_x"/>
                                          </p:val>
                                        </p:tav>
                                        <p:tav tm="100000">
                                          <p:val>
                                            <p:strVal val="ppt_x"/>
                                          </p:val>
                                        </p:tav>
                                      </p:tavLst>
                                    </p:anim>
                                    <p:anim calcmode="lin" valueType="num">
                                      <p:cBhvr>
                                        <p:cTn id="120" dur="1000"/>
                                        <p:tgtEl>
                                          <p:spTgt spid="26"/>
                                        </p:tgtEl>
                                        <p:attrNameLst>
                                          <p:attrName>ppt_y</p:attrName>
                                        </p:attrNameLst>
                                      </p:cBhvr>
                                      <p:tavLst>
                                        <p:tav tm="0">
                                          <p:val>
                                            <p:strVal val="ppt_y"/>
                                          </p:val>
                                        </p:tav>
                                        <p:tav tm="100000">
                                          <p:val>
                                            <p:strVal val="ppt_y-.1"/>
                                          </p:val>
                                        </p:tav>
                                      </p:tavLst>
                                    </p:anim>
                                    <p:set>
                                      <p:cBhvr>
                                        <p:cTn id="121" dur="1" fill="hold">
                                          <p:stCondLst>
                                            <p:cond delay="999"/>
                                          </p:stCondLst>
                                        </p:cTn>
                                        <p:tgtEl>
                                          <p:spTgt spid="26"/>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47" presetClass="entr" presetSubtype="0" fill="hold" grpId="0" nodeType="click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fade">
                                      <p:cBhvr>
                                        <p:cTn id="126" dur="1000"/>
                                        <p:tgtEl>
                                          <p:spTgt spid="28"/>
                                        </p:tgtEl>
                                      </p:cBhvr>
                                    </p:animEffect>
                                    <p:anim calcmode="lin" valueType="num">
                                      <p:cBhvr>
                                        <p:cTn id="127" dur="1000" fill="hold"/>
                                        <p:tgtEl>
                                          <p:spTgt spid="28"/>
                                        </p:tgtEl>
                                        <p:attrNameLst>
                                          <p:attrName>ppt_x</p:attrName>
                                        </p:attrNameLst>
                                      </p:cBhvr>
                                      <p:tavLst>
                                        <p:tav tm="0">
                                          <p:val>
                                            <p:strVal val="#ppt_x"/>
                                          </p:val>
                                        </p:tav>
                                        <p:tav tm="100000">
                                          <p:val>
                                            <p:strVal val="#ppt_x"/>
                                          </p:val>
                                        </p:tav>
                                      </p:tavLst>
                                    </p:anim>
                                    <p:anim calcmode="lin" valueType="num">
                                      <p:cBhvr>
                                        <p:cTn id="12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p:bldP spid="16" grpId="0"/>
      <p:bldP spid="17" grpId="0"/>
      <p:bldP spid="18" grpId="0" animBg="1"/>
      <p:bldP spid="18" grpId="1" animBg="1"/>
      <p:bldP spid="19" grpId="0"/>
      <p:bldP spid="20" grpId="0"/>
      <p:bldP spid="22" grpId="0"/>
      <p:bldP spid="23" grpId="0" animBg="1"/>
      <p:bldP spid="23" grpId="1" animBg="1"/>
      <p:bldP spid="24" grpId="0"/>
      <p:bldP spid="25" grpId="0"/>
      <p:bldP spid="26" grpId="0" animBg="1"/>
      <p:bldP spid="26" grpId="1" animBg="1"/>
      <p:bldP spid="27"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17859</TotalTime>
  <Words>1159</Words>
  <Application>Microsoft Office PowerPoint</Application>
  <PresentationFormat>นำเสนอทางหน้าจอ (4:3)</PresentationFormat>
  <Paragraphs>394</Paragraphs>
  <Slides>30</Slides>
  <Notes>9</Notes>
  <HiddenSlides>0</HiddenSlides>
  <MMClips>0</MMClips>
  <ScaleCrop>false</ScaleCrop>
  <HeadingPairs>
    <vt:vector size="6" baseType="variant">
      <vt:variant>
        <vt:lpstr>ฟอนต์ที่ถูกใช้</vt:lpstr>
      </vt:variant>
      <vt:variant>
        <vt:i4>10</vt:i4>
      </vt:variant>
      <vt:variant>
        <vt:lpstr>ธีม</vt:lpstr>
      </vt:variant>
      <vt:variant>
        <vt:i4>1</vt:i4>
      </vt:variant>
      <vt:variant>
        <vt:lpstr>ชื่อเรื่องสไลด์</vt:lpstr>
      </vt:variant>
      <vt:variant>
        <vt:i4>30</vt:i4>
      </vt:variant>
    </vt:vector>
  </HeadingPairs>
  <TitlesOfParts>
    <vt:vector size="41" baseType="lpstr">
      <vt:lpstr>MS Mincho</vt:lpstr>
      <vt:lpstr>MS PGothic</vt:lpstr>
      <vt:lpstr>MS PGothic</vt:lpstr>
      <vt:lpstr>Angsana New</vt:lpstr>
      <vt:lpstr>Arial</vt:lpstr>
      <vt:lpstr>Calibri</vt:lpstr>
      <vt:lpstr>Consolas</vt:lpstr>
      <vt:lpstr>Cordia New</vt:lpstr>
      <vt:lpstr>Courier New</vt:lpstr>
      <vt:lpstr>Palatino Linotype</vt:lpstr>
      <vt:lpstr>Office Theme</vt:lpstr>
      <vt:lpstr>Stack</vt:lpstr>
      <vt:lpstr>งานนำเสนอ PowerPoint</vt:lpstr>
      <vt:lpstr>Usage example: storage space for method calls</vt:lpstr>
      <vt:lpstr>Postfix calculation</vt:lpstr>
      <vt:lpstr>งานนำเสนอ PowerPoint</vt:lpstr>
      <vt:lpstr>[7+(8*9)+5]*10  = 7 8 9 * 5 + + 10 * </vt:lpstr>
      <vt:lpstr>Change infix to postfix</vt:lpstr>
      <vt:lpstr>10-5*2</vt:lpstr>
      <vt:lpstr>7*5-10</vt:lpstr>
      <vt:lpstr>งานนำเสนอ PowerPoint</vt:lpstr>
      <vt:lpstr>Open bracket is most important (when read from input, but has lowest priority in stack)</vt:lpstr>
      <vt:lpstr>Code has to change</vt:lpstr>
      <vt:lpstr>งานนำเสนอ PowerPoint</vt:lpstr>
      <vt:lpstr>Example priorities</vt:lpstr>
      <vt:lpstr>Problem!? Right association</vt:lpstr>
      <vt:lpstr>fixed priorities</vt:lpstr>
      <vt:lpstr>Stack operations  (integer stack)</vt:lpstr>
      <vt:lpstr>Implementing stack with array</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Stack by Linked List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Vishnu Kotrajaras</dc:creator>
  <cp:lastModifiedBy>Vishnu Kotrajaras</cp:lastModifiedBy>
  <cp:revision>64</cp:revision>
  <dcterms:created xsi:type="dcterms:W3CDTF">2006-08-16T00:00:00Z</dcterms:created>
  <dcterms:modified xsi:type="dcterms:W3CDTF">2018-09-15T04:08:53Z</dcterms:modified>
</cp:coreProperties>
</file>