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0" r:id="rId16"/>
    <p:sldId id="274" r:id="rId17"/>
    <p:sldId id="269" r:id="rId18"/>
    <p:sldId id="271" r:id="rId19"/>
    <p:sldId id="272" r:id="rId20"/>
    <p:sldId id="273" r:id="rId21"/>
    <p:sldId id="276" r:id="rId22"/>
    <p:sldId id="278" r:id="rId23"/>
    <p:sldId id="275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3305" autoAdjust="0"/>
  </p:normalViewPr>
  <p:slideViewPr>
    <p:cSldViewPr snapToGrid="0">
      <p:cViewPr varScale="1">
        <p:scale>
          <a:sx n="64" d="100"/>
          <a:sy n="6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016D5-5767-4DE3-B811-5116F6A84BF8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219AD-B178-4449-95AA-3BC829E7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data comes in at the end of the sequence. 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6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5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7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outer for loop is only done </a:t>
            </a:r>
            <a:r>
              <a:rPr lang="en-US" dirty="0" err="1"/>
              <a:t>MaxDigit</a:t>
            </a:r>
            <a:r>
              <a:rPr lang="en-US" dirty="0"/>
              <a:t> number of times. This number is generally small so it does not dominate the</a:t>
            </a:r>
            <a:r>
              <a:rPr lang="en-US" baseline="0" dirty="0"/>
              <a:t> growth rate. </a:t>
            </a:r>
          </a:p>
          <a:p>
            <a:endParaRPr lang="en-US" baseline="0" dirty="0"/>
          </a:p>
          <a:p>
            <a:r>
              <a:rPr lang="en-US" baseline="0" dirty="0"/>
              <a:t>Method </a:t>
            </a:r>
            <a:r>
              <a:rPr lang="en-US" i="1" baseline="0" dirty="0" err="1"/>
              <a:t>getKthDigit</a:t>
            </a:r>
            <a:r>
              <a:rPr lang="en-US" baseline="0" dirty="0"/>
              <a:t> also works mainly on small value of k, so its runtime can be regarded as constant. </a:t>
            </a:r>
          </a:p>
          <a:p>
            <a:r>
              <a:rPr lang="en-US" baseline="0" dirty="0"/>
              <a:t>Method </a:t>
            </a:r>
            <a:r>
              <a:rPr lang="en-US" i="1" baseline="0" dirty="0" err="1"/>
              <a:t>insertLast</a:t>
            </a:r>
            <a:r>
              <a:rPr lang="en-US" baseline="0" dirty="0"/>
              <a:t>  only takes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 since we use a linked list here. 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Therefore the first inner for loop only consumes time for the loop itself. Thus it has growth rate =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𝛩(n). Where n is the number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data.</a:t>
            </a: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the second inner for loop: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</a:t>
            </a:r>
            <a:r>
              <a:rPr lang="en-US" sz="1200" baseline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removeFIrst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is only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𝛩(1).  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The most times the while loop gets run is when all data are in one queue. Thus it takes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 to run.</a:t>
            </a: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- the second inner for loop itself runs only 10 times, so we can regard its growth rate to be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𝛩(1). </a:t>
            </a: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Thus, the growth rate is dominated by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of the first inner for loop and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 of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the while loop that follows. Therefore the growth rate of the whole sort operation is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 +𝛩(n) =𝛩(n). </a:t>
            </a:r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200" baseline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200" baseline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data goes out at the beginning of the sequence.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</a:t>
            </a:r>
            <a:r>
              <a:rPr lang="en-US" baseline="0" dirty="0"/>
              <a:t> the first position movable (by index) prevents us from having to shift array contents after the first data is removed.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9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performs in constant time because the loop of </a:t>
            </a:r>
            <a:r>
              <a:rPr lang="en-US" baseline="0" dirty="0" err="1"/>
              <a:t>findKth</a:t>
            </a:r>
            <a:r>
              <a:rPr lang="en-US" baseline="0" dirty="0"/>
              <a:t> is always entered only once.</a:t>
            </a:r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43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219AD-B178-4449-95AA-3BC829E7A1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9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8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1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9EE1-1144-418F-953D-50B7350BE33D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2CA7-9A98-4479-A707-35D7132EC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Queue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Vishnu Kotrajaras, PhD</a:t>
            </a:r>
          </a:p>
        </p:txBody>
      </p:sp>
    </p:spTree>
    <p:extLst>
      <p:ext uri="{BB962C8B-B14F-4D97-AF65-F5344CB8AC3E}">
        <p14:creationId xmlns:p14="http://schemas.microsoft.com/office/powerpoint/2010/main" val="64769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627632" y="1062704"/>
            <a:ext cx="9582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สี่เหลี่ยมผืนผ้ามุมมน 3"/>
          <p:cNvSpPr/>
          <p:nvPr/>
        </p:nvSpPr>
        <p:spPr>
          <a:xfrm>
            <a:off x="4626864" y="3657600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2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46304" y="832764"/>
            <a:ext cx="11887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- 1) %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3158408" y="4022271"/>
            <a:ext cx="5048250" cy="830997"/>
            <a:chOff x="3158408" y="4022271"/>
            <a:chExt cx="5048250" cy="830997"/>
          </a:xfrm>
        </p:grpSpPr>
        <p:sp>
          <p:nvSpPr>
            <p:cNvPr id="5" name="กล่องข้อความ 4"/>
            <p:cNvSpPr txBox="1"/>
            <p:nvPr/>
          </p:nvSpPr>
          <p:spPr>
            <a:xfrm>
              <a:off x="31584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41680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  <p:sp>
          <p:nvSpPr>
            <p:cNvPr id="7" name="กล่องข้อความ 6"/>
            <p:cNvSpPr txBox="1"/>
            <p:nvPr/>
          </p:nvSpPr>
          <p:spPr>
            <a:xfrm>
              <a:off x="61873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8" name="กล่องข้อความ 7"/>
            <p:cNvSpPr txBox="1"/>
            <p:nvPr/>
          </p:nvSpPr>
          <p:spPr>
            <a:xfrm>
              <a:off x="51777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6</a:t>
              </a:r>
            </a:p>
          </p:txBody>
        </p:sp>
        <p:sp>
          <p:nvSpPr>
            <p:cNvPr id="9" name="กล่องข้อความ 8"/>
            <p:cNvSpPr txBox="1"/>
            <p:nvPr/>
          </p:nvSpPr>
          <p:spPr>
            <a:xfrm>
              <a:off x="71970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1810512" y="4735222"/>
            <a:ext cx="10222992" cy="1677188"/>
            <a:chOff x="1810512" y="4735222"/>
            <a:chExt cx="10222992" cy="1677188"/>
          </a:xfrm>
        </p:grpSpPr>
        <p:sp>
          <p:nvSpPr>
            <p:cNvPr id="10" name="กล่องข้อความ 9"/>
            <p:cNvSpPr txBox="1"/>
            <p:nvPr/>
          </p:nvSpPr>
          <p:spPr>
            <a:xfrm>
              <a:off x="1810512" y="5212081"/>
              <a:ext cx="10222992" cy="1200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If front =3, size =4, the last data is at index 3+4-1 = 6.  But we have to apply the mod so that the index wraps around the array. Therefore the index of the last data is 6%5 = 1 .  </a:t>
              </a:r>
            </a:p>
          </p:txBody>
        </p:sp>
        <p:sp>
          <p:nvSpPr>
            <p:cNvPr id="11" name="ลูกศรลง 10"/>
            <p:cNvSpPr/>
            <p:nvPr/>
          </p:nvSpPr>
          <p:spPr>
            <a:xfrm flipV="1">
              <a:off x="4416048" y="4735222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สี่เหลี่ยมผืนผ้ามุมมน 13"/>
          <p:cNvSpPr/>
          <p:nvPr/>
        </p:nvSpPr>
        <p:spPr>
          <a:xfrm>
            <a:off x="8705088" y="3006180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579120" y="121035"/>
            <a:ext cx="11612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removeFirst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frontItem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frontItem</a:t>
            </a:r>
            <a:r>
              <a:rPr lang="en-US" sz="2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3194984" y="4333167"/>
            <a:ext cx="5048250" cy="830997"/>
            <a:chOff x="3158408" y="4022271"/>
            <a:chExt cx="5048250" cy="830997"/>
          </a:xfrm>
        </p:grpSpPr>
        <p:sp>
          <p:nvSpPr>
            <p:cNvPr id="5" name="กล่องข้อความ 4"/>
            <p:cNvSpPr txBox="1"/>
            <p:nvPr/>
          </p:nvSpPr>
          <p:spPr>
            <a:xfrm>
              <a:off x="31584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41680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  <p:sp>
          <p:nvSpPr>
            <p:cNvPr id="7" name="กล่องข้อความ 6"/>
            <p:cNvSpPr txBox="1"/>
            <p:nvPr/>
          </p:nvSpPr>
          <p:spPr>
            <a:xfrm>
              <a:off x="61873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8" name="กล่องข้อความ 7"/>
            <p:cNvSpPr txBox="1"/>
            <p:nvPr/>
          </p:nvSpPr>
          <p:spPr>
            <a:xfrm>
              <a:off x="51777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6</a:t>
              </a:r>
            </a:p>
          </p:txBody>
        </p:sp>
        <p:sp>
          <p:nvSpPr>
            <p:cNvPr id="9" name="กล่องข้อความ 8"/>
            <p:cNvSpPr txBox="1"/>
            <p:nvPr/>
          </p:nvSpPr>
          <p:spPr>
            <a:xfrm>
              <a:off x="71970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</p:grpSp>
      <p:grpSp>
        <p:nvGrpSpPr>
          <p:cNvPr id="16" name="กลุ่ม 15"/>
          <p:cNvGrpSpPr/>
          <p:nvPr/>
        </p:nvGrpSpPr>
        <p:grpSpPr>
          <a:xfrm>
            <a:off x="5873033" y="3519763"/>
            <a:ext cx="3730752" cy="1000931"/>
            <a:chOff x="5873033" y="3519763"/>
            <a:chExt cx="3730752" cy="1000931"/>
          </a:xfrm>
        </p:grpSpPr>
        <p:sp>
          <p:nvSpPr>
            <p:cNvPr id="11" name="กล่องข้อความ 10"/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2" name="ลูกศรลง 11"/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กลุ่ม 16"/>
          <p:cNvGrpSpPr/>
          <p:nvPr/>
        </p:nvGrpSpPr>
        <p:grpSpPr>
          <a:xfrm>
            <a:off x="3194984" y="1363369"/>
            <a:ext cx="6638645" cy="2618058"/>
            <a:chOff x="3194984" y="1363369"/>
            <a:chExt cx="6638645" cy="2618058"/>
          </a:xfrm>
        </p:grpSpPr>
        <p:sp>
          <p:nvSpPr>
            <p:cNvPr id="14" name="ลูกศรขวา 13"/>
            <p:cNvSpPr/>
            <p:nvPr/>
          </p:nvSpPr>
          <p:spPr>
            <a:xfrm flipH="1">
              <a:off x="3194984" y="1363369"/>
              <a:ext cx="883920" cy="651421"/>
            </a:xfrm>
            <a:prstGeom prst="right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8449310" y="3519762"/>
              <a:ext cx="1384319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size == 3</a:t>
              </a:r>
            </a:p>
          </p:txBody>
        </p:sp>
      </p:grpSp>
      <p:grpSp>
        <p:nvGrpSpPr>
          <p:cNvPr id="20" name="กลุ่ม 19"/>
          <p:cNvGrpSpPr/>
          <p:nvPr/>
        </p:nvGrpSpPr>
        <p:grpSpPr>
          <a:xfrm>
            <a:off x="7985623" y="2193152"/>
            <a:ext cx="3807026" cy="3201844"/>
            <a:chOff x="7985623" y="2193152"/>
            <a:chExt cx="3807026" cy="3201844"/>
          </a:xfrm>
        </p:grpSpPr>
        <p:sp>
          <p:nvSpPr>
            <p:cNvPr id="13" name="กล่องข้อความ 12"/>
            <p:cNvSpPr txBox="1"/>
            <p:nvPr/>
          </p:nvSpPr>
          <p:spPr>
            <a:xfrm>
              <a:off x="9149570" y="4933331"/>
              <a:ext cx="2643079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frontItem</a:t>
              </a:r>
              <a:r>
                <a:rPr lang="en-US" sz="2400" b="1" dirty="0"/>
                <a:t> == 9</a:t>
              </a:r>
            </a:p>
          </p:txBody>
        </p:sp>
        <p:sp>
          <p:nvSpPr>
            <p:cNvPr id="18" name="ลูกศรขวา 17"/>
            <p:cNvSpPr/>
            <p:nvPr/>
          </p:nvSpPr>
          <p:spPr>
            <a:xfrm flipH="1">
              <a:off x="7985623" y="2193152"/>
              <a:ext cx="927373" cy="484632"/>
            </a:xfrm>
            <a:prstGeom prst="right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ลูกศรลง 21"/>
          <p:cNvSpPr/>
          <p:nvPr/>
        </p:nvSpPr>
        <p:spPr>
          <a:xfrm>
            <a:off x="7432453" y="3867599"/>
            <a:ext cx="599098" cy="711285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ลูกศรขวา 22"/>
          <p:cNvSpPr/>
          <p:nvPr/>
        </p:nvSpPr>
        <p:spPr>
          <a:xfrm flipH="1">
            <a:off x="9021808" y="2724879"/>
            <a:ext cx="906336" cy="553069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สี่เหลี่ยมผืนผ้ามุมมน 20"/>
          <p:cNvSpPr/>
          <p:nvPr/>
        </p:nvSpPr>
        <p:spPr>
          <a:xfrm>
            <a:off x="179311" y="4572789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83870" y="697596"/>
            <a:ext cx="115338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doubleCapacity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312183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413148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615078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514113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7160432" y="3747951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grpSp>
        <p:nvGrpSpPr>
          <p:cNvPr id="11" name="กลุ่ม 10"/>
          <p:cNvGrpSpPr/>
          <p:nvPr/>
        </p:nvGrpSpPr>
        <p:grpSpPr>
          <a:xfrm>
            <a:off x="5799881" y="2934547"/>
            <a:ext cx="3730752" cy="1000931"/>
            <a:chOff x="5873033" y="3519763"/>
            <a:chExt cx="3730752" cy="1000931"/>
          </a:xfrm>
        </p:grpSpPr>
        <p:sp>
          <p:nvSpPr>
            <p:cNvPr id="12" name="กล่องข้อความ 11"/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3" name="ลูกศรลง 12"/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กล่องข้อความ 13"/>
          <p:cNvSpPr txBox="1"/>
          <p:nvPr/>
        </p:nvSpPr>
        <p:spPr>
          <a:xfrm>
            <a:off x="5141131" y="3747950"/>
            <a:ext cx="1009650" cy="83099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77</a:t>
            </a:r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160432" y="466763"/>
            <a:ext cx="476707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Let our data be 77 for this example!</a:t>
            </a:r>
          </a:p>
        </p:txBody>
      </p:sp>
      <p:sp>
        <p:nvSpPr>
          <p:cNvPr id="17" name="ลูกศรลง 16"/>
          <p:cNvSpPr/>
          <p:nvPr/>
        </p:nvSpPr>
        <p:spPr>
          <a:xfrm flipV="1">
            <a:off x="4312977" y="4412204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4312978" y="4932149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sp>
        <p:nvSpPr>
          <p:cNvPr id="19" name="สี่เหลี่ยมผืนผ้ามุมมน 18"/>
          <p:cNvSpPr/>
          <p:nvPr/>
        </p:nvSpPr>
        <p:spPr>
          <a:xfrm>
            <a:off x="6380625" y="4951646"/>
            <a:ext cx="5537067" cy="161374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O(n) </a:t>
            </a:r>
            <a:r>
              <a:rPr lang="en-US" sz="3200" i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because of possible array resize</a:t>
            </a:r>
            <a:endParaRPr lang="en-US" sz="32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8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0" y="493776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doubleCapacity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sz="2300" b="1" dirty="0">
                <a:solidFill>
                  <a:srgbClr val="3F7F5F"/>
                </a:solidFill>
                <a:latin typeface="Consolas" panose="020B0609020204030204" pitchFamily="49" charset="0"/>
              </a:rPr>
              <a:t>// resize array to twice the original size</a:t>
            </a:r>
          </a:p>
          <a:p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* 2];</a:t>
            </a:r>
          </a:p>
          <a:p>
            <a:endParaRPr lang="en-US" sz="2300" dirty="0"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3F7F5F"/>
                </a:solidFill>
                <a:latin typeface="Consolas" panose="020B0609020204030204" pitchFamily="49" charset="0"/>
              </a:rPr>
              <a:t>	//cannot use </a:t>
            </a:r>
            <a:r>
              <a:rPr lang="en-US" sz="23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arraycopy</a:t>
            </a:r>
            <a:r>
              <a:rPr lang="en-US" sz="2300" u="sng" dirty="0">
                <a:solidFill>
                  <a:srgbClr val="3F7F5F"/>
                </a:solidFill>
                <a:latin typeface="Consolas" panose="020B0609020204030204" pitchFamily="49" charset="0"/>
              </a:rPr>
              <a:t> because we have to go round the array</a:t>
            </a:r>
          </a:p>
          <a:p>
            <a:r>
              <a:rPr lang="nn-NO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3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3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		temp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3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)%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3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3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300" dirty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00" dirty="0"/>
          </a:p>
        </p:txBody>
      </p:sp>
      <p:sp>
        <p:nvSpPr>
          <p:cNvPr id="3" name="สี่เหลี่ยมผืนผ้ามุมมน 2"/>
          <p:cNvSpPr/>
          <p:nvPr/>
        </p:nvSpPr>
        <p:spPr>
          <a:xfrm>
            <a:off x="676656" y="1517904"/>
            <a:ext cx="10277856" cy="157276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using Linked List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621792" y="1847088"/>
            <a:ext cx="111191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CDLinkedList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CDLinkedList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800" dirty="0"/>
          </a:p>
        </p:txBody>
      </p:sp>
      <p:sp>
        <p:nvSpPr>
          <p:cNvPr id="4" name="วงรี 3"/>
          <p:cNvSpPr/>
          <p:nvPr/>
        </p:nvSpPr>
        <p:spPr>
          <a:xfrm>
            <a:off x="1115568" y="2157984"/>
            <a:ext cx="5065776" cy="89611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384048" y="365760"/>
            <a:ext cx="118079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	// use the method of linked list if possible.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	// use the method of linked list if possible.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.isFull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448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762001" y="428178"/>
            <a:ext cx="11429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.findKth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2034925" y="2835362"/>
            <a:ext cx="7941941" cy="3624382"/>
            <a:chOff x="2364109" y="2981666"/>
            <a:chExt cx="7941941" cy="3624382"/>
          </a:xfrm>
        </p:grpSpPr>
        <p:cxnSp>
          <p:nvCxnSpPr>
            <p:cNvPr id="5" name="ลูกศรเชื่อมต่อแบบตรง 4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กลุ่ม 5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ลูกศรขวา 8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ลูกศรขวา 9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ส่วนโค้ง 10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ส่วนโค้ง 13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7" name="กล่องข้อความ 16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sp>
        <p:nvSpPr>
          <p:cNvPr id="27" name="ลูกศรลง 26"/>
          <p:cNvSpPr/>
          <p:nvPr/>
        </p:nvSpPr>
        <p:spPr>
          <a:xfrm>
            <a:off x="5919216" y="2651760"/>
            <a:ext cx="838200" cy="2117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9462516" y="2221893"/>
            <a:ext cx="2545088" cy="15216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6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932688" y="770096"/>
            <a:ext cx="115580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previousNode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dirty="0"/>
          </a:p>
        </p:txBody>
      </p:sp>
      <p:cxnSp>
        <p:nvCxnSpPr>
          <p:cNvPr id="4" name="ลูกศรเชื่อมต่อแบบตรง 3"/>
          <p:cNvCxnSpPr/>
          <p:nvPr/>
        </p:nvCxnSpPr>
        <p:spPr>
          <a:xfrm>
            <a:off x="2034925" y="2835362"/>
            <a:ext cx="742950" cy="17423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กลุ่ม 4"/>
          <p:cNvGrpSpPr/>
          <p:nvPr/>
        </p:nvGrpSpPr>
        <p:grpSpPr>
          <a:xfrm>
            <a:off x="2814066" y="4367862"/>
            <a:ext cx="1866900" cy="743634"/>
            <a:chOff x="3676650" y="4552266"/>
            <a:chExt cx="1866900" cy="743634"/>
          </a:xfrm>
        </p:grpSpPr>
        <p:sp>
          <p:nvSpPr>
            <p:cNvPr id="23" name="สี่เหลี่ยมผืนผ้า 22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สี่เหลี่ยมผืนผ้า 23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สี่เหลี่ยมผืนผ้า 24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กลุ่ม 5"/>
          <p:cNvGrpSpPr/>
          <p:nvPr/>
        </p:nvGrpSpPr>
        <p:grpSpPr>
          <a:xfrm>
            <a:off x="5404866" y="4387596"/>
            <a:ext cx="1866900" cy="743634"/>
            <a:chOff x="3676650" y="4552266"/>
            <a:chExt cx="1866900" cy="743634"/>
          </a:xfrm>
        </p:grpSpPr>
        <p:sp>
          <p:nvSpPr>
            <p:cNvPr id="20" name="สี่เหลี่ยมผืนผ้า 19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สี่เหลี่ยมผืนผ้า 20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สี่เหลี่ยมผืนผ้า 21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กลุ่ม 6"/>
          <p:cNvGrpSpPr/>
          <p:nvPr/>
        </p:nvGrpSpPr>
        <p:grpSpPr>
          <a:xfrm>
            <a:off x="8109966" y="4407330"/>
            <a:ext cx="1866900" cy="743634"/>
            <a:chOff x="3676650" y="4552266"/>
            <a:chExt cx="1866900" cy="743634"/>
          </a:xfrm>
        </p:grpSpPr>
        <p:sp>
          <p:nvSpPr>
            <p:cNvPr id="17" name="สี่เหลี่ยมผืนผ้า 16"/>
            <p:cNvSpPr/>
            <p:nvPr/>
          </p:nvSpPr>
          <p:spPr>
            <a:xfrm>
              <a:off x="3676650" y="4552266"/>
              <a:ext cx="1866900" cy="743634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สี่เหลี่ยมผืนผ้า 17"/>
            <p:cNvSpPr/>
            <p:nvPr/>
          </p:nvSpPr>
          <p:spPr>
            <a:xfrm>
              <a:off x="3676650" y="4552266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สี่เหลี่ยมผืนผ้า 18"/>
            <p:cNvSpPr/>
            <p:nvPr/>
          </p:nvSpPr>
          <p:spPr>
            <a:xfrm>
              <a:off x="5029200" y="4572000"/>
              <a:ext cx="514350" cy="723900"/>
            </a:xfrm>
            <a:prstGeom prst="rect">
              <a:avLst/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ลูกศรขวา 7"/>
          <p:cNvSpPr/>
          <p:nvPr/>
        </p:nvSpPr>
        <p:spPr>
          <a:xfrm>
            <a:off x="4423791" y="4427064"/>
            <a:ext cx="1238250" cy="3422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ลูกศรขวา 8"/>
          <p:cNvSpPr/>
          <p:nvPr/>
        </p:nvSpPr>
        <p:spPr>
          <a:xfrm>
            <a:off x="7014591" y="4446798"/>
            <a:ext cx="1238250" cy="3422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ส่วนโค้ง 9"/>
          <p:cNvSpPr/>
          <p:nvPr/>
        </p:nvSpPr>
        <p:spPr>
          <a:xfrm rot="150789">
            <a:off x="2937891" y="3159555"/>
            <a:ext cx="6800850" cy="2495550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ลูกศรขวา 10"/>
          <p:cNvSpPr/>
          <p:nvPr/>
        </p:nvSpPr>
        <p:spPr>
          <a:xfrm flipH="1">
            <a:off x="7014591" y="4749546"/>
            <a:ext cx="1192534" cy="3422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ลูกศรขวา 11"/>
          <p:cNvSpPr/>
          <p:nvPr/>
        </p:nvSpPr>
        <p:spPr>
          <a:xfrm flipH="1">
            <a:off x="4410458" y="4769280"/>
            <a:ext cx="1192534" cy="3422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ส่วนโค้ง 12"/>
          <p:cNvSpPr/>
          <p:nvPr/>
        </p:nvSpPr>
        <p:spPr>
          <a:xfrm rot="21428010" flipV="1">
            <a:off x="2954093" y="3584299"/>
            <a:ext cx="6800850" cy="2875445"/>
          </a:xfrm>
          <a:prstGeom prst="arc">
            <a:avLst>
              <a:gd name="adj1" fmla="val 10445732"/>
              <a:gd name="adj2" fmla="val 0"/>
            </a:avLst>
          </a:prstGeom>
          <a:ln w="1397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185416" y="2928545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header</a:t>
            </a:r>
            <a:endParaRPr lang="en-US" b="1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4357116" y="3833733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nextNode</a:t>
            </a:r>
            <a:endParaRPr lang="en-US" b="1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4193292" y="5153048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previousNode</a:t>
            </a:r>
            <a:endParaRPr lang="en-US" b="1" dirty="0"/>
          </a:p>
        </p:txBody>
      </p:sp>
      <p:cxnSp>
        <p:nvCxnSpPr>
          <p:cNvPr id="27" name="ตัวเชื่อมต่อตรง 26"/>
          <p:cNvCxnSpPr/>
          <p:nvPr/>
        </p:nvCxnSpPr>
        <p:spPr>
          <a:xfrm>
            <a:off x="7014591" y="2835362"/>
            <a:ext cx="24479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/>
          <p:cNvCxnSpPr/>
          <p:nvPr/>
        </p:nvCxnSpPr>
        <p:spPr>
          <a:xfrm flipV="1">
            <a:off x="9719691" y="2862758"/>
            <a:ext cx="1143381" cy="124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กระจาย 1 32"/>
          <p:cNvSpPr/>
          <p:nvPr/>
        </p:nvSpPr>
        <p:spPr>
          <a:xfrm>
            <a:off x="8541476" y="4275483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สี่เหลี่ยมผืนผ้ามุมมน 28"/>
          <p:cNvSpPr/>
          <p:nvPr/>
        </p:nvSpPr>
        <p:spPr>
          <a:xfrm>
            <a:off x="57164" y="5111495"/>
            <a:ext cx="2440678" cy="14386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0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123444" y="147700"/>
            <a:ext cx="119786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	throw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3" name="กลุ่ม 2"/>
          <p:cNvGrpSpPr/>
          <p:nvPr/>
        </p:nvGrpSpPr>
        <p:grpSpPr>
          <a:xfrm>
            <a:off x="3790573" y="3073106"/>
            <a:ext cx="7941941" cy="3624382"/>
            <a:chOff x="2364109" y="2981666"/>
            <a:chExt cx="7941941" cy="3624382"/>
          </a:xfrm>
        </p:grpSpPr>
        <p:cxnSp>
          <p:nvCxnSpPr>
            <p:cNvPr id="4" name="ลูกศรเชื่อมต่อแบบตรง 3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กลุ่ม 4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กลุ่ม 5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7" name="สี่เหลี่ยมผืนผ้า 16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ลูกศรขวา 7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ลูกศรขวา 8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ส่วนโค้ง 9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ส่วนโค้ง 12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grpSp>
        <p:nvGrpSpPr>
          <p:cNvPr id="26" name="กลุ่ม 25"/>
          <p:cNvGrpSpPr/>
          <p:nvPr/>
        </p:nvGrpSpPr>
        <p:grpSpPr>
          <a:xfrm>
            <a:off x="5104465" y="2633472"/>
            <a:ext cx="1134023" cy="2267649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ลูกศรเชื่อมต่อแบบตรง 27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31" name="กระจาย 1 30"/>
          <p:cNvSpPr/>
          <p:nvPr/>
        </p:nvSpPr>
        <p:spPr>
          <a:xfrm>
            <a:off x="7570089" y="4493660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สี่เหลี่ยมผืนผ้ามุมมน 33"/>
          <p:cNvSpPr/>
          <p:nvPr/>
        </p:nvSpPr>
        <p:spPr>
          <a:xfrm>
            <a:off x="527261" y="4354509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8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0.19883 0.0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queue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is a structure that stores a sequence of data.</a:t>
            </a:r>
          </a:p>
          <a:p>
            <a:r>
              <a:rPr lang="en-US" sz="3600" dirty="0"/>
              <a:t>It is very much like a list but it has extra restrictions.</a:t>
            </a:r>
          </a:p>
          <a:p>
            <a:pPr lvl="1"/>
            <a:r>
              <a:rPr lang="en-US" sz="3200" dirty="0"/>
              <a:t>Remove (</a:t>
            </a:r>
            <a:r>
              <a:rPr lang="en-US" sz="3200" dirty="0" err="1"/>
              <a:t>dequeue</a:t>
            </a:r>
            <a:r>
              <a:rPr lang="en-US" sz="3200" dirty="0"/>
              <a:t>) can only be done on the first data.</a:t>
            </a:r>
          </a:p>
          <a:p>
            <a:pPr lvl="1"/>
            <a:r>
              <a:rPr lang="en-US" sz="3200" dirty="0"/>
              <a:t>We can only insert new data (</a:t>
            </a:r>
            <a:r>
              <a:rPr lang="en-US" sz="3200" dirty="0" err="1"/>
              <a:t>enqueue</a:t>
            </a:r>
            <a:r>
              <a:rPr lang="en-US" sz="3200" dirty="0"/>
              <a:t>) after the last data.</a:t>
            </a:r>
          </a:p>
        </p:txBody>
      </p:sp>
    </p:spTree>
    <p:extLst>
      <p:ext uri="{BB962C8B-B14F-4D97-AF65-F5344CB8AC3E}">
        <p14:creationId xmlns:p14="http://schemas.microsoft.com/office/powerpoint/2010/main" val="3579054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/>
          <p:cNvSpPr/>
          <p:nvPr/>
        </p:nvSpPr>
        <p:spPr>
          <a:xfrm>
            <a:off x="256032" y="274320"/>
            <a:ext cx="11935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3" name="กลุ่ม 2"/>
          <p:cNvGrpSpPr/>
          <p:nvPr/>
        </p:nvGrpSpPr>
        <p:grpSpPr>
          <a:xfrm>
            <a:off x="3790573" y="3073106"/>
            <a:ext cx="7941941" cy="3624382"/>
            <a:chOff x="2364109" y="2981666"/>
            <a:chExt cx="7941941" cy="3624382"/>
          </a:xfrm>
        </p:grpSpPr>
        <p:cxnSp>
          <p:nvCxnSpPr>
            <p:cNvPr id="4" name="ลูกศรเชื่อมต่อแบบตรง 3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กลุ่ม 4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กลุ่ม 5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กลุ่ม 6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7" name="สี่เหลี่ยมผืนผ้า 16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ลูกศรขวา 7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ลูกศรขวา 8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ส่วนโค้ง 9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ลูกศรขวา 11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ส่วนโค้ง 12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กล่องข้อความ 13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  <p:sp>
          <p:nvSpPr>
            <p:cNvPr id="15" name="กล่องข้อความ 14"/>
            <p:cNvSpPr txBox="1"/>
            <p:nvPr/>
          </p:nvSpPr>
          <p:spPr>
            <a:xfrm>
              <a:off x="4686300" y="3980037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nextNode</a:t>
              </a:r>
              <a:endParaRPr lang="en-US" b="1" dirty="0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4522476" y="5299352"/>
              <a:ext cx="2343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/>
                <a:t>previousNode</a:t>
              </a:r>
              <a:endParaRPr lang="en-US" b="1" dirty="0"/>
            </a:p>
          </p:txBody>
        </p:sp>
      </p:grpSp>
      <p:grpSp>
        <p:nvGrpSpPr>
          <p:cNvPr id="26" name="กลุ่ม 25"/>
          <p:cNvGrpSpPr/>
          <p:nvPr/>
        </p:nvGrpSpPr>
        <p:grpSpPr>
          <a:xfrm>
            <a:off x="5104465" y="2633472"/>
            <a:ext cx="1134023" cy="2267649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ลูกศรเชื่อมต่อแบบตรง 27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36" name="ลูกศรขวา 35"/>
          <p:cNvSpPr/>
          <p:nvPr/>
        </p:nvSpPr>
        <p:spPr>
          <a:xfrm flipH="1">
            <a:off x="4325877" y="1077295"/>
            <a:ext cx="1211574" cy="64008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กลุ่ม 36"/>
          <p:cNvGrpSpPr/>
          <p:nvPr/>
        </p:nvGrpSpPr>
        <p:grpSpPr>
          <a:xfrm>
            <a:off x="10201732" y="2431174"/>
            <a:ext cx="1134023" cy="2267649"/>
            <a:chOff x="2418930" y="341408"/>
            <a:chExt cx="1789876" cy="2899057"/>
          </a:xfrm>
        </p:grpSpPr>
        <p:sp>
          <p:nvSpPr>
            <p:cNvPr id="38" name="วงรี 37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9" name="ลูกศรเชื่อมต่อแบบตรง 38"/>
            <p:cNvCxnSpPr>
              <a:stCxn id="38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ลูกศรเชื่อมต่อแบบตรง 39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กล่องข้อความ 40"/>
            <p:cNvSpPr txBox="1"/>
            <p:nvPr/>
          </p:nvSpPr>
          <p:spPr>
            <a:xfrm>
              <a:off x="2760815" y="341408"/>
              <a:ext cx="14479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err="1"/>
                <a:t>itr</a:t>
              </a:r>
              <a:endParaRPr lang="en-US" b="1" dirty="0"/>
            </a:p>
          </p:txBody>
        </p:sp>
      </p:grpSp>
      <p:sp>
        <p:nvSpPr>
          <p:cNvPr id="43" name="สี่เหลี่ยมผืนผ้ามุมมน 42"/>
          <p:cNvSpPr/>
          <p:nvPr/>
        </p:nvSpPr>
        <p:spPr>
          <a:xfrm>
            <a:off x="588649" y="4354509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5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Queue: double ended!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487680" y="1690688"/>
            <a:ext cx="113080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 remove the last data (return its value too).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 insert new data as the first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12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ended Queue: array implementation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19456" y="1426464"/>
            <a:ext cx="115763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 back();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--; //change all fields to protected!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83506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84471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86401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585436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7873664" y="476535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grpSp>
        <p:nvGrpSpPr>
          <p:cNvPr id="10" name="กลุ่ม 9"/>
          <p:cNvGrpSpPr/>
          <p:nvPr/>
        </p:nvGrpSpPr>
        <p:grpSpPr>
          <a:xfrm>
            <a:off x="6513113" y="3951946"/>
            <a:ext cx="3730752" cy="1000931"/>
            <a:chOff x="5873033" y="3519763"/>
            <a:chExt cx="3730752" cy="1000931"/>
          </a:xfrm>
        </p:grpSpPr>
        <p:sp>
          <p:nvSpPr>
            <p:cNvPr id="11" name="กล่องข้อความ 10"/>
            <p:cNvSpPr txBox="1"/>
            <p:nvPr/>
          </p:nvSpPr>
          <p:spPr>
            <a:xfrm>
              <a:off x="5873033" y="3519763"/>
              <a:ext cx="3730752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Originally, front =3, size =4</a:t>
              </a:r>
            </a:p>
          </p:txBody>
        </p:sp>
        <p:sp>
          <p:nvSpPr>
            <p:cNvPr id="12" name="ลูกศรลง 11"/>
            <p:cNvSpPr/>
            <p:nvPr/>
          </p:nvSpPr>
          <p:spPr>
            <a:xfrm rot="10584306" flipV="1">
              <a:off x="6471924" y="3925789"/>
              <a:ext cx="513670" cy="594905"/>
            </a:xfrm>
            <a:prstGeom prst="downArrow">
              <a:avLst>
                <a:gd name="adj1" fmla="val 62466"/>
                <a:gd name="adj2" fmla="val 50000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ลูกศรลง 13"/>
          <p:cNvSpPr/>
          <p:nvPr/>
        </p:nvSpPr>
        <p:spPr>
          <a:xfrm flipV="1">
            <a:off x="5026209" y="5429603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5026210" y="5949548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9089657" y="3951946"/>
            <a:ext cx="1260266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size =3</a:t>
            </a:r>
          </a:p>
        </p:txBody>
      </p:sp>
      <p:sp>
        <p:nvSpPr>
          <p:cNvPr id="19" name="ลูกศรขวา 18"/>
          <p:cNvSpPr/>
          <p:nvPr/>
        </p:nvSpPr>
        <p:spPr>
          <a:xfrm>
            <a:off x="219456" y="3163824"/>
            <a:ext cx="932688" cy="585216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สี่เหลี่ยมผืนผ้ามุมมน 17"/>
          <p:cNvSpPr/>
          <p:nvPr/>
        </p:nvSpPr>
        <p:spPr>
          <a:xfrm>
            <a:off x="555597" y="4692141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11472 -0.0078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42" y="-39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09258 -0.015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-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/>
          <p:nvPr/>
        </p:nvSpPr>
        <p:spPr>
          <a:xfrm>
            <a:off x="303039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404004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605934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504969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7068992" y="4260015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5203616" y="3354346"/>
            <a:ext cx="3730752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Originally, front =3, size =4</a:t>
            </a:r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5049692" y="4260015"/>
            <a:ext cx="1009650" cy="83099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77</a:t>
            </a:r>
          </a:p>
        </p:txBody>
      </p:sp>
      <p:sp>
        <p:nvSpPr>
          <p:cNvPr id="12" name="ลูกศรลง 11"/>
          <p:cNvSpPr/>
          <p:nvPr/>
        </p:nvSpPr>
        <p:spPr>
          <a:xfrm flipV="1">
            <a:off x="4221537" y="4924268"/>
            <a:ext cx="713232" cy="539443"/>
          </a:xfrm>
          <a:prstGeom prst="down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221538" y="5444213"/>
            <a:ext cx="148690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Last data!</a:t>
            </a:r>
          </a:p>
        </p:txBody>
      </p:sp>
      <p:sp>
        <p:nvSpPr>
          <p:cNvPr id="15" name="ลูกศรขวา 14"/>
          <p:cNvSpPr/>
          <p:nvPr/>
        </p:nvSpPr>
        <p:spPr>
          <a:xfrm>
            <a:off x="127322" y="2528400"/>
            <a:ext cx="804672" cy="47548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203616" y="3360357"/>
            <a:ext cx="3730752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Front =2 </a:t>
            </a:r>
          </a:p>
        </p:txBody>
      </p:sp>
      <p:sp>
        <p:nvSpPr>
          <p:cNvPr id="10" name="ลูกศรลง 9"/>
          <p:cNvSpPr/>
          <p:nvPr/>
        </p:nvSpPr>
        <p:spPr>
          <a:xfrm rot="10584306" flipV="1">
            <a:off x="6307332" y="3852637"/>
            <a:ext cx="513670" cy="594905"/>
          </a:xfrm>
          <a:prstGeom prst="downArrow">
            <a:avLst>
              <a:gd name="adj1" fmla="val 62466"/>
              <a:gd name="adj2" fmla="val 50000"/>
            </a:avLst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สี่เหลี่ยมผืนผ้ามุมมน 17"/>
          <p:cNvSpPr/>
          <p:nvPr/>
        </p:nvSpPr>
        <p:spPr>
          <a:xfrm>
            <a:off x="7573817" y="5193989"/>
            <a:ext cx="4346460" cy="14743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O(n) </a:t>
            </a:r>
            <a:r>
              <a:rPr lang="en-US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because of possible array resize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347471" y="164591"/>
            <a:ext cx="115728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insertFirst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doubleCapacity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000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	front</a:t>
            </a:r>
            <a:r>
              <a:rPr lang="en-US" sz="3000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30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</a:t>
            </a:r>
            <a:r>
              <a:rPr lang="en-US" sz="3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3000" b="1" dirty="0">
                <a:solidFill>
                  <a:srgbClr val="7F0055"/>
                </a:solidFill>
                <a:latin typeface="Consolas" panose="020B0609020204030204" pitchFamily="49" charset="0"/>
              </a:rPr>
              <a:t>	if</a:t>
            </a:r>
            <a:r>
              <a:rPr lang="en-US" sz="3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</a:t>
            </a:r>
            <a:r>
              <a:rPr lang="en-US" sz="30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&lt;0) </a:t>
            </a:r>
            <a:r>
              <a:rPr lang="en-US" sz="3000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front</a:t>
            </a:r>
            <a:r>
              <a:rPr lang="en-US" sz="30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sz="3000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theArray</a:t>
            </a:r>
            <a:r>
              <a:rPr lang="en-US" sz="30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</a:t>
            </a:r>
            <a:r>
              <a:rPr lang="en-US" sz="3000" b="1" dirty="0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length</a:t>
            </a:r>
            <a:r>
              <a:rPr lang="en-US" sz="3000" b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-1;</a:t>
            </a:r>
          </a:p>
          <a:p>
            <a:r>
              <a:rPr lang="en-US" sz="30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30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000" dirty="0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front</a:t>
            </a:r>
            <a:r>
              <a:rPr lang="en-US" sz="3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 = </a:t>
            </a:r>
            <a:r>
              <a:rPr lang="en-US" sz="3000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data</a:t>
            </a:r>
            <a:r>
              <a:rPr lang="en-US" sz="3000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	</a:t>
            </a:r>
          </a:p>
          <a:p>
            <a:r>
              <a:rPr lang="en-US" sz="30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dirty="0"/>
          </a:p>
        </p:txBody>
      </p:sp>
      <p:sp>
        <p:nvSpPr>
          <p:cNvPr id="14" name="ลูกศรขวา 13"/>
          <p:cNvSpPr/>
          <p:nvPr/>
        </p:nvSpPr>
        <p:spPr>
          <a:xfrm>
            <a:off x="127322" y="1582045"/>
            <a:ext cx="804672" cy="47548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8997 0.0027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0" grpId="0" animBg="1"/>
      <p:bldP spid="10" grpId="1" animBg="1"/>
      <p:bldP spid="14" grpId="0" animBg="1"/>
      <p:bldP spid="1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0456" y="1"/>
            <a:ext cx="11829288" cy="822960"/>
          </a:xfrm>
        </p:spPr>
        <p:txBody>
          <a:bodyPr/>
          <a:lstStyle/>
          <a:p>
            <a:r>
              <a:rPr lang="en-US" dirty="0"/>
              <a:t>Double ended Queue: Linked List implementation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237744" y="82296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DeQLinkedList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DeQ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2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removeLast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throw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EmptyQueueException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.previous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return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400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5980176" y="4133088"/>
            <a:ext cx="5569458" cy="2454672"/>
            <a:chOff x="2364109" y="2981666"/>
            <a:chExt cx="7941941" cy="3624382"/>
          </a:xfrm>
        </p:grpSpPr>
        <p:cxnSp>
          <p:nvCxnSpPr>
            <p:cNvPr id="6" name="ลูกศรเชื่อมต่อแบบตรง 5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6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5" name="สี่เหลี่ยมผืนผ้า 24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สี่เหลี่ยมผืนผ้า 25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สี่เหลี่ยมผืนผ้า 26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2" name="สี่เหลี่ยมผืนผ้า 21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9" name="สี่เหลี่ยมผืนผ้า 18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ลูกศรขวา 9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ส่วนโค้ง 11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ลูกศรขวา 13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่วนโค้ง 14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</p:grpSp>
      <p:grpSp>
        <p:nvGrpSpPr>
          <p:cNvPr id="28" name="กลุ่ม 27"/>
          <p:cNvGrpSpPr/>
          <p:nvPr/>
        </p:nvGrpSpPr>
        <p:grpSpPr>
          <a:xfrm>
            <a:off x="7187642" y="3215593"/>
            <a:ext cx="875234" cy="2024067"/>
            <a:chOff x="2418930" y="341408"/>
            <a:chExt cx="1789876" cy="2899057"/>
          </a:xfrm>
        </p:grpSpPr>
        <p:sp>
          <p:nvSpPr>
            <p:cNvPr id="29" name="วงรี 28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" name="ลูกศรเชื่อมต่อแบบตรง 29"/>
            <p:cNvCxnSpPr>
              <a:stCxn id="29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ลูกศรเชื่อมต่อแบบตรง 30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กล่องข้อความ 31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33" name="ลูกศรขวา 32"/>
          <p:cNvSpPr/>
          <p:nvPr/>
        </p:nvSpPr>
        <p:spPr>
          <a:xfrm>
            <a:off x="1280160" y="2688336"/>
            <a:ext cx="804672" cy="38404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ลูกศรขวา 33"/>
          <p:cNvSpPr/>
          <p:nvPr/>
        </p:nvSpPr>
        <p:spPr>
          <a:xfrm>
            <a:off x="1280160" y="3072384"/>
            <a:ext cx="804672" cy="384048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กลุ่ม 34"/>
          <p:cNvGrpSpPr/>
          <p:nvPr/>
        </p:nvGrpSpPr>
        <p:grpSpPr>
          <a:xfrm>
            <a:off x="12305400" y="3050405"/>
            <a:ext cx="875234" cy="2024067"/>
            <a:chOff x="2418930" y="341408"/>
            <a:chExt cx="1789876" cy="2899057"/>
          </a:xfrm>
        </p:grpSpPr>
        <p:sp>
          <p:nvSpPr>
            <p:cNvPr id="36" name="วงรี 35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7" name="ลูกศรเชื่อมต่อแบบตรง 36"/>
            <p:cNvCxnSpPr>
              <a:stCxn id="36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ลูกศรเชื่อมต่อแบบตรง 37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กล่องข้อความ 38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40" name="กระจาย 1 39"/>
          <p:cNvSpPr/>
          <p:nvPr/>
        </p:nvSpPr>
        <p:spPr>
          <a:xfrm>
            <a:off x="6635296" y="4968563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ลูกศรขวา 40"/>
          <p:cNvSpPr/>
          <p:nvPr/>
        </p:nvSpPr>
        <p:spPr>
          <a:xfrm>
            <a:off x="1143000" y="3451150"/>
            <a:ext cx="941832" cy="400704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กระจาย 1 41"/>
          <p:cNvSpPr/>
          <p:nvPr/>
        </p:nvSpPr>
        <p:spPr>
          <a:xfrm>
            <a:off x="10388315" y="4929334"/>
            <a:ext cx="1095375" cy="1027062"/>
          </a:xfrm>
          <a:prstGeom prst="irregularSeal1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กลุ่ม 42"/>
          <p:cNvGrpSpPr/>
          <p:nvPr/>
        </p:nvGrpSpPr>
        <p:grpSpPr>
          <a:xfrm>
            <a:off x="10522053" y="3048957"/>
            <a:ext cx="875234" cy="2024067"/>
            <a:chOff x="2418930" y="341408"/>
            <a:chExt cx="1789876" cy="2899057"/>
          </a:xfrm>
        </p:grpSpPr>
        <p:sp>
          <p:nvSpPr>
            <p:cNvPr id="44" name="วงรี 43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5" name="ลูกศรเชื่อมต่อแบบตรง 44"/>
            <p:cNvCxnSpPr>
              <a:stCxn id="44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ลูกศรเชื่อมต่อแบบตรง 45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กล่องข้อความ 46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48" name="ลูกศรขวา 47"/>
          <p:cNvSpPr/>
          <p:nvPr/>
        </p:nvSpPr>
        <p:spPr>
          <a:xfrm>
            <a:off x="1143000" y="3851854"/>
            <a:ext cx="941832" cy="397049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สี่เหลี่ยมผืนผ้ามุมมน 48"/>
          <p:cNvSpPr/>
          <p:nvPr/>
        </p:nvSpPr>
        <p:spPr>
          <a:xfrm>
            <a:off x="1560392" y="5211094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-0.00255 L -0.1349 -0.0046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39 0.00301 L -0.14739 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0.14869 0.0134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5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0" grpId="0" animBg="1"/>
      <p:bldP spid="41" grpId="0" animBg="1"/>
      <p:bldP spid="42" grpId="0" animBg="1"/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-18288" y="274320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DListIterator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header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C0"/>
                </a:solidFill>
                <a:latin typeface="Consolas" panose="020B0609020204030204" pitchFamily="49" charset="0"/>
              </a:rPr>
              <a:t>theList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.insert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itr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grpSp>
        <p:nvGrpSpPr>
          <p:cNvPr id="5" name="กลุ่ม 4"/>
          <p:cNvGrpSpPr/>
          <p:nvPr/>
        </p:nvGrpSpPr>
        <p:grpSpPr>
          <a:xfrm>
            <a:off x="2159127" y="2670048"/>
            <a:ext cx="7837170" cy="3862848"/>
            <a:chOff x="2364109" y="2981666"/>
            <a:chExt cx="7941941" cy="3624382"/>
          </a:xfrm>
        </p:grpSpPr>
        <p:cxnSp>
          <p:nvCxnSpPr>
            <p:cNvPr id="6" name="ลูกศรเชื่อมต่อแบบตรง 5"/>
            <p:cNvCxnSpPr/>
            <p:nvPr/>
          </p:nvCxnSpPr>
          <p:spPr>
            <a:xfrm>
              <a:off x="2364109" y="2981666"/>
              <a:ext cx="742950" cy="17423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กลุ่ม 6"/>
            <p:cNvGrpSpPr/>
            <p:nvPr/>
          </p:nvGrpSpPr>
          <p:grpSpPr>
            <a:xfrm>
              <a:off x="3143250" y="4514166"/>
              <a:ext cx="1866900" cy="743634"/>
              <a:chOff x="3676650" y="4552266"/>
              <a:chExt cx="1866900" cy="743634"/>
            </a:xfrm>
          </p:grpSpPr>
          <p:sp>
            <p:nvSpPr>
              <p:cNvPr id="23" name="สี่เหลี่ยมผืนผ้า 22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สี่เหลี่ยมผืนผ้า 23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สี่เหลี่ยมผืนผ้า 24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กลุ่ม 7"/>
            <p:cNvGrpSpPr/>
            <p:nvPr/>
          </p:nvGrpSpPr>
          <p:grpSpPr>
            <a:xfrm>
              <a:off x="5734050" y="4533900"/>
              <a:ext cx="1866900" cy="743634"/>
              <a:chOff x="3676650" y="4552266"/>
              <a:chExt cx="1866900" cy="743634"/>
            </a:xfrm>
          </p:grpSpPr>
          <p:sp>
            <p:nvSpPr>
              <p:cNvPr id="20" name="สี่เหลี่ยมผืนผ้า 19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สี่เหลี่ยมผืนผ้า 20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สี่เหลี่ยมผืนผ้า 21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กลุ่ม 8"/>
            <p:cNvGrpSpPr/>
            <p:nvPr/>
          </p:nvGrpSpPr>
          <p:grpSpPr>
            <a:xfrm>
              <a:off x="8439150" y="4553634"/>
              <a:ext cx="1866900" cy="743634"/>
              <a:chOff x="3676650" y="4552266"/>
              <a:chExt cx="1866900" cy="743634"/>
            </a:xfrm>
          </p:grpSpPr>
          <p:sp>
            <p:nvSpPr>
              <p:cNvPr id="17" name="สี่เหลี่ยมผืนผ้า 16"/>
              <p:cNvSpPr/>
              <p:nvPr/>
            </p:nvSpPr>
            <p:spPr>
              <a:xfrm>
                <a:off x="3676650" y="4552266"/>
                <a:ext cx="1866900" cy="743634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สี่เหลี่ยมผืนผ้า 17"/>
              <p:cNvSpPr/>
              <p:nvPr/>
            </p:nvSpPr>
            <p:spPr>
              <a:xfrm>
                <a:off x="3676650" y="4552266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สี่เหลี่ยมผืนผ้า 18"/>
              <p:cNvSpPr/>
              <p:nvPr/>
            </p:nvSpPr>
            <p:spPr>
              <a:xfrm>
                <a:off x="5029200" y="4572000"/>
                <a:ext cx="514350" cy="723900"/>
              </a:xfrm>
              <a:prstGeom prst="rect">
                <a:avLst/>
              </a:prstGeom>
              <a:noFill/>
              <a:ln w="47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ลูกศรขวา 9"/>
            <p:cNvSpPr/>
            <p:nvPr/>
          </p:nvSpPr>
          <p:spPr>
            <a:xfrm>
              <a:off x="4752975" y="4573368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ลูกศรขวา 10"/>
            <p:cNvSpPr/>
            <p:nvPr/>
          </p:nvSpPr>
          <p:spPr>
            <a:xfrm>
              <a:off x="7343775" y="4593102"/>
              <a:ext cx="1238250" cy="342216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ส่วนโค้ง 11"/>
            <p:cNvSpPr/>
            <p:nvPr/>
          </p:nvSpPr>
          <p:spPr>
            <a:xfrm rot="150789">
              <a:off x="3267075" y="3305859"/>
              <a:ext cx="6800850" cy="2495550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00B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ลูกศรขวา 12"/>
            <p:cNvSpPr/>
            <p:nvPr/>
          </p:nvSpPr>
          <p:spPr>
            <a:xfrm flipH="1">
              <a:off x="7343775" y="4895850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ลูกศรขวา 13"/>
            <p:cNvSpPr/>
            <p:nvPr/>
          </p:nvSpPr>
          <p:spPr>
            <a:xfrm flipH="1">
              <a:off x="4739642" y="4915584"/>
              <a:ext cx="1192534" cy="34221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ส่วนโค้ง 14"/>
            <p:cNvSpPr/>
            <p:nvPr/>
          </p:nvSpPr>
          <p:spPr>
            <a:xfrm rot="21428010" flipV="1">
              <a:off x="3283277" y="3730603"/>
              <a:ext cx="6800850" cy="2875445"/>
            </a:xfrm>
            <a:prstGeom prst="arc">
              <a:avLst>
                <a:gd name="adj1" fmla="val 10445732"/>
                <a:gd name="adj2" fmla="val 0"/>
              </a:avLst>
            </a:prstGeom>
            <a:ln w="1397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กล่องข้อความ 15"/>
            <p:cNvSpPr txBox="1"/>
            <p:nvPr/>
          </p:nvSpPr>
          <p:spPr>
            <a:xfrm>
              <a:off x="2514600" y="3074849"/>
              <a:ext cx="198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header</a:t>
              </a:r>
              <a:endParaRPr lang="en-US" b="1" dirty="0"/>
            </a:p>
          </p:txBody>
        </p:sp>
      </p:grpSp>
      <p:grpSp>
        <p:nvGrpSpPr>
          <p:cNvPr id="26" name="กลุ่ม 25"/>
          <p:cNvGrpSpPr/>
          <p:nvPr/>
        </p:nvGrpSpPr>
        <p:grpSpPr>
          <a:xfrm>
            <a:off x="3722260" y="2300344"/>
            <a:ext cx="875234" cy="2024067"/>
            <a:chOff x="2418930" y="341408"/>
            <a:chExt cx="1789876" cy="2899057"/>
          </a:xfrm>
        </p:grpSpPr>
        <p:sp>
          <p:nvSpPr>
            <p:cNvPr id="27" name="วงรี 26"/>
            <p:cNvSpPr/>
            <p:nvPr/>
          </p:nvSpPr>
          <p:spPr>
            <a:xfrm>
              <a:off x="2418930" y="1688450"/>
              <a:ext cx="1142771" cy="969715"/>
            </a:xfrm>
            <a:prstGeom prst="ellipse">
              <a:avLst/>
            </a:prstGeom>
            <a:noFill/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8" name="ลูกศรเชื่อมต่อแบบตรง 27"/>
            <p:cNvCxnSpPr>
              <a:stCxn id="27" idx="4"/>
            </p:cNvCxnSpPr>
            <p:nvPr/>
          </p:nvCxnSpPr>
          <p:spPr>
            <a:xfrm>
              <a:off x="2990316" y="2658165"/>
              <a:ext cx="56192" cy="582300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ลูกศรเชื่อมต่อแบบตรง 28"/>
            <p:cNvCxnSpPr/>
            <p:nvPr/>
          </p:nvCxnSpPr>
          <p:spPr>
            <a:xfrm>
              <a:off x="2989941" y="1016292"/>
              <a:ext cx="1" cy="643563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กล่องข้อความ 29"/>
            <p:cNvSpPr txBox="1"/>
            <p:nvPr/>
          </p:nvSpPr>
          <p:spPr>
            <a:xfrm>
              <a:off x="2760815" y="341408"/>
              <a:ext cx="1447991" cy="674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/>
                <a:t>itr</a:t>
              </a:r>
              <a:endParaRPr lang="en-US" b="1" dirty="0"/>
            </a:p>
          </p:txBody>
        </p:sp>
      </p:grpSp>
      <p:sp>
        <p:nvSpPr>
          <p:cNvPr id="31" name="สี่เหลี่ยมผืนผ้ามุมมน 30"/>
          <p:cNvSpPr/>
          <p:nvPr/>
        </p:nvSpPr>
        <p:spPr>
          <a:xfrm>
            <a:off x="9479839" y="1672733"/>
            <a:ext cx="2165650" cy="11662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073104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3016949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4096644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099909" y="204418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6103173" y="204016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7089431" y="204016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216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05651 0.36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1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12682 0.278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41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8959 0.35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0.00729 0.267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6 L -0.48972 0.356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2" y="1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6 L 0.13789 0.361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8" y="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1419043" y="459072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1431194" y="403214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5213338" y="456390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5224700" y="403214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141127" y="456390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8811562" y="4616919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90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15351 -0.3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0.13594 -0.37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44444E-6 L 0.21862 -0.289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4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01641 -0.371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1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7084 -0.289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-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14075 -0.37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1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3030906" y="195443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4102098" y="1954433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5046820" y="1966505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6012539" y="196650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2028175" y="1975542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7055567" y="1988043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444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0.36237 0.38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6 L -0.02617 0.38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1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11745 0.31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72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11628 0.286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7" y="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27214 0.25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7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-0.25481 0.3821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47" y="1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714959" y="4585379"/>
            <a:ext cx="9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2720383" y="4049800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6490269" y="4049800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2703598" y="3668235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6473485" y="462488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3964599" y="458537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946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-0.05508 -0.372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-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85185E-6 L 0.02513 -0.294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0873 -0.2361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08906 -0.372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3451 -0.372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0.04818 -0.3094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enqueue</a:t>
            </a:r>
            <a:r>
              <a:rPr lang="en-US" dirty="0"/>
              <a:t>(33)</a:t>
            </a:r>
          </a:p>
        </p:txBody>
      </p:sp>
      <p:sp>
        <p:nvSpPr>
          <p:cNvPr id="3" name="กล่องข้อความ 2"/>
          <p:cNvSpPr txBox="1"/>
          <p:nvPr/>
        </p:nvSpPr>
        <p:spPr>
          <a:xfrm>
            <a:off x="110490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211455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413385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3124200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8203557" y="2476499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1295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-0.2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2091592" y="1991415"/>
            <a:ext cx="9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3067863" y="1982816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7095118" y="202601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4002022" y="2028421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5996915" y="202601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5061102" y="2026014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5719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4896 0.3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27917 0.38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-0.00716 0.3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0.197 0.3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57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-0.36992 0.383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1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25742 0.2247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78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01605" y="-265244"/>
            <a:ext cx="10515600" cy="1325563"/>
          </a:xfrm>
        </p:spPr>
        <p:txBody>
          <a:bodyPr/>
          <a:lstStyle/>
          <a:p>
            <a:r>
              <a:rPr lang="en-US" dirty="0"/>
              <a:t>Application of Queue: Radix Sort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1920239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6953580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2940516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3943781" y="1975104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5967322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4947048" y="1971080"/>
            <a:ext cx="1020277" cy="57562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800" dirty="0"/>
          </a:p>
        </p:txBody>
      </p:sp>
      <p:sp>
        <p:nvSpPr>
          <p:cNvPr id="14" name="กล่องข้อความ 13"/>
          <p:cNvSpPr txBox="1"/>
          <p:nvPr/>
        </p:nvSpPr>
        <p:spPr>
          <a:xfrm>
            <a:off x="3917253" y="4586774"/>
            <a:ext cx="962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321</a:t>
            </a:r>
            <a:endParaRPr lang="en-US" sz="1200" dirty="0"/>
          </a:p>
        </p:txBody>
      </p:sp>
      <p:sp>
        <p:nvSpPr>
          <p:cNvPr id="15" name="กล่องข้อความ 14"/>
          <p:cNvSpPr txBox="1"/>
          <p:nvPr/>
        </p:nvSpPr>
        <p:spPr>
          <a:xfrm>
            <a:off x="6414445" y="462488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521</a:t>
            </a:r>
            <a:endParaRPr lang="en-US" sz="1200" dirty="0"/>
          </a:p>
        </p:txBody>
      </p:sp>
      <p:sp>
        <p:nvSpPr>
          <p:cNvPr id="16" name="กล่องข้อความ 15"/>
          <p:cNvSpPr txBox="1"/>
          <p:nvPr/>
        </p:nvSpPr>
        <p:spPr>
          <a:xfrm>
            <a:off x="3944376" y="3800418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354</a:t>
            </a:r>
            <a:endParaRPr lang="en-US" sz="1200" dirty="0"/>
          </a:p>
        </p:txBody>
      </p:sp>
      <p:sp>
        <p:nvSpPr>
          <p:cNvPr id="17" name="กล่องข้อความ 16"/>
          <p:cNvSpPr txBox="1"/>
          <p:nvPr/>
        </p:nvSpPr>
        <p:spPr>
          <a:xfrm>
            <a:off x="3877056" y="4261104"/>
            <a:ext cx="934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324</a:t>
            </a:r>
            <a:endParaRPr lang="en-US" sz="1200" dirty="0"/>
          </a:p>
        </p:txBody>
      </p:sp>
      <p:sp>
        <p:nvSpPr>
          <p:cNvPr id="18" name="กล่องข้อความ 17"/>
          <p:cNvSpPr txBox="1"/>
          <p:nvPr/>
        </p:nvSpPr>
        <p:spPr>
          <a:xfrm>
            <a:off x="1424855" y="4598776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150</a:t>
            </a:r>
            <a:endParaRPr lang="en-US" sz="1200" dirty="0"/>
          </a:p>
        </p:txBody>
      </p:sp>
      <p:sp>
        <p:nvSpPr>
          <p:cNvPr id="19" name="กล่องข้อความ 18"/>
          <p:cNvSpPr txBox="1"/>
          <p:nvPr/>
        </p:nvSpPr>
        <p:spPr>
          <a:xfrm>
            <a:off x="2702791" y="4624887"/>
            <a:ext cx="867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237</a:t>
            </a:r>
            <a:endParaRPr lang="en-US" sz="1200" dirty="0"/>
          </a:p>
        </p:txBody>
      </p:sp>
      <p:sp>
        <p:nvSpPr>
          <p:cNvPr id="21" name="กระป๋อง 20"/>
          <p:cNvSpPr/>
          <p:nvPr/>
        </p:nvSpPr>
        <p:spPr>
          <a:xfrm>
            <a:off x="1342966" y="3462527"/>
            <a:ext cx="1020277" cy="1712978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กระป๋อง 21"/>
          <p:cNvSpPr/>
          <p:nvPr/>
        </p:nvSpPr>
        <p:spPr>
          <a:xfrm>
            <a:off x="90160" y="3462527"/>
            <a:ext cx="1020277" cy="171297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กระป๋อง 22"/>
          <p:cNvSpPr/>
          <p:nvPr/>
        </p:nvSpPr>
        <p:spPr>
          <a:xfrm>
            <a:off x="3848578" y="3465515"/>
            <a:ext cx="1020277" cy="170998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กระป๋อง 23"/>
          <p:cNvSpPr/>
          <p:nvPr/>
        </p:nvSpPr>
        <p:spPr>
          <a:xfrm>
            <a:off x="2595772" y="3462525"/>
            <a:ext cx="1020277" cy="1712979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กระป๋อง 24"/>
          <p:cNvSpPr/>
          <p:nvPr/>
        </p:nvSpPr>
        <p:spPr>
          <a:xfrm>
            <a:off x="5101384" y="3457467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กระป๋อง 26"/>
          <p:cNvSpPr/>
          <p:nvPr/>
        </p:nvSpPr>
        <p:spPr>
          <a:xfrm>
            <a:off x="6354190" y="3465515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กระป๋อง 27"/>
          <p:cNvSpPr/>
          <p:nvPr/>
        </p:nvSpPr>
        <p:spPr>
          <a:xfrm>
            <a:off x="7528825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กระป๋อง 28"/>
          <p:cNvSpPr/>
          <p:nvPr/>
        </p:nvSpPr>
        <p:spPr>
          <a:xfrm>
            <a:off x="870346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กระป๋อง 29"/>
          <p:cNvSpPr/>
          <p:nvPr/>
        </p:nvSpPr>
        <p:spPr>
          <a:xfrm>
            <a:off x="9881330" y="3465514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กระป๋อง 30"/>
          <p:cNvSpPr/>
          <p:nvPr/>
        </p:nvSpPr>
        <p:spPr>
          <a:xfrm>
            <a:off x="11059200" y="3457466"/>
            <a:ext cx="1020277" cy="1718037"/>
          </a:xfrm>
          <a:prstGeom prst="can">
            <a:avLst>
              <a:gd name="adj" fmla="val 26792"/>
            </a:avLst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กล่องข้อความ 31"/>
          <p:cNvSpPr txBox="1"/>
          <p:nvPr/>
        </p:nvSpPr>
        <p:spPr>
          <a:xfrm>
            <a:off x="322007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3" name="กล่องข้อความ 32"/>
          <p:cNvSpPr txBox="1"/>
          <p:nvPr/>
        </p:nvSpPr>
        <p:spPr>
          <a:xfrm>
            <a:off x="1573480" y="5183551"/>
            <a:ext cx="558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4" name="กล่องข้อความ 33"/>
          <p:cNvSpPr txBox="1"/>
          <p:nvPr/>
        </p:nvSpPr>
        <p:spPr>
          <a:xfrm>
            <a:off x="2827676" y="5183551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35" name="กล่องข้อความ 34"/>
          <p:cNvSpPr txBox="1"/>
          <p:nvPr/>
        </p:nvSpPr>
        <p:spPr>
          <a:xfrm>
            <a:off x="4078356" y="5209665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36" name="กล่องข้อความ 35"/>
          <p:cNvSpPr txBox="1"/>
          <p:nvPr/>
        </p:nvSpPr>
        <p:spPr>
          <a:xfrm>
            <a:off x="5329036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7" name="กล่องข้อความ 36"/>
          <p:cNvSpPr txBox="1"/>
          <p:nvPr/>
        </p:nvSpPr>
        <p:spPr>
          <a:xfrm>
            <a:off x="6586037" y="5209664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38" name="กล่องข้อความ 37"/>
          <p:cNvSpPr txBox="1"/>
          <p:nvPr/>
        </p:nvSpPr>
        <p:spPr>
          <a:xfrm>
            <a:off x="7760672" y="5209663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9" name="กล่องข้อความ 38"/>
          <p:cNvSpPr txBox="1"/>
          <p:nvPr/>
        </p:nvSpPr>
        <p:spPr>
          <a:xfrm>
            <a:off x="8967661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0" name="กล่องข้อความ 39"/>
          <p:cNvSpPr txBox="1"/>
          <p:nvPr/>
        </p:nvSpPr>
        <p:spPr>
          <a:xfrm>
            <a:off x="1011317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8</a:t>
            </a:r>
          </a:p>
        </p:txBody>
      </p:sp>
      <p:sp>
        <p:nvSpPr>
          <p:cNvPr id="41" name="กล่องข้อความ 40"/>
          <p:cNvSpPr txBox="1"/>
          <p:nvPr/>
        </p:nvSpPr>
        <p:spPr>
          <a:xfrm>
            <a:off x="11291047" y="5209662"/>
            <a:ext cx="55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493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0.04636 -0.369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03073 -0.392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1289 -0.393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8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09049 -0.3458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7.40741E-7 L 0.17162 -0.273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05755 -0.393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-1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implementation</a:t>
            </a:r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621792" y="1536192"/>
            <a:ext cx="11119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RadixSort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0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RadixSort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4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40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4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4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4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theArray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1453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146304" y="164592"/>
            <a:ext cx="1190548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Return the </a:t>
            </a:r>
            <a:r>
              <a:rPr lang="en-US" sz="2600" u="sng" dirty="0">
                <a:solidFill>
                  <a:srgbClr val="3F7F5F"/>
                </a:solidFill>
                <a:latin typeface="Consolas" panose="020B0609020204030204" pitchFamily="49" charset="0"/>
              </a:rPr>
              <a:t>kth digit of v.</a:t>
            </a:r>
          </a:p>
          <a:p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The least significant digit is 0.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getKthDigit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nn-NO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		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/= 10;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% 10;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600" dirty="0"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3F7F5F"/>
                </a:solidFill>
                <a:latin typeface="Consolas" panose="020B0609020204030204" pitchFamily="49" charset="0"/>
              </a:rPr>
              <a:t>// Find the number of digits of a value v.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numberOfDigit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/ 10) &gt; 0) {</a:t>
            </a:r>
          </a:p>
          <a:p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		total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		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/ 10;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6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sz="2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1661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237744" y="420624"/>
            <a:ext cx="116677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>
                <a:solidFill>
                  <a:srgbClr val="3F7F5F"/>
                </a:solidFill>
                <a:latin typeface="Consolas" panose="020B0609020204030204" pitchFamily="49" charset="0"/>
              </a:rPr>
              <a:t>// Get the number of digits of</a:t>
            </a:r>
          </a:p>
          <a:p>
            <a:r>
              <a:rPr lang="en-US" sz="3400" dirty="0">
                <a:solidFill>
                  <a:srgbClr val="3F7F5F"/>
                </a:solidFill>
                <a:latin typeface="Consolas" panose="020B0609020204030204" pitchFamily="49" charset="0"/>
              </a:rPr>
              <a:t>// the longest number in </a:t>
            </a:r>
            <a:r>
              <a:rPr lang="en-US" sz="3400" dirty="0" err="1">
                <a:solidFill>
                  <a:srgbClr val="3F7F5F"/>
                </a:solidFill>
                <a:latin typeface="Consolas" panose="020B0609020204030204" pitchFamily="49" charset="0"/>
              </a:rPr>
              <a:t>theArray</a:t>
            </a:r>
            <a:r>
              <a:rPr lang="en-US" sz="3400" dirty="0">
                <a:solidFill>
                  <a:srgbClr val="3F7F5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3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3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	if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4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400" dirty="0">
                <a:solidFill>
                  <a:srgbClr val="6A3E3E"/>
                </a:solidFill>
                <a:latin typeface="Consolas" panose="020B0609020204030204" pitchFamily="49" charset="0"/>
              </a:rPr>
              <a:t>			</a:t>
            </a:r>
            <a:r>
              <a:rPr lang="en-US" sz="3400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400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34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08167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603504" y="1060704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sort()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maxDigit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3F7F5F"/>
                </a:solidFill>
                <a:latin typeface="Consolas" panose="020B0609020204030204" pitchFamily="49" charset="0"/>
              </a:rPr>
              <a:t>	// initialize all 10 queues</a:t>
            </a:r>
          </a:p>
          <a:p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32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QueueLinkedList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3200" dirty="0"/>
          </a:p>
        </p:txBody>
      </p:sp>
      <p:sp>
        <p:nvSpPr>
          <p:cNvPr id="6" name="ลูกศรลง 5"/>
          <p:cNvSpPr/>
          <p:nvPr/>
        </p:nvSpPr>
        <p:spPr>
          <a:xfrm rot="1212698">
            <a:off x="1164752" y="4092436"/>
            <a:ext cx="615031" cy="1339072"/>
          </a:xfrm>
          <a:prstGeom prst="down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404007" y="5391250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/>
          <p:cNvSpPr/>
          <p:nvPr/>
        </p:nvSpPr>
        <p:spPr>
          <a:xfrm>
            <a:off x="347472" y="61842"/>
            <a:ext cx="125455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for each digit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maxDigit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for each data in array	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getKthDigit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)].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</a:rPr>
              <a:t>// index of array when we put data in from each queue.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// for each queue</a:t>
            </a:r>
          </a:p>
          <a:p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10; </a:t>
            </a:r>
            <a:r>
              <a:rPr lang="nn-NO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		// empty each queue and output to </a:t>
            </a:r>
            <a:r>
              <a:rPr lang="en-US" sz="2400" dirty="0" err="1">
                <a:solidFill>
                  <a:srgbClr val="3F7F5F"/>
                </a:solidFill>
                <a:latin typeface="Consolas" panose="020B0609020204030204" pitchFamily="49" charset="0"/>
              </a:rPr>
              <a:t>theArray</a:t>
            </a:r>
            <a:endParaRPr lang="en-US" sz="2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while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			</a:t>
            </a:r>
            <a:r>
              <a:rPr lang="en-US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allQueues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C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//end outer for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//end method</a:t>
            </a:r>
            <a:endParaRPr lang="en-US" sz="2400" dirty="0"/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9643688" y="657382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6" name="ลูกศรขวา 5"/>
          <p:cNvSpPr/>
          <p:nvPr/>
        </p:nvSpPr>
        <p:spPr>
          <a:xfrm flipH="1">
            <a:off x="8000908" y="4010183"/>
            <a:ext cx="1508852" cy="634970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สี่เหลี่ยมผืนผ้ามุมมน 6"/>
          <p:cNvSpPr/>
          <p:nvPr/>
        </p:nvSpPr>
        <p:spPr>
          <a:xfrm>
            <a:off x="9643688" y="3978717"/>
            <a:ext cx="2320906" cy="12618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𝛩(n)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8" name="ลูกศรขวา 7"/>
          <p:cNvSpPr/>
          <p:nvPr/>
        </p:nvSpPr>
        <p:spPr>
          <a:xfrm flipH="1">
            <a:off x="8577072" y="1017049"/>
            <a:ext cx="1066616" cy="812829"/>
          </a:xfrm>
          <a:prstGeom prst="rightArrow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dequeue</a:t>
            </a:r>
            <a:r>
              <a:rPr lang="en-US" dirty="0"/>
              <a:t>()</a:t>
            </a: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324549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7</a:t>
            </a: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425514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627444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9</a:t>
            </a:r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526479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6</a:t>
            </a: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7284093" y="2476500"/>
            <a:ext cx="1009650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0215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16429" y="0"/>
            <a:ext cx="10515600" cy="723446"/>
          </a:xfrm>
        </p:spPr>
        <p:txBody>
          <a:bodyPr/>
          <a:lstStyle/>
          <a:p>
            <a:r>
              <a:rPr lang="en-US" dirty="0"/>
              <a:t>Queue operations</a:t>
            </a:r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0" y="723446"/>
            <a:ext cx="12192000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//return the first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//return the last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//remove the first data (return its value too).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	//insert new data after the last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insertLast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Exception; 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5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478970" y="1249740"/>
            <a:ext cx="113864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//check if the queue is empty.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//check if the queue has no more space to store new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3F7F5F"/>
                </a:solidFill>
                <a:latin typeface="Consolas" panose="020B0609020204030204" pitchFamily="49" charset="0"/>
              </a:rPr>
              <a:t>//return the number of data currently stored in the queue.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size();        </a:t>
            </a: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8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using array</a:t>
            </a:r>
          </a:p>
        </p:txBody>
      </p:sp>
      <p:sp>
        <p:nvSpPr>
          <p:cNvPr id="3" name="สี่เหลี่ยมผืนผ้า 2"/>
          <p:cNvSpPr/>
          <p:nvPr/>
        </p:nvSpPr>
        <p:spPr>
          <a:xfrm>
            <a:off x="370115" y="1407660"/>
            <a:ext cx="118218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3F7F5F"/>
                </a:solidFill>
                <a:latin typeface="Consolas" panose="020B0609020204030204" pitchFamily="49" charset="0"/>
              </a:rPr>
              <a:t>//number of currently stored data.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private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800" b="1" dirty="0">
                <a:solidFill>
                  <a:srgbClr val="3F7F5F"/>
                </a:solidFill>
                <a:latin typeface="Consolas" panose="020B0609020204030204" pitchFamily="49" charset="0"/>
              </a:rPr>
              <a:t>//index of the first data</a:t>
            </a:r>
            <a:endParaRPr lang="en-US" sz="2800" dirty="0"/>
          </a:p>
        </p:txBody>
      </p:sp>
      <p:grpSp>
        <p:nvGrpSpPr>
          <p:cNvPr id="15" name="กลุ่ม 14"/>
          <p:cNvGrpSpPr/>
          <p:nvPr/>
        </p:nvGrpSpPr>
        <p:grpSpPr>
          <a:xfrm>
            <a:off x="3158408" y="4022271"/>
            <a:ext cx="5048250" cy="830997"/>
            <a:chOff x="3158408" y="4022271"/>
            <a:chExt cx="5048250" cy="830997"/>
          </a:xfrm>
        </p:grpSpPr>
        <p:sp>
          <p:nvSpPr>
            <p:cNvPr id="4" name="กล่องข้อความ 3"/>
            <p:cNvSpPr txBox="1"/>
            <p:nvPr/>
          </p:nvSpPr>
          <p:spPr>
            <a:xfrm>
              <a:off x="31584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7</a:t>
              </a:r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41680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  <p:sp>
          <p:nvSpPr>
            <p:cNvPr id="6" name="กล่องข้อความ 5"/>
            <p:cNvSpPr txBox="1"/>
            <p:nvPr/>
          </p:nvSpPr>
          <p:spPr>
            <a:xfrm>
              <a:off x="618735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9</a:t>
              </a:r>
            </a:p>
          </p:txBody>
        </p:sp>
        <p:sp>
          <p:nvSpPr>
            <p:cNvPr id="7" name="กล่องข้อความ 6"/>
            <p:cNvSpPr txBox="1"/>
            <p:nvPr/>
          </p:nvSpPr>
          <p:spPr>
            <a:xfrm>
              <a:off x="51777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6</a:t>
              </a:r>
            </a:p>
          </p:txBody>
        </p:sp>
        <p:sp>
          <p:nvSpPr>
            <p:cNvPr id="8" name="กล่องข้อความ 7"/>
            <p:cNvSpPr txBox="1"/>
            <p:nvPr/>
          </p:nvSpPr>
          <p:spPr>
            <a:xfrm>
              <a:off x="7197008" y="4022271"/>
              <a:ext cx="1009650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33</a:t>
              </a:r>
            </a:p>
          </p:txBody>
        </p:sp>
      </p:grpSp>
      <p:grpSp>
        <p:nvGrpSpPr>
          <p:cNvPr id="11" name="กลุ่ม 10"/>
          <p:cNvGrpSpPr/>
          <p:nvPr/>
        </p:nvGrpSpPr>
        <p:grpSpPr>
          <a:xfrm>
            <a:off x="4672883" y="4684574"/>
            <a:ext cx="5346737" cy="1187521"/>
            <a:chOff x="4672883" y="4684574"/>
            <a:chExt cx="5346737" cy="1187521"/>
          </a:xfrm>
        </p:grpSpPr>
        <p:sp>
          <p:nvSpPr>
            <p:cNvPr id="9" name="กล่องข้อความ 8"/>
            <p:cNvSpPr txBox="1"/>
            <p:nvPr/>
          </p:nvSpPr>
          <p:spPr>
            <a:xfrm>
              <a:off x="4672883" y="5410430"/>
              <a:ext cx="5346737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front ==  3  means the first data is here! </a:t>
              </a:r>
            </a:p>
          </p:txBody>
        </p:sp>
        <p:sp>
          <p:nvSpPr>
            <p:cNvPr id="10" name="ลูกศรขวา 9"/>
            <p:cNvSpPr/>
            <p:nvPr/>
          </p:nvSpPr>
          <p:spPr>
            <a:xfrm rot="16200000">
              <a:off x="6354957" y="4731619"/>
              <a:ext cx="674452" cy="580362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กลุ่ม 11"/>
          <p:cNvGrpSpPr/>
          <p:nvPr/>
        </p:nvGrpSpPr>
        <p:grpSpPr>
          <a:xfrm>
            <a:off x="2715567" y="4695308"/>
            <a:ext cx="9365099" cy="1913378"/>
            <a:chOff x="4672883" y="3958717"/>
            <a:chExt cx="10868761" cy="1913378"/>
          </a:xfrm>
        </p:grpSpPr>
        <p:sp>
          <p:nvSpPr>
            <p:cNvPr id="13" name="กล่องข้อความ 12"/>
            <p:cNvSpPr txBox="1"/>
            <p:nvPr/>
          </p:nvSpPr>
          <p:spPr>
            <a:xfrm>
              <a:off x="4672883" y="5410430"/>
              <a:ext cx="10868761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The contents can wrap! Hence if size ==  4, the last data is here! </a:t>
              </a:r>
            </a:p>
          </p:txBody>
        </p:sp>
        <p:sp>
          <p:nvSpPr>
            <p:cNvPr id="14" name="ลูกศรขวา 13"/>
            <p:cNvSpPr/>
            <p:nvPr/>
          </p:nvSpPr>
          <p:spPr>
            <a:xfrm rot="16200000">
              <a:off x="5992028" y="4368691"/>
              <a:ext cx="1400309" cy="580362"/>
            </a:xfrm>
            <a:prstGeom prst="rightArrow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95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0" y="331620"/>
            <a:ext cx="1161288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DEFAULT_CAPACITY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	this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DEFAULT_CAPACITY</a:t>
            </a:r>
            <a:r>
              <a:rPr lang="en-US" sz="3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	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QueueArray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capacity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		</a:t>
            </a:r>
            <a:r>
              <a:rPr lang="en-US" sz="3200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solidFill>
                  <a:srgbClr val="6A3E3E"/>
                </a:solidFill>
                <a:latin typeface="Consolas" panose="020B0609020204030204" pitchFamily="49" charset="0"/>
              </a:rPr>
              <a:t>capacity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		size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=0;</a:t>
            </a:r>
          </a:p>
          <a:p>
            <a:r>
              <a:rPr lang="en-US" sz="3200" dirty="0">
                <a:solidFill>
                  <a:srgbClr val="0000C0"/>
                </a:solidFill>
                <a:latin typeface="Consolas" panose="020B0609020204030204" pitchFamily="49" charset="0"/>
              </a:rPr>
              <a:t>		front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3200" dirty="0"/>
          </a:p>
        </p:txBody>
      </p:sp>
      <p:grpSp>
        <p:nvGrpSpPr>
          <p:cNvPr id="11" name="กลุ่ม 10"/>
          <p:cNvGrpSpPr/>
          <p:nvPr/>
        </p:nvGrpSpPr>
        <p:grpSpPr>
          <a:xfrm>
            <a:off x="5572424" y="5009823"/>
            <a:ext cx="5048250" cy="1407039"/>
            <a:chOff x="5572424" y="5009823"/>
            <a:chExt cx="5048250" cy="1407039"/>
          </a:xfrm>
        </p:grpSpPr>
        <p:grpSp>
          <p:nvGrpSpPr>
            <p:cNvPr id="9" name="กลุ่ม 8"/>
            <p:cNvGrpSpPr/>
            <p:nvPr/>
          </p:nvGrpSpPr>
          <p:grpSpPr>
            <a:xfrm>
              <a:off x="5572424" y="5009823"/>
              <a:ext cx="5048250" cy="830997"/>
              <a:chOff x="5572424" y="5009823"/>
              <a:chExt cx="5048250" cy="830997"/>
            </a:xfrm>
          </p:grpSpPr>
          <p:sp>
            <p:nvSpPr>
              <p:cNvPr id="4" name="กล่องข้อความ 3"/>
              <p:cNvSpPr txBox="1"/>
              <p:nvPr/>
            </p:nvSpPr>
            <p:spPr>
              <a:xfrm>
                <a:off x="557242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5" name="กล่องข้อความ 4"/>
              <p:cNvSpPr txBox="1"/>
              <p:nvPr/>
            </p:nvSpPr>
            <p:spPr>
              <a:xfrm>
                <a:off x="658207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6" name="กล่องข้อความ 5"/>
              <p:cNvSpPr txBox="1"/>
              <p:nvPr/>
            </p:nvSpPr>
            <p:spPr>
              <a:xfrm>
                <a:off x="860137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7" name="กล่องข้อความ 6"/>
              <p:cNvSpPr txBox="1"/>
              <p:nvPr/>
            </p:nvSpPr>
            <p:spPr>
              <a:xfrm>
                <a:off x="759172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  <p:sp>
            <p:nvSpPr>
              <p:cNvPr id="8" name="กล่องข้อความ 7"/>
              <p:cNvSpPr txBox="1"/>
              <p:nvPr/>
            </p:nvSpPr>
            <p:spPr>
              <a:xfrm>
                <a:off x="9611024" y="5009823"/>
                <a:ext cx="1009650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/>
                  <a:t>0</a:t>
                </a:r>
              </a:p>
            </p:txBody>
          </p:sp>
        </p:grpSp>
        <p:sp>
          <p:nvSpPr>
            <p:cNvPr id="10" name="กล่องข้อความ 9"/>
            <p:cNvSpPr txBox="1"/>
            <p:nvPr/>
          </p:nvSpPr>
          <p:spPr>
            <a:xfrm>
              <a:off x="5824048" y="6016752"/>
              <a:ext cx="4796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Array elements have their default values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13" name="กลุ่ม 12"/>
          <p:cNvGrpSpPr/>
          <p:nvPr/>
        </p:nvGrpSpPr>
        <p:grpSpPr>
          <a:xfrm>
            <a:off x="90118" y="5179662"/>
            <a:ext cx="5346737" cy="1556853"/>
            <a:chOff x="4672883" y="4684574"/>
            <a:chExt cx="5346737" cy="1556853"/>
          </a:xfrm>
        </p:grpSpPr>
        <p:sp>
          <p:nvSpPr>
            <p:cNvPr id="14" name="กล่องข้อความ 13"/>
            <p:cNvSpPr txBox="1"/>
            <p:nvPr/>
          </p:nvSpPr>
          <p:spPr>
            <a:xfrm>
              <a:off x="4672883" y="5410430"/>
              <a:ext cx="5346737" cy="83099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front =0 will mean there is a data in the first slot.</a:t>
              </a:r>
            </a:p>
          </p:txBody>
        </p:sp>
        <p:sp>
          <p:nvSpPr>
            <p:cNvPr id="15" name="ลูกศรขวา 14"/>
            <p:cNvSpPr/>
            <p:nvPr/>
          </p:nvSpPr>
          <p:spPr>
            <a:xfrm rot="16200000">
              <a:off x="6354957" y="4731619"/>
              <a:ext cx="674452" cy="580362"/>
            </a:xfrm>
            <a:prstGeom prst="right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8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สี่เหลี่ยมผืนผ้า 2"/>
          <p:cNvSpPr/>
          <p:nvPr/>
        </p:nvSpPr>
        <p:spPr>
          <a:xfrm>
            <a:off x="1005840" y="0"/>
            <a:ext cx="9979152" cy="716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0;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theArray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makeEmpty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800" dirty="0">
                <a:solidFill>
                  <a:srgbClr val="0000C0"/>
                </a:solidFill>
                <a:latin typeface="Consolas" panose="020B0609020204030204" pitchFamily="49" charset="0"/>
              </a:rPr>
              <a:t>	front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  <a:endParaRPr lang="en-US" sz="2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6178296" y="3581570"/>
            <a:ext cx="561441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Does the same as constructor, but we do not have to create our array from scratch.</a:t>
            </a:r>
          </a:p>
        </p:txBody>
      </p:sp>
      <p:sp>
        <p:nvSpPr>
          <p:cNvPr id="5" name="สี่เหลี่ยมผืนผ้ามุมมน 4"/>
          <p:cNvSpPr/>
          <p:nvPr/>
        </p:nvSpPr>
        <p:spPr>
          <a:xfrm>
            <a:off x="8759952" y="1097280"/>
            <a:ext cx="2871216" cy="18105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𝛩(1)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12124</TotalTime>
  <Words>1004</Words>
  <Application>Microsoft Office PowerPoint</Application>
  <PresentationFormat>แบบจอกว้าง</PresentationFormat>
  <Paragraphs>486</Paragraphs>
  <Slides>36</Slides>
  <Notes>13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36</vt:i4>
      </vt:variant>
    </vt:vector>
  </HeadingPairs>
  <TitlesOfParts>
    <vt:vector size="44" baseType="lpstr">
      <vt:lpstr>Angsana New</vt:lpstr>
      <vt:lpstr>Arial</vt:lpstr>
      <vt:lpstr>Calibri</vt:lpstr>
      <vt:lpstr>Calibri Light</vt:lpstr>
      <vt:lpstr>Cambria Math</vt:lpstr>
      <vt:lpstr>Consolas</vt:lpstr>
      <vt:lpstr>Cordia New</vt:lpstr>
      <vt:lpstr>ธีมของ Office</vt:lpstr>
      <vt:lpstr>Queue</vt:lpstr>
      <vt:lpstr>What is a queue</vt:lpstr>
      <vt:lpstr>Example: enqueue(33)</vt:lpstr>
      <vt:lpstr>Example: dequeue()</vt:lpstr>
      <vt:lpstr>Queue operations</vt:lpstr>
      <vt:lpstr>งานนำเสนอ PowerPoint</vt:lpstr>
      <vt:lpstr>Queue Implementation using array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Queue implementation using Linked List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More advanced Queue: double ended!</vt:lpstr>
      <vt:lpstr>Double ended Queue: array implementation</vt:lpstr>
      <vt:lpstr>งานนำเสนอ PowerPoint</vt:lpstr>
      <vt:lpstr>Double ended Queue: Linked List implementation</vt:lpstr>
      <vt:lpstr>งานนำเสนอ PowerPoint</vt:lpstr>
      <vt:lpstr>Application of Queue: Radix Sort</vt:lpstr>
      <vt:lpstr>Application of Queue: Radix Sort</vt:lpstr>
      <vt:lpstr>Application of Queue: Radix Sort</vt:lpstr>
      <vt:lpstr>Application of Queue: Radix Sort</vt:lpstr>
      <vt:lpstr>Application of Queue: Radix Sort</vt:lpstr>
      <vt:lpstr>Application of Queue: Radix Sort</vt:lpstr>
      <vt:lpstr>Radix sort implementation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Vishnu Kotrajaras</dc:creator>
  <cp:lastModifiedBy>Vishnu Kotrajaras</cp:lastModifiedBy>
  <cp:revision>64</cp:revision>
  <dcterms:created xsi:type="dcterms:W3CDTF">2016-02-10T05:14:55Z</dcterms:created>
  <dcterms:modified xsi:type="dcterms:W3CDTF">2018-09-21T01:02:25Z</dcterms:modified>
</cp:coreProperties>
</file>