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2" r:id="rId3"/>
    <p:sldId id="257" r:id="rId4"/>
    <p:sldId id="298" r:id="rId5"/>
    <p:sldId id="299" r:id="rId6"/>
    <p:sldId id="30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6" r:id="rId29"/>
    <p:sldId id="315" r:id="rId30"/>
    <p:sldId id="320" r:id="rId31"/>
    <p:sldId id="317" r:id="rId32"/>
    <p:sldId id="321" r:id="rId33"/>
    <p:sldId id="318" r:id="rId34"/>
    <p:sldId id="319" r:id="rId35"/>
    <p:sldId id="322" r:id="rId36"/>
    <p:sldId id="323" r:id="rId37"/>
    <p:sldId id="324" r:id="rId38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2931" autoAdjust="0"/>
  </p:normalViewPr>
  <p:slideViewPr>
    <p:cSldViewPr>
      <p:cViewPr varScale="1">
        <p:scale>
          <a:sx n="64" d="100"/>
          <a:sy n="64" d="100"/>
        </p:scale>
        <p:origin x="16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6CB4-A0E1-48B1-B33F-BBD67E90CEE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DB770-41A1-4755-93A5-BF873B48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5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เก็บไว้เขียนหนังสือบท</a:t>
            </a:r>
            <a:r>
              <a:rPr lang="th-TH" baseline="0" dirty="0"/>
              <a:t> </a:t>
            </a:r>
            <a:r>
              <a:rPr lang="en-US" baseline="0" dirty="0"/>
              <a:t>heap 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err="1"/>
              <a:t>จริงๆ</a:t>
            </a:r>
            <a:r>
              <a:rPr lang="th-TH" baseline="0" dirty="0"/>
              <a:t> ไม่ต้องสอนอันนี้ 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DB770-41A1-4755-93A5-BF873B480C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6A99-592D-4F9C-9E26-67EA91C31198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998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E8922-B369-4F44-BF13-A91CF7E081C9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3176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3D8F5-6C17-43E9-9473-18FD1E77ED1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265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9712-AB1E-4C04-8E7A-B58CB18A9D7B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49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A60D0-6BC4-41C0-BE32-89E0548ACF2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1127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2F75-89D1-47FA-A929-F450BB5CD076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09702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62F0-CBD8-481D-BC42-D395D22E6423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467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C237-A028-4E96-8EAC-C58C9F790D7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332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6AC8-B981-473D-98CB-031C74B21D5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890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CD95C-0142-42E6-AE37-FCF82598E36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28338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862C-F580-45BD-BC7C-61F19794E08F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4923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3EBA4-FC65-46A0-AAE3-C0FDAE91A13C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9573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คลิกเพื่อแก้ไขลักษณะต้นแบบชื่อเรื่อง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E9A7105-5EBB-4C4E-B5B1-350D96EA0FD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3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Binary Tree</a:t>
            </a:r>
          </a:p>
        </p:txBody>
      </p:sp>
      <p:grpSp>
        <p:nvGrpSpPr>
          <p:cNvPr id="2051" name="กลุ่ม 3"/>
          <p:cNvGrpSpPr>
            <a:grpSpLocks/>
          </p:cNvGrpSpPr>
          <p:nvPr/>
        </p:nvGrpSpPr>
        <p:grpSpPr bwMode="auto">
          <a:xfrm>
            <a:off x="2411413" y="2205038"/>
            <a:ext cx="4446587" cy="3960812"/>
            <a:chOff x="2391631" y="1340768"/>
            <a:chExt cx="4763508" cy="5216410"/>
          </a:xfrm>
        </p:grpSpPr>
        <p:sp>
          <p:nvSpPr>
            <p:cNvPr id="5" name="วงรี 4"/>
            <p:cNvSpPr/>
            <p:nvPr/>
          </p:nvSpPr>
          <p:spPr>
            <a:xfrm>
              <a:off x="3923912" y="1340768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2830398" y="2340144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5070147" y="2298330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4624578" y="3456603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6396651" y="3506781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3226647" y="3506781"/>
              <a:ext cx="758488" cy="79657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2391631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4503833" y="5710427"/>
              <a:ext cx="760188" cy="846751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5952783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4" name="ลูกศรเชื่อมต่อแบบตรง 13"/>
            <p:cNvCxnSpPr>
              <a:stCxn id="5" idx="3"/>
              <a:endCxn id="6" idx="7"/>
            </p:cNvCxnSpPr>
            <p:nvPr/>
          </p:nvCxnSpPr>
          <p:spPr>
            <a:xfrm flipH="1">
              <a:off x="3478343" y="2020260"/>
              <a:ext cx="556112" cy="43696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/>
            <p:cNvCxnSpPr>
              <a:endCxn id="7" idx="1"/>
            </p:cNvCxnSpPr>
            <p:nvPr/>
          </p:nvCxnSpPr>
          <p:spPr>
            <a:xfrm>
              <a:off x="4644986" y="1930358"/>
              <a:ext cx="535704" cy="4850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/>
            <p:cNvCxnSpPr>
              <a:stCxn id="6" idx="4"/>
            </p:cNvCxnSpPr>
            <p:nvPr/>
          </p:nvCxnSpPr>
          <p:spPr>
            <a:xfrm>
              <a:off x="3209641" y="3136718"/>
              <a:ext cx="219384" cy="48714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/>
            <p:cNvCxnSpPr>
              <a:endCxn id="8" idx="0"/>
            </p:cNvCxnSpPr>
            <p:nvPr/>
          </p:nvCxnSpPr>
          <p:spPr>
            <a:xfrm flipH="1">
              <a:off x="5003823" y="3042635"/>
              <a:ext cx="229587" cy="41396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ลูกศรเชื่อมต่อแบบตรง 17"/>
            <p:cNvCxnSpPr>
              <a:endCxn id="9" idx="1"/>
            </p:cNvCxnSpPr>
            <p:nvPr/>
          </p:nvCxnSpPr>
          <p:spPr>
            <a:xfrm>
              <a:off x="5728298" y="2954824"/>
              <a:ext cx="778896" cy="66903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ลูกศรเชื่อมต่อแบบตรง 18"/>
            <p:cNvCxnSpPr>
              <a:stCxn id="10" idx="3"/>
            </p:cNvCxnSpPr>
            <p:nvPr/>
          </p:nvCxnSpPr>
          <p:spPr>
            <a:xfrm flipH="1">
              <a:off x="2947742" y="4186272"/>
              <a:ext cx="389448" cy="55823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ลูกศรเชื่อมต่อแบบตรง 19"/>
            <p:cNvCxnSpPr>
              <a:endCxn id="22" idx="0"/>
            </p:cNvCxnSpPr>
            <p:nvPr/>
          </p:nvCxnSpPr>
          <p:spPr>
            <a:xfrm>
              <a:off x="3709631" y="4248995"/>
              <a:ext cx="462576" cy="39724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ลูกศรเชื่อมต่อแบบตรง 20"/>
            <p:cNvCxnSpPr>
              <a:stCxn id="9" idx="3"/>
              <a:endCxn id="13" idx="0"/>
            </p:cNvCxnSpPr>
            <p:nvPr/>
          </p:nvCxnSpPr>
          <p:spPr>
            <a:xfrm flipH="1">
              <a:off x="6332026" y="4186272"/>
              <a:ext cx="175167" cy="45996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วงรี 21"/>
            <p:cNvSpPr/>
            <p:nvPr/>
          </p:nvSpPr>
          <p:spPr>
            <a:xfrm>
              <a:off x="3792963" y="4646236"/>
              <a:ext cx="758488" cy="84675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3" name="ลูกศรเชื่อมต่อแบบตรง 22"/>
            <p:cNvCxnSpPr/>
            <p:nvPr/>
          </p:nvCxnSpPr>
          <p:spPr>
            <a:xfrm>
              <a:off x="4303157" y="5403086"/>
              <a:ext cx="387747" cy="4704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strict (full) binary tree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Must be</a:t>
            </a:r>
            <a:r>
              <a:rPr lang="th-TH" altLang="en-US" dirty="0"/>
              <a:t> </a:t>
            </a:r>
            <a:r>
              <a:rPr lang="en-US" altLang="en-US" dirty="0"/>
              <a:t>empty tree or </a:t>
            </a:r>
          </a:p>
          <a:p>
            <a:pPr eaLnBrk="1" hangingPunct="1"/>
            <a:r>
              <a:rPr lang="en-US" altLang="en-US" dirty="0"/>
              <a:t>All non-leaf must have 2 branches.</a:t>
            </a:r>
          </a:p>
          <a:p>
            <a:pPr eaLnBrk="1" hangingPunct="1"/>
            <a:r>
              <a:rPr lang="en-US" altLang="en-US" dirty="0"/>
              <a:t>Perfect binary tree is both full and complete</a:t>
            </a:r>
            <a:r>
              <a:rPr lang="th-TH" alt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Binary tree : Theory</a:t>
            </a:r>
            <a:endParaRPr lang="th-TH" altLang="en-US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7638"/>
            <a:ext cx="8893175" cy="5251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Let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leaves</a:t>
            </a:r>
            <a:r>
              <a:rPr lang="th-TH" altLang="en-US" dirty="0"/>
              <a:t>(t</a:t>
            </a:r>
            <a:r>
              <a:rPr lang="en-US" altLang="en-US" dirty="0"/>
              <a:t>)</a:t>
            </a:r>
            <a:r>
              <a:rPr lang="th-TH" altLang="en-US" dirty="0"/>
              <a:t> </a:t>
            </a:r>
            <a:r>
              <a:rPr lang="en-US" altLang="en-US" dirty="0"/>
              <a:t>be the number of leaves in the tree t.</a:t>
            </a:r>
            <a:endParaRPr lang="th-TH" altLang="en-US" dirty="0"/>
          </a:p>
          <a:p>
            <a:pPr eaLnBrk="1" hangingPunct="1"/>
            <a:r>
              <a:rPr lang="th-TH" altLang="en-US" dirty="0"/>
              <a:t>n(t)</a:t>
            </a:r>
            <a:r>
              <a:rPr lang="en-US" altLang="en-US" dirty="0"/>
              <a:t> be the number of nodes of tree t.</a:t>
            </a:r>
            <a:r>
              <a:rPr lang="th-TH" altLang="en-US" dirty="0"/>
              <a:t> </a:t>
            </a:r>
          </a:p>
          <a:p>
            <a:pPr eaLnBrk="1" hangingPunct="1"/>
            <a:r>
              <a:rPr lang="th-TH" altLang="en-US" dirty="0" err="1"/>
              <a:t>height</a:t>
            </a:r>
            <a:r>
              <a:rPr lang="th-TH" altLang="en-US" dirty="0"/>
              <a:t>(t)</a:t>
            </a:r>
            <a:r>
              <a:rPr lang="en-US" altLang="en-US" dirty="0"/>
              <a:t> be the height of t.</a:t>
            </a:r>
            <a:r>
              <a:rPr lang="th-TH" altLang="en-US" dirty="0"/>
              <a:t> </a:t>
            </a:r>
          </a:p>
          <a:p>
            <a:pPr eaLnBrk="1" hangingPunct="1"/>
            <a:r>
              <a:rPr lang="th-TH" altLang="en-US" dirty="0" err="1"/>
              <a:t>leftsubtree</a:t>
            </a:r>
            <a:r>
              <a:rPr lang="th-TH" altLang="en-US" dirty="0"/>
              <a:t>(t) </a:t>
            </a:r>
            <a:r>
              <a:rPr lang="en-US" altLang="en-US" dirty="0"/>
              <a:t>be the left sub</a:t>
            </a:r>
            <a:r>
              <a:rPr lang="th-TH" altLang="en-US" dirty="0"/>
              <a:t>t</a:t>
            </a:r>
            <a:r>
              <a:rPr lang="en-US" altLang="en-US" dirty="0" err="1"/>
              <a:t>ree</a:t>
            </a:r>
            <a:r>
              <a:rPr lang="en-US" altLang="en-US" dirty="0"/>
              <a:t> of t.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rightsubtree</a:t>
            </a:r>
            <a:r>
              <a:rPr lang="th-TH" altLang="en-US" dirty="0"/>
              <a:t>(t) </a:t>
            </a:r>
            <a:r>
              <a:rPr lang="en-US" altLang="en-US" dirty="0"/>
              <a:t>be the right sub</a:t>
            </a:r>
            <a:r>
              <a:rPr lang="th-TH" altLang="en-US" dirty="0"/>
              <a:t>t</a:t>
            </a:r>
            <a:r>
              <a:rPr lang="en-US" altLang="en-US" dirty="0" err="1"/>
              <a:t>ree</a:t>
            </a:r>
            <a:r>
              <a:rPr lang="en-US" altLang="en-US" dirty="0"/>
              <a:t> of t.</a:t>
            </a:r>
            <a:endParaRPr lang="th-TH" altLang="en-US" dirty="0"/>
          </a:p>
          <a:p>
            <a:pPr eaLnBrk="1" hangingPunct="1"/>
            <a:r>
              <a:rPr lang="th-TH" altLang="en-US" dirty="0" err="1"/>
              <a:t>max</a:t>
            </a:r>
            <a:r>
              <a:rPr lang="th-TH" altLang="en-US" dirty="0"/>
              <a:t>(a,b) </a:t>
            </a:r>
            <a:r>
              <a:rPr lang="en-US" altLang="en-US" dirty="0"/>
              <a:t>be a maximum value from a and b.</a:t>
            </a:r>
            <a:endParaRPr lang="th-TH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 a non empty binary tree, we have the following relations:</a:t>
            </a:r>
            <a:r>
              <a:rPr lang="th-TH" altLang="en-US" sz="4000"/>
              <a:t> 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11487"/>
              </p:ext>
            </p:extLst>
          </p:nvPr>
        </p:nvGraphicFramePr>
        <p:xfrm>
          <a:off x="2211388" y="1417638"/>
          <a:ext cx="336708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สมการ" r:id="rId3" imgW="1168200" imgH="393480" progId="Equation.3">
                  <p:embed/>
                </p:oleObj>
              </mc:Choice>
              <mc:Fallback>
                <p:oleObj name="สมการ" r:id="rId3" imgW="1168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417638"/>
                        <a:ext cx="336708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68538" y="2587625"/>
          <a:ext cx="31654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Microsoft Equation 3.0" r:id="rId5" imgW="1054100" imgH="393700" progId="Equation.3">
                  <p:embed/>
                </p:oleObj>
              </mc:Choice>
              <mc:Fallback>
                <p:oleObj name="Microsoft Equation 3.0" r:id="rId5" imgW="1054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87625"/>
                        <a:ext cx="31654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457200" y="3838575"/>
            <a:ext cx="368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ngsana New" panose="02020603050405020304" pitchFamily="18" charset="-34"/>
              </a:rPr>
              <a:t>If t is a full binary tree, then</a:t>
            </a:r>
            <a:r>
              <a:rPr lang="th-TH" altLang="en-US" sz="3600" dirty="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156075" y="3733800"/>
          <a:ext cx="30638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Microsoft Equation 3.0" r:id="rId7" imgW="1383699" imgH="406224" progId="Equation.3">
                  <p:embed/>
                </p:oleObj>
              </mc:Choice>
              <mc:Fallback>
                <p:oleObj name="Microsoft Equation 3.0" r:id="rId7" imgW="1383699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3733800"/>
                        <a:ext cx="30638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60363" y="4683125"/>
            <a:ext cx="720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ngsana New" panose="02020603050405020304" pitchFamily="18" charset="-34"/>
              </a:rPr>
              <a:t>If</a:t>
            </a:r>
            <a:r>
              <a:rPr lang="th-TH" altLang="en-US" sz="2000">
                <a:latin typeface="Angsana New" panose="02020603050405020304" pitchFamily="18" charset="-34"/>
              </a:rPr>
              <a:t> </a:t>
            </a:r>
            <a:endParaRPr lang="th-TH" altLang="en-US" sz="4000">
              <a:latin typeface="Angsana New" panose="02020603050405020304" pitchFamily="18" charset="-34"/>
            </a:endParaRP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773113" y="4510088"/>
          <a:ext cx="29924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Microsoft Equation 3.0" r:id="rId9" imgW="1383699" imgH="406224" progId="Equation.3">
                  <p:embed/>
                </p:oleObj>
              </mc:Choice>
              <mc:Fallback>
                <p:oleObj name="Microsoft Equation 3.0" r:id="rId9" imgW="1383699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510088"/>
                        <a:ext cx="29924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894138" y="4613275"/>
            <a:ext cx="4792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ngsana New" panose="02020603050405020304" pitchFamily="18" charset="-34"/>
              </a:rPr>
              <a:t>Then</a:t>
            </a:r>
            <a:r>
              <a:rPr lang="th-TH" altLang="en-US" sz="3600">
                <a:latin typeface="Angsana New" panose="02020603050405020304" pitchFamily="18" charset="-34"/>
              </a:rPr>
              <a:t> t </a:t>
            </a:r>
            <a:r>
              <a:rPr lang="en-US" altLang="en-US" sz="3600">
                <a:latin typeface="Angsana New" panose="02020603050405020304" pitchFamily="18" charset="-34"/>
              </a:rPr>
              <a:t>is definitely a</a:t>
            </a:r>
            <a:r>
              <a:rPr lang="th-TH" altLang="en-US" sz="3600">
                <a:latin typeface="Angsana New" panose="02020603050405020304" pitchFamily="18" charset="-34"/>
              </a:rPr>
              <a:t> </a:t>
            </a:r>
            <a:r>
              <a:rPr lang="en-US" altLang="en-US" sz="3600">
                <a:latin typeface="Angsana New" panose="02020603050405020304" pitchFamily="18" charset="-34"/>
              </a:rPr>
              <a:t>full binary </a:t>
            </a:r>
            <a:r>
              <a:rPr lang="th-TH" altLang="en-US" sz="3600">
                <a:latin typeface="Angsana New" panose="02020603050405020304" pitchFamily="18" charset="-34"/>
              </a:rPr>
              <a:t>tree</a:t>
            </a:r>
            <a:r>
              <a:rPr lang="en-US" altLang="en-US" sz="3600">
                <a:latin typeface="Angsana New" panose="02020603050405020304" pitchFamily="18" charset="-34"/>
              </a:rPr>
              <a:t>.</a:t>
            </a:r>
            <a:endParaRPr lang="th-TH" altLang="en-US" sz="3600">
              <a:latin typeface="Angsana New" panose="02020603050405020304" pitchFamily="18" charset="-34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33375" y="5643563"/>
            <a:ext cx="387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Angsana New" panose="02020603050405020304" pitchFamily="18" charset="-34"/>
              </a:rPr>
              <a:t>If </a:t>
            </a:r>
            <a:r>
              <a:rPr lang="th-TH" altLang="en-US" sz="4000" dirty="0">
                <a:latin typeface="Angsana New" panose="02020603050405020304" pitchFamily="18" charset="-34"/>
              </a:rPr>
              <a:t>t </a:t>
            </a:r>
            <a:r>
              <a:rPr lang="en-US" altLang="en-US" sz="4000" dirty="0">
                <a:latin typeface="Angsana New" panose="02020603050405020304" pitchFamily="18" charset="-34"/>
              </a:rPr>
              <a:t>is a perfect binary tree, </a:t>
            </a:r>
            <a:endParaRPr lang="th-TH" altLang="en-US" sz="4000" dirty="0">
              <a:latin typeface="Angsana New" panose="02020603050405020304" pitchFamily="18" charset="-34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003675" y="5465763"/>
          <a:ext cx="35290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Microsoft Equation 3.0" r:id="rId10" imgW="1230832" imgH="406048" progId="Equation.3">
                  <p:embed/>
                </p:oleObj>
              </mc:Choice>
              <mc:Fallback>
                <p:oleObj name="Microsoft Equation 3.0" r:id="rId10" imgW="1230832" imgH="4060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465763"/>
                        <a:ext cx="35290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0" y="3786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1116013" y="1512888"/>
            <a:ext cx="6080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600">
                <a:latin typeface="Angsana New" panose="02020603050405020304" pitchFamily="18" charset="-34"/>
              </a:rPr>
              <a:t>If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908175" y="1628775"/>
          <a:ext cx="36750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Microsoft Equation 3.0" r:id="rId3" imgW="1230832" imgH="406048" progId="Equation.3">
                  <p:embed/>
                </p:oleObj>
              </mc:Choice>
              <mc:Fallback>
                <p:oleObj name="Microsoft Equation 3.0" r:id="rId3" imgW="1230832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367506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724025" y="3284538"/>
            <a:ext cx="71691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2743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>
                <a:ea typeface="MS Mincho" panose="02020609040205080304" pitchFamily="49" charset="-128"/>
              </a:rPr>
              <a:t> </a:t>
            </a:r>
            <a:r>
              <a:rPr lang="en-US" altLang="en-US" sz="6600">
                <a:latin typeface="Angsana New" panose="02020603050405020304" pitchFamily="18" charset="-34"/>
              </a:rPr>
              <a:t>, then t is a perfect binary tree</a:t>
            </a:r>
            <a:endParaRPr lang="th-TH" altLang="en-US" sz="6600">
              <a:latin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1331913" y="488950"/>
            <a:ext cx="26638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457056" tIns="88872" bIns="3808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ngsana New" panose="02020603050405020304" pitchFamily="18" charset="-34"/>
              </a:rPr>
              <a:t>Proving</a:t>
            </a:r>
            <a:endParaRPr lang="th-TH" altLang="en-US" b="1">
              <a:latin typeface="Angsana New" panose="02020603050405020304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h-TH" altLang="en-US" sz="2800">
              <a:latin typeface="Angsana New" panose="02020603050405020304" pitchFamily="18" charset="-34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124075" y="333375"/>
          <a:ext cx="2592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Microsoft Equation 3.0" r:id="rId3" imgW="1168400" imgH="393700" progId="Equation.3">
                  <p:embed/>
                </p:oleObj>
              </mc:Choice>
              <mc:Fallback>
                <p:oleObj name="Microsoft Equation 3.0" r:id="rId3" imgW="1168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3375"/>
                        <a:ext cx="2592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684213" y="1331913"/>
            <a:ext cx="3870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 b="1">
                <a:latin typeface="Angsana New" panose="02020603050405020304" pitchFamily="18" charset="-34"/>
              </a:rPr>
              <a:t>base cas</a:t>
            </a:r>
            <a:r>
              <a:rPr lang="en-US" altLang="en-US" sz="2400" b="1">
                <a:latin typeface="Angsana New" panose="02020603050405020304" pitchFamily="18" charset="-34"/>
              </a:rPr>
              <a:t>e is when our tree has only its root.</a:t>
            </a:r>
            <a:endParaRPr lang="th-TH" altLang="en-US" sz="2400">
              <a:latin typeface="Angsana New" panose="02020603050405020304" pitchFamily="18" charset="-34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th-TH" altLang="en-US" sz="2400">
                <a:latin typeface="Angsana New" panose="02020603050405020304" pitchFamily="18" charset="-34"/>
              </a:rPr>
              <a:t>	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1763713" y="1916113"/>
          <a:ext cx="2111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Microsoft Equation 3.0" r:id="rId5" imgW="927100" imgH="215900" progId="Equation.3">
                  <p:embed/>
                </p:oleObj>
              </mc:Choice>
              <mc:Fallback>
                <p:oleObj name="Microsoft Equation 3.0" r:id="rId5" imgW="927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2111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3540125" y="3181350"/>
            <a:ext cx="1098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ngsana New" panose="02020603050405020304" pitchFamily="18" charset="-34"/>
                <a:ea typeface="MS Mincho" panose="02020609040205080304" pitchFamily="49" charset="-128"/>
              </a:rPr>
              <a:t> </a:t>
            </a:r>
            <a:endParaRPr lang="en-US" altLang="en-US" sz="11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ngsana New" panose="02020603050405020304" pitchFamily="18" charset="-34"/>
                <a:ea typeface="MS Mincho" panose="02020609040205080304" pitchFamily="49" charset="-128"/>
              </a:rPr>
              <a:t> 	</a:t>
            </a:r>
            <a:endParaRPr lang="en-US" altLang="en-US" sz="2800"/>
          </a:p>
        </p:txBody>
      </p: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1835150" y="2420938"/>
          <a:ext cx="17287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Microsoft Equation 3.0" r:id="rId7" imgW="850531" imgH="406224" progId="Equation.3">
                  <p:embed/>
                </p:oleObj>
              </mc:Choice>
              <mc:Fallback>
                <p:oleObj name="Microsoft Equation 3.0" r:id="rId7" imgW="850531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17287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908175" y="3281363"/>
            <a:ext cx="131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Which is true.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468313" y="3898900"/>
            <a:ext cx="433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en-US" sz="2400" b="1">
                <a:latin typeface="Angsana New" panose="02020603050405020304" pitchFamily="18" charset="-34"/>
              </a:rPr>
              <a:t>inductive case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  <a:r>
              <a:rPr lang="en-US" altLang="en-US" sz="2400">
                <a:latin typeface="Angsana New" panose="02020603050405020304" pitchFamily="18" charset="-34"/>
              </a:rPr>
              <a:t>is when our tree has height h. Let 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1692275" y="4437063"/>
          <a:ext cx="2160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Microsoft Equation 3.0" r:id="rId9" imgW="1168400" imgH="393700" progId="Equation.3">
                  <p:embed/>
                </p:oleObj>
              </mc:Choice>
              <mc:Fallback>
                <p:oleObj name="Microsoft Equation 3.0" r:id="rId9" imgW="1168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21605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0" y="3883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684213" y="5368925"/>
            <a:ext cx="447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ngsana New" panose="02020603050405020304" pitchFamily="18" charset="-34"/>
              </a:rPr>
              <a:t>We must prove that when t has height = h+1, then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graphicFrame>
        <p:nvGraphicFramePr>
          <p:cNvPr id="23565" name="Object 14"/>
          <p:cNvGraphicFramePr>
            <a:graphicFrameLocks noChangeAspect="1"/>
          </p:cNvGraphicFramePr>
          <p:nvPr/>
        </p:nvGraphicFramePr>
        <p:xfrm>
          <a:off x="5292725" y="5229225"/>
          <a:ext cx="2160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Microsoft Equation 3.0" r:id="rId11" imgW="1168400" imgH="393700" progId="Equation.3">
                  <p:embed/>
                </p:oleObj>
              </mc:Choice>
              <mc:Fallback>
                <p:oleObj name="Microsoft Equation 3.0" r:id="rId11" imgW="11684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229225"/>
                        <a:ext cx="21605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0" y="377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900113" y="765175"/>
          <a:ext cx="6911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Microsoft Equation 3.0" r:id="rId3" imgW="3454400" imgH="609600" progId="Equation.3">
                  <p:embed/>
                </p:oleObj>
              </mc:Choice>
              <mc:Fallback>
                <p:oleObj name="Microsoft Equation 3.0" r:id="rId3" imgW="34544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69119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755650" y="2133600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We know that:</a:t>
            </a:r>
            <a:r>
              <a:rPr lang="th-TH" altLang="en-US" sz="2400">
                <a:latin typeface="Angsana New" panose="02020603050405020304" pitchFamily="18" charset="-34"/>
              </a:rPr>
              <a:t> </a:t>
            </a: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1258888" y="2636838"/>
          <a:ext cx="6264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Microsoft Equation 3.0" r:id="rId5" imgW="2755900" imgH="203200" progId="Equation.3">
                  <p:embed/>
                </p:oleObj>
              </mc:Choice>
              <mc:Fallback>
                <p:oleObj name="Microsoft Equation 3.0" r:id="rId5" imgW="2755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62642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116013" y="3213100"/>
            <a:ext cx="364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74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ngsana New" panose="02020603050405020304" pitchFamily="18" charset="-34"/>
              </a:rPr>
              <a:t>We can substitute </a:t>
            </a:r>
            <a:r>
              <a:rPr lang="th-TH" altLang="en-US" sz="2400">
                <a:latin typeface="Angsana New" panose="02020603050405020304" pitchFamily="18" charset="-34"/>
              </a:rPr>
              <a:t> n(t) </a:t>
            </a:r>
            <a:r>
              <a:rPr lang="en-US" altLang="en-US" sz="2400">
                <a:latin typeface="Angsana New" panose="02020603050405020304" pitchFamily="18" charset="-34"/>
              </a:rPr>
              <a:t>into our equation.</a:t>
            </a:r>
            <a:endParaRPr lang="th-TH" altLang="en-US" sz="2400">
              <a:latin typeface="Angsana New" panose="02020603050405020304" pitchFamily="18" charset="-34"/>
            </a:endParaRP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2700338" y="3933825"/>
          <a:ext cx="32400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Microsoft Equation 3.0" r:id="rId7" imgW="1168400" imgH="393700" progId="Equation.3">
                  <p:embed/>
                </p:oleObj>
              </mc:Choice>
              <mc:Fallback>
                <p:oleObj name="Microsoft Equation 3.0" r:id="rId7" imgW="11684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825"/>
                        <a:ext cx="32400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Binary Search Tree</a:t>
            </a:r>
            <a:endParaRPr lang="th-TH" alt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Is an</a:t>
            </a:r>
            <a:r>
              <a:rPr lang="th-TH" altLang="en-US"/>
              <a:t> empty tree </a:t>
            </a:r>
            <a:r>
              <a:rPr lang="en-US" altLang="en-US"/>
              <a:t>or a tree that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Every member in </a:t>
            </a:r>
            <a:r>
              <a:rPr lang="th-TH" altLang="en-US"/>
              <a:t>leftsubtree(t) </a:t>
            </a:r>
            <a:r>
              <a:rPr lang="en-US" altLang="en-US"/>
              <a:t>has smaller value than the member at the root.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Every member in </a:t>
            </a:r>
            <a:r>
              <a:rPr lang="th-TH" altLang="en-US"/>
              <a:t>rightsubtree(t) </a:t>
            </a:r>
            <a:r>
              <a:rPr lang="en-US" altLang="en-US"/>
              <a:t>has larger value than the member at the root.</a:t>
            </a:r>
            <a:r>
              <a:rPr lang="th-TH" altLang="en-US"/>
              <a:t> </a:t>
            </a:r>
          </a:p>
          <a:p>
            <a:pPr eaLnBrk="1" hangingPunct="1"/>
            <a:r>
              <a:rPr lang="en-US" altLang="en-US"/>
              <a:t>Both</a:t>
            </a:r>
            <a:r>
              <a:rPr lang="th-TH" altLang="en-US"/>
              <a:t> leftsubtree(t) </a:t>
            </a:r>
            <a:r>
              <a:rPr lang="en-US" altLang="en-US"/>
              <a:t>and </a:t>
            </a:r>
            <a:r>
              <a:rPr lang="th-TH" altLang="en-US"/>
              <a:t>rightsubtree(t) </a:t>
            </a:r>
            <a:r>
              <a:rPr lang="en-US" altLang="en-US"/>
              <a:t>are also </a:t>
            </a:r>
            <a:r>
              <a:rPr lang="th-TH" altLang="en-US"/>
              <a:t>binary search tree</a:t>
            </a:r>
            <a:r>
              <a:rPr lang="en-US" altLang="en-US"/>
              <a:t>s.</a:t>
            </a:r>
            <a:endParaRPr lang="th-TH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/>
          <p:cNvGrpSpPr>
            <a:grpSpLocks/>
          </p:cNvGrpSpPr>
          <p:nvPr/>
        </p:nvGrpSpPr>
        <p:grpSpPr bwMode="auto">
          <a:xfrm>
            <a:off x="2051050" y="260350"/>
            <a:ext cx="4700588" cy="3368675"/>
            <a:chOff x="4221" y="4178"/>
            <a:chExt cx="3240" cy="2599"/>
          </a:xfrm>
        </p:grpSpPr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5541" y="4178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  <a:endParaRPr lang="th-TH" altLang="en-US" sz="4000" b="1"/>
            </a:p>
          </p:txBody>
        </p:sp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6261" y="4785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11</a:t>
              </a:r>
              <a:endParaRPr lang="th-TH" altLang="en-US" sz="4000" b="1"/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686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14</a:t>
              </a:r>
              <a:endParaRPr lang="th-TH" altLang="en-US" sz="4000" b="1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6141" y="4601"/>
              <a:ext cx="24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9"/>
            <p:cNvSpPr>
              <a:spLocks noChangeShapeType="1"/>
            </p:cNvSpPr>
            <p:nvPr/>
          </p:nvSpPr>
          <p:spPr bwMode="auto">
            <a:xfrm>
              <a:off x="6741" y="5208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506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  <a:endParaRPr lang="th-TH" altLang="en-US" sz="4000" b="1"/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4821" y="4785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  <a:endParaRPr lang="th-TH" altLang="en-US" sz="4000" b="1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H="1">
              <a:off x="5181" y="4601"/>
              <a:ext cx="36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5301" y="5208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4"/>
            <p:cNvSpPr txBox="1">
              <a:spLocks noChangeArrowheads="1"/>
            </p:cNvSpPr>
            <p:nvPr/>
          </p:nvSpPr>
          <p:spPr bwMode="auto">
            <a:xfrm>
              <a:off x="4221" y="5512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endParaRPr lang="th-TH" altLang="en-US" sz="4000" b="1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 flipH="1">
              <a:off x="4581" y="5208"/>
              <a:ext cx="36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4461" y="6297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endParaRPr lang="th-TH" altLang="en-US" sz="4000" b="1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4701" y="5993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539750" y="3771900"/>
            <a:ext cx="82089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/>
              <a:t>Finding a member is easy. Let us try to find 4. When we look at each node, we know immediately which side of the tree that we should carry on looking.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/>
              <a:t>Therefore the searching time only depends on the height of our tree. The height is a </a:t>
            </a:r>
            <a:r>
              <a:rPr lang="en-US" altLang="en-US" sz="3600" b="1"/>
              <a:t>log of n(t).</a:t>
            </a:r>
            <a:endParaRPr lang="th-TH" altLang="en-US" sz="3600" b="1"/>
          </a:p>
        </p:txBody>
      </p:sp>
      <p:sp>
        <p:nvSpPr>
          <p:cNvPr id="2" name="ลูกศรลง 1"/>
          <p:cNvSpPr/>
          <p:nvPr/>
        </p:nvSpPr>
        <p:spPr>
          <a:xfrm rot="20051804">
            <a:off x="3409950" y="-365125"/>
            <a:ext cx="936625" cy="858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ลูกศรลง 18"/>
          <p:cNvSpPr/>
          <p:nvPr/>
        </p:nvSpPr>
        <p:spPr>
          <a:xfrm rot="20051804">
            <a:off x="2516188" y="530225"/>
            <a:ext cx="936625" cy="8588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ลูกศรลง 20"/>
          <p:cNvSpPr/>
          <p:nvPr/>
        </p:nvSpPr>
        <p:spPr>
          <a:xfrm rot="20051804">
            <a:off x="1738313" y="1439863"/>
            <a:ext cx="936625" cy="8604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972 L -0.09774 0.13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08299 0.132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02847 0.143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19" grpId="1" animBg="1"/>
      <p:bldP spid="19" grpId="2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ชื่อเรื่อง 1"/>
          <p:cNvSpPr>
            <a:spLocks noGrp="1"/>
          </p:cNvSpPr>
          <p:nvPr>
            <p:ph type="title"/>
          </p:nvPr>
        </p:nvSpPr>
        <p:spPr>
          <a:xfrm>
            <a:off x="395288" y="0"/>
            <a:ext cx="8229600" cy="792163"/>
          </a:xfrm>
        </p:spPr>
        <p:txBody>
          <a:bodyPr/>
          <a:lstStyle/>
          <a:p>
            <a:r>
              <a:rPr lang="en-US" altLang="en-US"/>
              <a:t>Node</a:t>
            </a:r>
          </a:p>
        </p:txBody>
      </p:sp>
      <p:sp>
        <p:nvSpPr>
          <p:cNvPr id="27651" name="สี่เหลี่ยมผืนผ้า 3"/>
          <p:cNvSpPr>
            <a:spLocks noChangeArrowheads="1"/>
          </p:cNvSpPr>
          <p:nvPr/>
        </p:nvSpPr>
        <p:spPr bwMode="auto">
          <a:xfrm>
            <a:off x="0" y="69215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 value stored in the node.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lower left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latin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lower right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b="1" dirty="0">
                <a:latin typeface="Consolas" panose="020B0609020204030204" pitchFamily="49" charset="0"/>
              </a:rPr>
              <a:t>//pointer to the </a:t>
            </a:r>
            <a:r>
              <a:rPr lang="en-US" altLang="en-US" sz="2000" b="1" dirty="0" err="1"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latin typeface="Consolas" panose="020B0609020204030204" pitchFamily="49" charset="0"/>
              </a:rPr>
              <a:t> above.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851275" y="3068638"/>
            <a:ext cx="709613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3373438" y="2884488"/>
            <a:ext cx="500062" cy="3683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 5"/>
          <p:cNvSpPr/>
          <p:nvPr/>
        </p:nvSpPr>
        <p:spPr>
          <a:xfrm>
            <a:off x="899592" y="764705"/>
            <a:ext cx="763284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BSTNode</a:t>
            </a:r>
            <a:r>
              <a:rPr lang="en-US" sz="3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r>
              <a:rPr lang="en-US" sz="3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36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sz="3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BSTNode</a:t>
            </a:r>
            <a:r>
              <a:rPr lang="en-US" sz="36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(9);</a:t>
            </a:r>
            <a:endParaRPr lang="en-US" sz="36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027789" y="243706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cxnSp>
        <p:nvCxnSpPr>
          <p:cNvPr id="8" name="ลูกศรเชื่อมต่อแบบตรง 7"/>
          <p:cNvCxnSpPr>
            <a:stCxn id="4" idx="5"/>
          </p:cNvCxnSpPr>
          <p:nvPr/>
        </p:nvCxnSpPr>
        <p:spPr>
          <a:xfrm>
            <a:off x="4456113" y="3584575"/>
            <a:ext cx="509587" cy="45878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>
            <a:stCxn id="4" idx="3"/>
          </p:cNvCxnSpPr>
          <p:nvPr/>
        </p:nvCxnSpPr>
        <p:spPr>
          <a:xfrm flipH="1">
            <a:off x="3514725" y="3584575"/>
            <a:ext cx="441325" cy="56515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>
            <a:stCxn id="4" idx="0"/>
          </p:cNvCxnSpPr>
          <p:nvPr/>
        </p:nvCxnSpPr>
        <p:spPr>
          <a:xfrm flipV="1">
            <a:off x="4206875" y="2436813"/>
            <a:ext cx="0" cy="6318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/>
          <p:nvPr/>
        </p:nvCxnSpPr>
        <p:spPr>
          <a:xfrm flipV="1">
            <a:off x="4749800" y="3765550"/>
            <a:ext cx="431800" cy="49688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3887788" y="2436813"/>
            <a:ext cx="636587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>
            <a:off x="3240088" y="3878263"/>
            <a:ext cx="571500" cy="5556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V="1">
            <a:off x="4965700" y="4043363"/>
            <a:ext cx="215900" cy="21907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/>
          <p:cNvCxnSpPr/>
          <p:nvPr/>
        </p:nvCxnSpPr>
        <p:spPr>
          <a:xfrm>
            <a:off x="4021138" y="2246313"/>
            <a:ext cx="358775" cy="20637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/>
          <p:cNvCxnSpPr/>
          <p:nvPr/>
        </p:nvCxnSpPr>
        <p:spPr>
          <a:xfrm flipH="1" flipV="1">
            <a:off x="3240088" y="4149725"/>
            <a:ext cx="274637" cy="223838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</a:t>
            </a:r>
            <a:endParaRPr lang="th-TH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node can have at most 2 branches.</a:t>
            </a:r>
            <a:endParaRPr lang="th-TH" altLang="en-US"/>
          </a:p>
          <a:p>
            <a:pPr eaLnBrk="1" hangingPunct="1"/>
            <a:r>
              <a:rPr lang="en-US" altLang="en-US"/>
              <a:t>It is possible to have one branch at every level, meaning it is a linked list (skewed tree). </a:t>
            </a:r>
            <a:endParaRPr lang="th-TH" altLang="en-US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203575" y="3500438"/>
            <a:ext cx="2519363" cy="2376487"/>
            <a:chOff x="5781" y="3434"/>
            <a:chExt cx="2040" cy="2303"/>
          </a:xfrm>
        </p:grpSpPr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5781" y="3434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6261" y="4042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6741" y="4649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221" y="5257"/>
              <a:ext cx="60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6261" y="3738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6621" y="4346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7101" y="5073"/>
              <a:ext cx="2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ชื่อเรื่อง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581025"/>
          </a:xfrm>
        </p:spPr>
        <p:txBody>
          <a:bodyPr/>
          <a:lstStyle/>
          <a:p>
            <a:r>
              <a:rPr lang="en-US" altLang="en-US"/>
              <a:t>Node marking (iterator)</a:t>
            </a:r>
          </a:p>
        </p:txBody>
      </p:sp>
      <p:sp>
        <p:nvSpPr>
          <p:cNvPr id="29699" name="สี่เหลี่ยมผืนผ้า 3"/>
          <p:cNvSpPr>
            <a:spLocks noChangeArrowheads="1"/>
          </p:cNvSpPr>
          <p:nvPr/>
        </p:nvSpPr>
        <p:spPr bwMode="auto">
          <a:xfrm>
            <a:off x="323850" y="1125538"/>
            <a:ext cx="90360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{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สี่เหลี่ยมผืนผ้า 3"/>
          <p:cNvSpPr>
            <a:spLocks noChangeArrowheads="1"/>
          </p:cNvSpPr>
          <p:nvPr/>
        </p:nvSpPr>
        <p:spPr bwMode="auto">
          <a:xfrm>
            <a:off x="0" y="23813"/>
            <a:ext cx="9144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924300" y="1268413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2903538" y="2027238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4994275" y="1995488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4578350" y="2874963"/>
            <a:ext cx="708025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230938" y="2913063"/>
            <a:ext cx="709612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3271838" y="2913063"/>
            <a:ext cx="709612" cy="6048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2493963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4465638" y="4586288"/>
            <a:ext cx="708025" cy="642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5818188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3508375" y="1784350"/>
            <a:ext cx="519113" cy="331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4597400" y="1716088"/>
            <a:ext cx="500063" cy="3683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3257550" y="2632075"/>
            <a:ext cx="203200" cy="3698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4932363" y="2560638"/>
            <a:ext cx="212725" cy="3143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5608638" y="2493963"/>
            <a:ext cx="727075" cy="5080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3013075" y="3429000"/>
            <a:ext cx="363538" cy="4238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1" idx="0"/>
          </p:cNvCxnSpPr>
          <p:nvPr/>
        </p:nvCxnSpPr>
        <p:spPr>
          <a:xfrm>
            <a:off x="3724275" y="3476625"/>
            <a:ext cx="431800" cy="3016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6172200" y="3429000"/>
            <a:ext cx="163513" cy="349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/>
          <p:cNvSpPr/>
          <p:nvPr/>
        </p:nvSpPr>
        <p:spPr>
          <a:xfrm>
            <a:off x="3802063" y="3778250"/>
            <a:ext cx="708025" cy="642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>
            <a:off x="4278313" y="4352925"/>
            <a:ext cx="361950" cy="357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ลูกศรลง 22"/>
          <p:cNvSpPr/>
          <p:nvPr/>
        </p:nvSpPr>
        <p:spPr>
          <a:xfrm rot="812080">
            <a:off x="5297488" y="1463675"/>
            <a:ext cx="623887" cy="7588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รูปแบบอิสระ 28"/>
          <p:cNvSpPr/>
          <p:nvPr/>
        </p:nvSpPr>
        <p:spPr>
          <a:xfrm>
            <a:off x="5934075" y="2197100"/>
            <a:ext cx="1060450" cy="365125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ลูกศรลง 32"/>
          <p:cNvSpPr/>
          <p:nvPr/>
        </p:nvSpPr>
        <p:spPr>
          <a:xfrm rot="812080">
            <a:off x="2498725" y="3216275"/>
            <a:ext cx="623888" cy="75723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ลูกศรลง 33"/>
          <p:cNvSpPr/>
          <p:nvPr/>
        </p:nvSpPr>
        <p:spPr>
          <a:xfrm rot="812080">
            <a:off x="3508375" y="2413000"/>
            <a:ext cx="623888" cy="758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รูปแบบอิสระ 34"/>
          <p:cNvSpPr/>
          <p:nvPr/>
        </p:nvSpPr>
        <p:spPr>
          <a:xfrm>
            <a:off x="1792288" y="2846388"/>
            <a:ext cx="1060450" cy="365125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ลูกศรลง 35"/>
          <p:cNvSpPr/>
          <p:nvPr/>
        </p:nvSpPr>
        <p:spPr>
          <a:xfrm rot="812080">
            <a:off x="4711700" y="4108450"/>
            <a:ext cx="623888" cy="7588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ลูกศรลง 36"/>
          <p:cNvSpPr/>
          <p:nvPr/>
        </p:nvSpPr>
        <p:spPr>
          <a:xfrm rot="812080">
            <a:off x="4127500" y="3279775"/>
            <a:ext cx="623888" cy="7572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รูปแบบอิสระ 38"/>
          <p:cNvSpPr/>
          <p:nvPr/>
        </p:nvSpPr>
        <p:spPr>
          <a:xfrm>
            <a:off x="3013075" y="1157288"/>
            <a:ext cx="1060450" cy="363537"/>
          </a:xfrm>
          <a:custGeom>
            <a:avLst/>
            <a:gdLst>
              <a:gd name="connsiteX0" fmla="*/ 65979 w 1060590"/>
              <a:gd name="connsiteY0" fmla="*/ 112295 h 365045"/>
              <a:gd name="connsiteX1" fmla="*/ 33895 w 1060590"/>
              <a:gd name="connsiteY1" fmla="*/ 352927 h 365045"/>
              <a:gd name="connsiteX2" fmla="*/ 210358 w 1060590"/>
              <a:gd name="connsiteY2" fmla="*/ 336885 h 365045"/>
              <a:gd name="connsiteX3" fmla="*/ 354737 w 1060590"/>
              <a:gd name="connsiteY3" fmla="*/ 272716 h 365045"/>
              <a:gd name="connsiteX4" fmla="*/ 434948 w 1060590"/>
              <a:gd name="connsiteY4" fmla="*/ 240632 h 365045"/>
              <a:gd name="connsiteX5" fmla="*/ 627453 w 1060590"/>
              <a:gd name="connsiteY5" fmla="*/ 176464 h 365045"/>
              <a:gd name="connsiteX6" fmla="*/ 723706 w 1060590"/>
              <a:gd name="connsiteY6" fmla="*/ 144379 h 365045"/>
              <a:gd name="connsiteX7" fmla="*/ 852043 w 1060590"/>
              <a:gd name="connsiteY7" fmla="*/ 112295 h 365045"/>
              <a:gd name="connsiteX8" fmla="*/ 1044548 w 1060590"/>
              <a:gd name="connsiteY8" fmla="*/ 32085 h 365045"/>
              <a:gd name="connsiteX9" fmla="*/ 1060590 w 1060590"/>
              <a:gd name="connsiteY9" fmla="*/ 0 h 3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0590" h="365045">
                <a:moveTo>
                  <a:pt x="65979" y="112295"/>
                </a:moveTo>
                <a:cubicBezTo>
                  <a:pt x="42505" y="159243"/>
                  <a:pt x="-48619" y="297918"/>
                  <a:pt x="33895" y="352927"/>
                </a:cubicBezTo>
                <a:cubicBezTo>
                  <a:pt x="83039" y="385690"/>
                  <a:pt x="151537" y="342232"/>
                  <a:pt x="210358" y="336885"/>
                </a:cubicBezTo>
                <a:cubicBezTo>
                  <a:pt x="293154" y="281687"/>
                  <a:pt x="228741" y="318533"/>
                  <a:pt x="354737" y="272716"/>
                </a:cubicBezTo>
                <a:cubicBezTo>
                  <a:pt x="381800" y="262875"/>
                  <a:pt x="407793" y="250216"/>
                  <a:pt x="434948" y="240632"/>
                </a:cubicBezTo>
                <a:cubicBezTo>
                  <a:pt x="498731" y="218120"/>
                  <a:pt x="563285" y="197853"/>
                  <a:pt x="627453" y="176464"/>
                </a:cubicBezTo>
                <a:cubicBezTo>
                  <a:pt x="659537" y="165769"/>
                  <a:pt x="690896" y="152581"/>
                  <a:pt x="723706" y="144379"/>
                </a:cubicBezTo>
                <a:cubicBezTo>
                  <a:pt x="766485" y="133684"/>
                  <a:pt x="809739" y="124737"/>
                  <a:pt x="852043" y="112295"/>
                </a:cubicBezTo>
                <a:cubicBezTo>
                  <a:pt x="893429" y="100123"/>
                  <a:pt x="1000307" y="76326"/>
                  <a:pt x="1044548" y="32085"/>
                </a:cubicBezTo>
                <a:cubicBezTo>
                  <a:pt x="1053003" y="23630"/>
                  <a:pt x="1055243" y="10695"/>
                  <a:pt x="1060590" y="0"/>
                </a:cubicBezTo>
              </a:path>
            </a:pathLst>
          </a:cu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ลูกศรลง 39"/>
          <p:cNvSpPr/>
          <p:nvPr/>
        </p:nvSpPr>
        <p:spPr>
          <a:xfrm rot="2759242">
            <a:off x="7304088" y="1260475"/>
            <a:ext cx="623888" cy="217963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ลูกศรลง 40"/>
          <p:cNvSpPr/>
          <p:nvPr/>
        </p:nvSpPr>
        <p:spPr>
          <a:xfrm rot="2759242">
            <a:off x="5863432" y="338931"/>
            <a:ext cx="622300" cy="21796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คูณ 42"/>
          <p:cNvSpPr/>
          <p:nvPr/>
        </p:nvSpPr>
        <p:spPr>
          <a:xfrm>
            <a:off x="6964363" y="2595563"/>
            <a:ext cx="1674812" cy="2065337"/>
          </a:xfrm>
          <a:prstGeom prst="mathMultiply">
            <a:avLst/>
          </a:prstGeom>
          <a:solidFill>
            <a:srgbClr val="7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13003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17379 -0.357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787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52 -0.36921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23246 -0.23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185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26215 -0.236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08" y="-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0" grpId="0" animBg="1"/>
      <p:bldP spid="40" grpId="1" animBg="1"/>
      <p:bldP spid="41" grpId="0" animBg="1"/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9512" y="1216"/>
            <a:ext cx="8856984" cy="710963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5" name="กล่องข้อความ 4"/>
          <p:cNvSpPr txBox="1">
            <a:spLocks noChangeArrowheads="1"/>
          </p:cNvSpPr>
          <p:nvPr/>
        </p:nvSpPr>
        <p:spPr bwMode="auto">
          <a:xfrm>
            <a:off x="5078413" y="4581525"/>
            <a:ext cx="3960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Just reverse direction of hasNext()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11560" y="135024"/>
            <a:ext cx="8712968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next()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Throw exception if the next data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does not exist.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	p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5" name="ลูกศรขวา 4"/>
          <p:cNvSpPr/>
          <p:nvPr/>
        </p:nvSpPr>
        <p:spPr>
          <a:xfrm>
            <a:off x="7019925" y="5589588"/>
            <a:ext cx="1655763" cy="10080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124075" y="4292600"/>
            <a:ext cx="6840538" cy="25654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7" name="กล่องข้อความ 7"/>
          <p:cNvSpPr txBox="1">
            <a:spLocks noChangeArrowheads="1"/>
          </p:cNvSpPr>
          <p:nvPr/>
        </p:nvSpPr>
        <p:spPr bwMode="auto">
          <a:xfrm>
            <a:off x="323850" y="4941888"/>
            <a:ext cx="1511300" cy="83026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Same as hasNext()</a:t>
            </a:r>
          </a:p>
        </p:txBody>
      </p:sp>
      <p:sp>
        <p:nvSpPr>
          <p:cNvPr id="9" name="สี่เหลี่ยมผืนผ้ามุมมน 8"/>
          <p:cNvSpPr/>
          <p:nvPr/>
        </p:nvSpPr>
        <p:spPr>
          <a:xfrm>
            <a:off x="2268538" y="2344738"/>
            <a:ext cx="5040312" cy="1516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9" name="กล่องข้อความ 9"/>
          <p:cNvSpPr txBox="1">
            <a:spLocks noChangeArrowheads="1"/>
          </p:cNvSpPr>
          <p:nvPr/>
        </p:nvSpPr>
        <p:spPr bwMode="auto">
          <a:xfrm>
            <a:off x="17463" y="2492375"/>
            <a:ext cx="2106612" cy="8318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/>
              <a:t>Need to find the next 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สี่เหลี่ยมผืนผ้า 3"/>
          <p:cNvSpPr>
            <a:spLocks noChangeArrowheads="1"/>
          </p:cNvSpPr>
          <p:nvPr/>
        </p:nvSpPr>
        <p:spPr bwMode="auto">
          <a:xfrm>
            <a:off x="0" y="692150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() == false 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NoSuchElementException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8112"/>
            <a:ext cx="8964488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previous()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Throw exception if the previous data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does not exist.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5" name="ลูกศรขวา 4"/>
          <p:cNvSpPr/>
          <p:nvPr/>
        </p:nvSpPr>
        <p:spPr>
          <a:xfrm>
            <a:off x="7019925" y="5589588"/>
            <a:ext cx="1655763" cy="10080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1403350" y="2636838"/>
            <a:ext cx="5400675" cy="1516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51520" y="0"/>
            <a:ext cx="889248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hasPrevious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() == false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throw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NoSuchElementException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867" name="สี่เหลี่ยมผืนผ้า 4"/>
          <p:cNvSpPr>
            <a:spLocks noChangeArrowheads="1"/>
          </p:cNvSpPr>
          <p:nvPr/>
        </p:nvSpPr>
        <p:spPr bwMode="auto">
          <a:xfrm>
            <a:off x="468313" y="3170238"/>
            <a:ext cx="8280400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</a:t>
            </a:r>
          </a:p>
        </p:txBody>
      </p:sp>
      <p:sp>
        <p:nvSpPr>
          <p:cNvPr id="37891" name="สี่เหลี่ยมผืนผ้า 3"/>
          <p:cNvSpPr>
            <a:spLocks noChangeArrowheads="1"/>
          </p:cNvSpPr>
          <p:nvPr/>
        </p:nvSpPr>
        <p:spPr bwMode="auto">
          <a:xfrm>
            <a:off x="457200" y="1628775"/>
            <a:ext cx="8229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BST {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BST(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332656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	temp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-9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Basic characteristic</a:t>
            </a:r>
            <a:endParaRPr lang="th-TH" altLang="en-US"/>
          </a:p>
        </p:txBody>
      </p:sp>
      <p:sp>
        <p:nvSpPr>
          <p:cNvPr id="2" name="วงรี 1"/>
          <p:cNvSpPr/>
          <p:nvPr/>
        </p:nvSpPr>
        <p:spPr>
          <a:xfrm>
            <a:off x="3995738" y="98107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วงรี 17"/>
          <p:cNvSpPr/>
          <p:nvPr/>
        </p:nvSpPr>
        <p:spPr>
          <a:xfrm>
            <a:off x="2903538" y="1979613"/>
            <a:ext cx="758825" cy="7254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วงรี 18"/>
          <p:cNvSpPr/>
          <p:nvPr/>
        </p:nvSpPr>
        <p:spPr>
          <a:xfrm>
            <a:off x="5141913" y="1938338"/>
            <a:ext cx="758825" cy="72548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0" name="วงรี 19"/>
          <p:cNvSpPr/>
          <p:nvPr/>
        </p:nvSpPr>
        <p:spPr>
          <a:xfrm>
            <a:off x="4762500" y="314642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วงรี 20"/>
          <p:cNvSpPr/>
          <p:nvPr/>
        </p:nvSpPr>
        <p:spPr>
          <a:xfrm>
            <a:off x="6467475" y="3146425"/>
            <a:ext cx="760413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2" name="วงรี 21"/>
          <p:cNvSpPr/>
          <p:nvPr/>
        </p:nvSpPr>
        <p:spPr>
          <a:xfrm>
            <a:off x="3297238" y="3146425"/>
            <a:ext cx="760412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วงรี 22"/>
          <p:cNvSpPr/>
          <p:nvPr/>
        </p:nvSpPr>
        <p:spPr>
          <a:xfrm>
            <a:off x="2463800" y="429101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วงรี 23"/>
          <p:cNvSpPr/>
          <p:nvPr/>
        </p:nvSpPr>
        <p:spPr>
          <a:xfrm>
            <a:off x="3851275" y="4291013"/>
            <a:ext cx="760413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วงรี 24"/>
          <p:cNvSpPr/>
          <p:nvPr/>
        </p:nvSpPr>
        <p:spPr>
          <a:xfrm>
            <a:off x="6024563" y="429101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4" name="ลูกศรเชื่อมต่อแบบตรง 3"/>
          <p:cNvCxnSpPr>
            <a:stCxn id="2" idx="3"/>
            <a:endCxn id="18" idx="7"/>
          </p:cNvCxnSpPr>
          <p:nvPr/>
        </p:nvCxnSpPr>
        <p:spPr>
          <a:xfrm flipH="1">
            <a:off x="3551238" y="1598613"/>
            <a:ext cx="555625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endCxn id="19" idx="1"/>
          </p:cNvCxnSpPr>
          <p:nvPr/>
        </p:nvCxnSpPr>
        <p:spPr>
          <a:xfrm>
            <a:off x="4718050" y="1497013"/>
            <a:ext cx="534988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>
            <a:stCxn id="18" idx="4"/>
          </p:cNvCxnSpPr>
          <p:nvPr/>
        </p:nvCxnSpPr>
        <p:spPr>
          <a:xfrm>
            <a:off x="3282950" y="2705100"/>
            <a:ext cx="217488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>
            <a:endCxn id="20" idx="0"/>
          </p:cNvCxnSpPr>
          <p:nvPr/>
        </p:nvCxnSpPr>
        <p:spPr>
          <a:xfrm flipH="1">
            <a:off x="5141913" y="2659063"/>
            <a:ext cx="228600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/>
          <p:cNvCxnSpPr>
            <a:endCxn id="21" idx="1"/>
          </p:cNvCxnSpPr>
          <p:nvPr/>
        </p:nvCxnSpPr>
        <p:spPr>
          <a:xfrm>
            <a:off x="5800725" y="2522538"/>
            <a:ext cx="777875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ลูกศรเชื่อมต่อแบบตรง 36"/>
          <p:cNvCxnSpPr>
            <a:stCxn id="22" idx="3"/>
          </p:cNvCxnSpPr>
          <p:nvPr/>
        </p:nvCxnSpPr>
        <p:spPr>
          <a:xfrm flipH="1">
            <a:off x="3019425" y="3763963"/>
            <a:ext cx="390525" cy="549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>
            <a:endCxn id="24" idx="0"/>
          </p:cNvCxnSpPr>
          <p:nvPr/>
        </p:nvCxnSpPr>
        <p:spPr>
          <a:xfrm>
            <a:off x="3883025" y="3848100"/>
            <a:ext cx="347663" cy="4429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>
            <a:stCxn id="21" idx="3"/>
            <a:endCxn id="25" idx="0"/>
          </p:cNvCxnSpPr>
          <p:nvPr/>
        </p:nvCxnSpPr>
        <p:spPr>
          <a:xfrm flipH="1">
            <a:off x="6403975" y="3763963"/>
            <a:ext cx="174625" cy="527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ลูกศรขวา 27"/>
          <p:cNvSpPr/>
          <p:nvPr/>
        </p:nvSpPr>
        <p:spPr>
          <a:xfrm>
            <a:off x="2903538" y="1071563"/>
            <a:ext cx="758825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สี่เหลี่ยมผืนผ้า 29"/>
          <p:cNvSpPr>
            <a:spLocks noChangeArrowheads="1"/>
          </p:cNvSpPr>
          <p:nvPr/>
        </p:nvSpPr>
        <p:spPr bwMode="auto">
          <a:xfrm>
            <a:off x="147638" y="1062038"/>
            <a:ext cx="2755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Top node = root</a:t>
            </a:r>
            <a:r>
              <a:rPr lang="th-TH" altLang="en-US"/>
              <a:t> </a:t>
            </a:r>
          </a:p>
        </p:txBody>
      </p:sp>
      <p:sp>
        <p:nvSpPr>
          <p:cNvPr id="32" name="รูปแบบอิสระ 31"/>
          <p:cNvSpPr/>
          <p:nvPr/>
        </p:nvSpPr>
        <p:spPr>
          <a:xfrm>
            <a:off x="1765300" y="1743075"/>
            <a:ext cx="3233738" cy="3775075"/>
          </a:xfrm>
          <a:custGeom>
            <a:avLst/>
            <a:gdLst>
              <a:gd name="connsiteX0" fmla="*/ 1056290 w 3233427"/>
              <a:gd name="connsiteY0" fmla="*/ 54640 h 3775302"/>
              <a:gd name="connsiteX1" fmla="*/ 930165 w 3233427"/>
              <a:gd name="connsiteY1" fmla="*/ 164999 h 3775302"/>
              <a:gd name="connsiteX2" fmla="*/ 851338 w 3233427"/>
              <a:gd name="connsiteY2" fmla="*/ 228061 h 3775302"/>
              <a:gd name="connsiteX3" fmla="*/ 835572 w 3233427"/>
              <a:gd name="connsiteY3" fmla="*/ 275357 h 3775302"/>
              <a:gd name="connsiteX4" fmla="*/ 788276 w 3233427"/>
              <a:gd name="connsiteY4" fmla="*/ 306888 h 3775302"/>
              <a:gd name="connsiteX5" fmla="*/ 740979 w 3233427"/>
              <a:gd name="connsiteY5" fmla="*/ 354185 h 3775302"/>
              <a:gd name="connsiteX6" fmla="*/ 662152 w 3233427"/>
              <a:gd name="connsiteY6" fmla="*/ 433012 h 3775302"/>
              <a:gd name="connsiteX7" fmla="*/ 567559 w 3233427"/>
              <a:gd name="connsiteY7" fmla="*/ 559137 h 3775302"/>
              <a:gd name="connsiteX8" fmla="*/ 551793 w 3233427"/>
              <a:gd name="connsiteY8" fmla="*/ 606433 h 3775302"/>
              <a:gd name="connsiteX9" fmla="*/ 520262 w 3233427"/>
              <a:gd name="connsiteY9" fmla="*/ 653730 h 3775302"/>
              <a:gd name="connsiteX10" fmla="*/ 457200 w 3233427"/>
              <a:gd name="connsiteY10" fmla="*/ 764088 h 3775302"/>
              <a:gd name="connsiteX11" fmla="*/ 441434 w 3233427"/>
              <a:gd name="connsiteY11" fmla="*/ 811385 h 3775302"/>
              <a:gd name="connsiteX12" fmla="*/ 409903 w 3233427"/>
              <a:gd name="connsiteY12" fmla="*/ 858681 h 3775302"/>
              <a:gd name="connsiteX13" fmla="*/ 362607 w 3233427"/>
              <a:gd name="connsiteY13" fmla="*/ 1016337 h 3775302"/>
              <a:gd name="connsiteX14" fmla="*/ 315310 w 3233427"/>
              <a:gd name="connsiteY14" fmla="*/ 1142461 h 3775302"/>
              <a:gd name="connsiteX15" fmla="*/ 283779 w 3233427"/>
              <a:gd name="connsiteY15" fmla="*/ 1221288 h 3775302"/>
              <a:gd name="connsiteX16" fmla="*/ 252248 w 3233427"/>
              <a:gd name="connsiteY16" fmla="*/ 1347412 h 3775302"/>
              <a:gd name="connsiteX17" fmla="*/ 236483 w 3233427"/>
              <a:gd name="connsiteY17" fmla="*/ 1410474 h 3775302"/>
              <a:gd name="connsiteX18" fmla="*/ 204952 w 3233427"/>
              <a:gd name="connsiteY18" fmla="*/ 1473537 h 3775302"/>
              <a:gd name="connsiteX19" fmla="*/ 189186 w 3233427"/>
              <a:gd name="connsiteY19" fmla="*/ 1520833 h 3775302"/>
              <a:gd name="connsiteX20" fmla="*/ 173421 w 3233427"/>
              <a:gd name="connsiteY20" fmla="*/ 1583895 h 3775302"/>
              <a:gd name="connsiteX21" fmla="*/ 141890 w 3233427"/>
              <a:gd name="connsiteY21" fmla="*/ 1631192 h 3775302"/>
              <a:gd name="connsiteX22" fmla="*/ 110359 w 3233427"/>
              <a:gd name="connsiteY22" fmla="*/ 1757316 h 3775302"/>
              <a:gd name="connsiteX23" fmla="*/ 47296 w 3233427"/>
              <a:gd name="connsiteY23" fmla="*/ 1899205 h 3775302"/>
              <a:gd name="connsiteX24" fmla="*/ 31531 w 3233427"/>
              <a:gd name="connsiteY24" fmla="*/ 1946502 h 3775302"/>
              <a:gd name="connsiteX25" fmla="*/ 15765 w 3233427"/>
              <a:gd name="connsiteY25" fmla="*/ 2025330 h 3775302"/>
              <a:gd name="connsiteX26" fmla="*/ 0 w 3233427"/>
              <a:gd name="connsiteY26" fmla="*/ 2088392 h 3775302"/>
              <a:gd name="connsiteX27" fmla="*/ 15765 w 3233427"/>
              <a:gd name="connsiteY27" fmla="*/ 2529826 h 3775302"/>
              <a:gd name="connsiteX28" fmla="*/ 31531 w 3233427"/>
              <a:gd name="connsiteY28" fmla="*/ 2592888 h 3775302"/>
              <a:gd name="connsiteX29" fmla="*/ 47296 w 3233427"/>
              <a:gd name="connsiteY29" fmla="*/ 2687481 h 3775302"/>
              <a:gd name="connsiteX30" fmla="*/ 78828 w 3233427"/>
              <a:gd name="connsiteY30" fmla="*/ 2797840 h 3775302"/>
              <a:gd name="connsiteX31" fmla="*/ 173421 w 3233427"/>
              <a:gd name="connsiteY31" fmla="*/ 2892433 h 3775302"/>
              <a:gd name="connsiteX32" fmla="*/ 220717 w 3233427"/>
              <a:gd name="connsiteY32" fmla="*/ 2987026 h 3775302"/>
              <a:gd name="connsiteX33" fmla="*/ 268014 w 3233427"/>
              <a:gd name="connsiteY33" fmla="*/ 3034323 h 3775302"/>
              <a:gd name="connsiteX34" fmla="*/ 299545 w 3233427"/>
              <a:gd name="connsiteY34" fmla="*/ 3081619 h 3775302"/>
              <a:gd name="connsiteX35" fmla="*/ 346841 w 3233427"/>
              <a:gd name="connsiteY35" fmla="*/ 3128916 h 3775302"/>
              <a:gd name="connsiteX36" fmla="*/ 378372 w 3233427"/>
              <a:gd name="connsiteY36" fmla="*/ 3176212 h 3775302"/>
              <a:gd name="connsiteX37" fmla="*/ 425669 w 3233427"/>
              <a:gd name="connsiteY37" fmla="*/ 3207743 h 3775302"/>
              <a:gd name="connsiteX38" fmla="*/ 504496 w 3233427"/>
              <a:gd name="connsiteY38" fmla="*/ 3302337 h 3775302"/>
              <a:gd name="connsiteX39" fmla="*/ 536028 w 3233427"/>
              <a:gd name="connsiteY39" fmla="*/ 3349633 h 3775302"/>
              <a:gd name="connsiteX40" fmla="*/ 583324 w 3233427"/>
              <a:gd name="connsiteY40" fmla="*/ 3365399 h 3775302"/>
              <a:gd name="connsiteX41" fmla="*/ 662152 w 3233427"/>
              <a:gd name="connsiteY41" fmla="*/ 3444226 h 3775302"/>
              <a:gd name="connsiteX42" fmla="*/ 693683 w 3233427"/>
              <a:gd name="connsiteY42" fmla="*/ 3491523 h 3775302"/>
              <a:gd name="connsiteX43" fmla="*/ 819807 w 3233427"/>
              <a:gd name="connsiteY43" fmla="*/ 3538819 h 3775302"/>
              <a:gd name="connsiteX44" fmla="*/ 945931 w 3233427"/>
              <a:gd name="connsiteY44" fmla="*/ 3586116 h 3775302"/>
              <a:gd name="connsiteX45" fmla="*/ 1072055 w 3233427"/>
              <a:gd name="connsiteY45" fmla="*/ 3617647 h 3775302"/>
              <a:gd name="connsiteX46" fmla="*/ 1261241 w 3233427"/>
              <a:gd name="connsiteY46" fmla="*/ 3649178 h 3775302"/>
              <a:gd name="connsiteX47" fmla="*/ 1418896 w 3233427"/>
              <a:gd name="connsiteY47" fmla="*/ 3664943 h 3775302"/>
              <a:gd name="connsiteX48" fmla="*/ 1671145 w 3233427"/>
              <a:gd name="connsiteY48" fmla="*/ 3696474 h 3775302"/>
              <a:gd name="connsiteX49" fmla="*/ 1813034 w 3233427"/>
              <a:gd name="connsiteY49" fmla="*/ 3712240 h 3775302"/>
              <a:gd name="connsiteX50" fmla="*/ 2033752 w 3233427"/>
              <a:gd name="connsiteY50" fmla="*/ 3743771 h 3775302"/>
              <a:gd name="connsiteX51" fmla="*/ 2222938 w 3233427"/>
              <a:gd name="connsiteY51" fmla="*/ 3775302 h 3775302"/>
              <a:gd name="connsiteX52" fmla="*/ 2538248 w 3233427"/>
              <a:gd name="connsiteY52" fmla="*/ 3759537 h 3775302"/>
              <a:gd name="connsiteX53" fmla="*/ 2727434 w 3233427"/>
              <a:gd name="connsiteY53" fmla="*/ 3728005 h 3775302"/>
              <a:gd name="connsiteX54" fmla="*/ 2869324 w 3233427"/>
              <a:gd name="connsiteY54" fmla="*/ 3696474 h 3775302"/>
              <a:gd name="connsiteX55" fmla="*/ 2995448 w 3233427"/>
              <a:gd name="connsiteY55" fmla="*/ 3617647 h 3775302"/>
              <a:gd name="connsiteX56" fmla="*/ 3074276 w 3233427"/>
              <a:gd name="connsiteY56" fmla="*/ 3570350 h 3775302"/>
              <a:gd name="connsiteX57" fmla="*/ 3105807 w 3233427"/>
              <a:gd name="connsiteY57" fmla="*/ 3523054 h 3775302"/>
              <a:gd name="connsiteX58" fmla="*/ 3153103 w 3233427"/>
              <a:gd name="connsiteY58" fmla="*/ 3349633 h 3775302"/>
              <a:gd name="connsiteX59" fmla="*/ 3184634 w 3233427"/>
              <a:gd name="connsiteY59" fmla="*/ 3302337 h 3775302"/>
              <a:gd name="connsiteX60" fmla="*/ 3200400 w 3233427"/>
              <a:gd name="connsiteY60" fmla="*/ 3191978 h 3775302"/>
              <a:gd name="connsiteX61" fmla="*/ 3231931 w 3233427"/>
              <a:gd name="connsiteY61" fmla="*/ 3128916 h 3775302"/>
              <a:gd name="connsiteX62" fmla="*/ 3216165 w 3233427"/>
              <a:gd name="connsiteY62" fmla="*/ 2529826 h 3775302"/>
              <a:gd name="connsiteX63" fmla="*/ 3153103 w 3233427"/>
              <a:gd name="connsiteY63" fmla="*/ 2387937 h 3775302"/>
              <a:gd name="connsiteX64" fmla="*/ 3074276 w 3233427"/>
              <a:gd name="connsiteY64" fmla="*/ 2309109 h 3775302"/>
              <a:gd name="connsiteX65" fmla="*/ 3026979 w 3233427"/>
              <a:gd name="connsiteY65" fmla="*/ 2261812 h 3775302"/>
              <a:gd name="connsiteX66" fmla="*/ 2995448 w 3233427"/>
              <a:gd name="connsiteY66" fmla="*/ 2198750 h 3775302"/>
              <a:gd name="connsiteX67" fmla="*/ 2916621 w 3233427"/>
              <a:gd name="connsiteY67" fmla="*/ 2088392 h 3775302"/>
              <a:gd name="connsiteX68" fmla="*/ 2869324 w 3233427"/>
              <a:gd name="connsiteY68" fmla="*/ 1962268 h 3775302"/>
              <a:gd name="connsiteX69" fmla="*/ 2853559 w 3233427"/>
              <a:gd name="connsiteY69" fmla="*/ 1899205 h 3775302"/>
              <a:gd name="connsiteX70" fmla="*/ 2822028 w 3233427"/>
              <a:gd name="connsiteY70" fmla="*/ 1851909 h 3775302"/>
              <a:gd name="connsiteX71" fmla="*/ 2790496 w 3233427"/>
              <a:gd name="connsiteY71" fmla="*/ 1757316 h 3775302"/>
              <a:gd name="connsiteX72" fmla="*/ 2758965 w 3233427"/>
              <a:gd name="connsiteY72" fmla="*/ 1694254 h 3775302"/>
              <a:gd name="connsiteX73" fmla="*/ 2743200 w 3233427"/>
              <a:gd name="connsiteY73" fmla="*/ 1599661 h 3775302"/>
              <a:gd name="connsiteX74" fmla="*/ 2727434 w 3233427"/>
              <a:gd name="connsiteY74" fmla="*/ 1473537 h 3775302"/>
              <a:gd name="connsiteX75" fmla="*/ 2695903 w 3233427"/>
              <a:gd name="connsiteY75" fmla="*/ 1394709 h 3775302"/>
              <a:gd name="connsiteX76" fmla="*/ 2680138 w 3233427"/>
              <a:gd name="connsiteY76" fmla="*/ 1315881 h 3775302"/>
              <a:gd name="connsiteX77" fmla="*/ 2632841 w 3233427"/>
              <a:gd name="connsiteY77" fmla="*/ 1158226 h 3775302"/>
              <a:gd name="connsiteX78" fmla="*/ 2617076 w 3233427"/>
              <a:gd name="connsiteY78" fmla="*/ 1063633 h 3775302"/>
              <a:gd name="connsiteX79" fmla="*/ 2585545 w 3233427"/>
              <a:gd name="connsiteY79" fmla="*/ 969040 h 3775302"/>
              <a:gd name="connsiteX80" fmla="*/ 2554014 w 3233427"/>
              <a:gd name="connsiteY80" fmla="*/ 779854 h 3775302"/>
              <a:gd name="connsiteX81" fmla="*/ 2538248 w 3233427"/>
              <a:gd name="connsiteY81" fmla="*/ 606433 h 3775302"/>
              <a:gd name="connsiteX82" fmla="*/ 2490952 w 3233427"/>
              <a:gd name="connsiteY82" fmla="*/ 496074 h 3775302"/>
              <a:gd name="connsiteX83" fmla="*/ 2475186 w 3233427"/>
              <a:gd name="connsiteY83" fmla="*/ 448778 h 3775302"/>
              <a:gd name="connsiteX84" fmla="*/ 2412124 w 3233427"/>
              <a:gd name="connsiteY84" fmla="*/ 354185 h 3775302"/>
              <a:gd name="connsiteX85" fmla="*/ 2396359 w 3233427"/>
              <a:gd name="connsiteY85" fmla="*/ 306888 h 3775302"/>
              <a:gd name="connsiteX86" fmla="*/ 2254469 w 3233427"/>
              <a:gd name="connsiteY86" fmla="*/ 180764 h 3775302"/>
              <a:gd name="connsiteX87" fmla="*/ 2207172 w 3233427"/>
              <a:gd name="connsiteY87" fmla="*/ 164999 h 3775302"/>
              <a:gd name="connsiteX88" fmla="*/ 2159876 w 3233427"/>
              <a:gd name="connsiteY88" fmla="*/ 133468 h 3775302"/>
              <a:gd name="connsiteX89" fmla="*/ 1954924 w 3233427"/>
              <a:gd name="connsiteY89" fmla="*/ 86171 h 3775302"/>
              <a:gd name="connsiteX90" fmla="*/ 1529255 w 3233427"/>
              <a:gd name="connsiteY90" fmla="*/ 38874 h 3775302"/>
              <a:gd name="connsiteX91" fmla="*/ 1450428 w 3233427"/>
              <a:gd name="connsiteY91" fmla="*/ 23109 h 3775302"/>
              <a:gd name="connsiteX92" fmla="*/ 1024759 w 3233427"/>
              <a:gd name="connsiteY92" fmla="*/ 86171 h 3775302"/>
              <a:gd name="connsiteX93" fmla="*/ 1008993 w 3233427"/>
              <a:gd name="connsiteY93" fmla="*/ 117702 h 377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233427" h="3775302">
                <a:moveTo>
                  <a:pt x="1056290" y="54640"/>
                </a:moveTo>
                <a:cubicBezTo>
                  <a:pt x="1013696" y="88715"/>
                  <a:pt x="965712" y="122343"/>
                  <a:pt x="930165" y="164999"/>
                </a:cubicBezTo>
                <a:cubicBezTo>
                  <a:pt x="875310" y="230824"/>
                  <a:pt x="928981" y="202179"/>
                  <a:pt x="851338" y="228061"/>
                </a:cubicBezTo>
                <a:cubicBezTo>
                  <a:pt x="846083" y="243826"/>
                  <a:pt x="845953" y="262380"/>
                  <a:pt x="835572" y="275357"/>
                </a:cubicBezTo>
                <a:cubicBezTo>
                  <a:pt x="823735" y="290153"/>
                  <a:pt x="802832" y="294758"/>
                  <a:pt x="788276" y="306888"/>
                </a:cubicBezTo>
                <a:cubicBezTo>
                  <a:pt x="771148" y="321162"/>
                  <a:pt x="755253" y="337057"/>
                  <a:pt x="740979" y="354185"/>
                </a:cubicBezTo>
                <a:cubicBezTo>
                  <a:pt x="675289" y="433012"/>
                  <a:pt x="748862" y="375205"/>
                  <a:pt x="662152" y="433012"/>
                </a:cubicBezTo>
                <a:cubicBezTo>
                  <a:pt x="590845" y="539973"/>
                  <a:pt x="625886" y="500808"/>
                  <a:pt x="567559" y="559137"/>
                </a:cubicBezTo>
                <a:cubicBezTo>
                  <a:pt x="562304" y="574902"/>
                  <a:pt x="559225" y="591569"/>
                  <a:pt x="551793" y="606433"/>
                </a:cubicBezTo>
                <a:cubicBezTo>
                  <a:pt x="543319" y="623380"/>
                  <a:pt x="527726" y="636314"/>
                  <a:pt x="520262" y="653730"/>
                </a:cubicBezTo>
                <a:cubicBezTo>
                  <a:pt x="472623" y="764887"/>
                  <a:pt x="547050" y="674238"/>
                  <a:pt x="457200" y="764088"/>
                </a:cubicBezTo>
                <a:cubicBezTo>
                  <a:pt x="451945" y="779854"/>
                  <a:pt x="448866" y="796521"/>
                  <a:pt x="441434" y="811385"/>
                </a:cubicBezTo>
                <a:cubicBezTo>
                  <a:pt x="432960" y="828332"/>
                  <a:pt x="417367" y="841265"/>
                  <a:pt x="409903" y="858681"/>
                </a:cubicBezTo>
                <a:cubicBezTo>
                  <a:pt x="342011" y="1017098"/>
                  <a:pt x="468586" y="804380"/>
                  <a:pt x="362607" y="1016337"/>
                </a:cubicBezTo>
                <a:cubicBezTo>
                  <a:pt x="298104" y="1145344"/>
                  <a:pt x="358241" y="1013668"/>
                  <a:pt x="315310" y="1142461"/>
                </a:cubicBezTo>
                <a:cubicBezTo>
                  <a:pt x="306361" y="1169308"/>
                  <a:pt x="292102" y="1194240"/>
                  <a:pt x="283779" y="1221288"/>
                </a:cubicBezTo>
                <a:cubicBezTo>
                  <a:pt x="271035" y="1262707"/>
                  <a:pt x="262758" y="1305371"/>
                  <a:pt x="252248" y="1347412"/>
                </a:cubicBezTo>
                <a:cubicBezTo>
                  <a:pt x="246993" y="1368433"/>
                  <a:pt x="246173" y="1391094"/>
                  <a:pt x="236483" y="1410474"/>
                </a:cubicBezTo>
                <a:cubicBezTo>
                  <a:pt x="225973" y="1431495"/>
                  <a:pt x="214210" y="1451935"/>
                  <a:pt x="204952" y="1473537"/>
                </a:cubicBezTo>
                <a:cubicBezTo>
                  <a:pt x="198406" y="1488812"/>
                  <a:pt x="193751" y="1504854"/>
                  <a:pt x="189186" y="1520833"/>
                </a:cubicBezTo>
                <a:cubicBezTo>
                  <a:pt x="183233" y="1541667"/>
                  <a:pt x="181956" y="1563979"/>
                  <a:pt x="173421" y="1583895"/>
                </a:cubicBezTo>
                <a:cubicBezTo>
                  <a:pt x="165957" y="1601311"/>
                  <a:pt x="152400" y="1615426"/>
                  <a:pt x="141890" y="1631192"/>
                </a:cubicBezTo>
                <a:cubicBezTo>
                  <a:pt x="131380" y="1673233"/>
                  <a:pt x="129739" y="1718556"/>
                  <a:pt x="110359" y="1757316"/>
                </a:cubicBezTo>
                <a:cubicBezTo>
                  <a:pt x="74534" y="1828965"/>
                  <a:pt x="77487" y="1818696"/>
                  <a:pt x="47296" y="1899205"/>
                </a:cubicBezTo>
                <a:cubicBezTo>
                  <a:pt x="41461" y="1914765"/>
                  <a:pt x="35562" y="1930380"/>
                  <a:pt x="31531" y="1946502"/>
                </a:cubicBezTo>
                <a:cubicBezTo>
                  <a:pt x="25032" y="1972498"/>
                  <a:pt x="21578" y="1999172"/>
                  <a:pt x="15765" y="2025330"/>
                </a:cubicBezTo>
                <a:cubicBezTo>
                  <a:pt x="11065" y="2046482"/>
                  <a:pt x="5255" y="2067371"/>
                  <a:pt x="0" y="2088392"/>
                </a:cubicBezTo>
                <a:cubicBezTo>
                  <a:pt x="5255" y="2235537"/>
                  <a:pt x="6581" y="2382874"/>
                  <a:pt x="15765" y="2529826"/>
                </a:cubicBezTo>
                <a:cubicBezTo>
                  <a:pt x="17117" y="2551451"/>
                  <a:pt x="27282" y="2571641"/>
                  <a:pt x="31531" y="2592888"/>
                </a:cubicBezTo>
                <a:cubicBezTo>
                  <a:pt x="37800" y="2624233"/>
                  <a:pt x="41027" y="2656136"/>
                  <a:pt x="47296" y="2687481"/>
                </a:cubicBezTo>
                <a:cubicBezTo>
                  <a:pt x="48152" y="2691760"/>
                  <a:pt x="70737" y="2787437"/>
                  <a:pt x="78828" y="2797840"/>
                </a:cubicBezTo>
                <a:cubicBezTo>
                  <a:pt x="106205" y="2833038"/>
                  <a:pt x="173421" y="2892433"/>
                  <a:pt x="173421" y="2892433"/>
                </a:cubicBezTo>
                <a:cubicBezTo>
                  <a:pt x="189221" y="2939836"/>
                  <a:pt x="186759" y="2946276"/>
                  <a:pt x="220717" y="2987026"/>
                </a:cubicBezTo>
                <a:cubicBezTo>
                  <a:pt x="234991" y="3004154"/>
                  <a:pt x="253740" y="3017195"/>
                  <a:pt x="268014" y="3034323"/>
                </a:cubicBezTo>
                <a:cubicBezTo>
                  <a:pt x="280144" y="3048879"/>
                  <a:pt x="287415" y="3067063"/>
                  <a:pt x="299545" y="3081619"/>
                </a:cubicBezTo>
                <a:cubicBezTo>
                  <a:pt x="313818" y="3098747"/>
                  <a:pt x="332568" y="3111788"/>
                  <a:pt x="346841" y="3128916"/>
                </a:cubicBezTo>
                <a:cubicBezTo>
                  <a:pt x="358971" y="3143472"/>
                  <a:pt x="364974" y="3162814"/>
                  <a:pt x="378372" y="3176212"/>
                </a:cubicBezTo>
                <a:cubicBezTo>
                  <a:pt x="391770" y="3189610"/>
                  <a:pt x="409903" y="3197233"/>
                  <a:pt x="425669" y="3207743"/>
                </a:cubicBezTo>
                <a:cubicBezTo>
                  <a:pt x="503947" y="3325161"/>
                  <a:pt x="403348" y="3180960"/>
                  <a:pt x="504496" y="3302337"/>
                </a:cubicBezTo>
                <a:cubicBezTo>
                  <a:pt x="516626" y="3316893"/>
                  <a:pt x="521232" y="3337796"/>
                  <a:pt x="536028" y="3349633"/>
                </a:cubicBezTo>
                <a:cubicBezTo>
                  <a:pt x="549005" y="3360014"/>
                  <a:pt x="567559" y="3360144"/>
                  <a:pt x="583324" y="3365399"/>
                </a:cubicBezTo>
                <a:cubicBezTo>
                  <a:pt x="667409" y="3491525"/>
                  <a:pt x="557046" y="3339120"/>
                  <a:pt x="662152" y="3444226"/>
                </a:cubicBezTo>
                <a:cubicBezTo>
                  <a:pt x="675550" y="3457624"/>
                  <a:pt x="679127" y="3479393"/>
                  <a:pt x="693683" y="3491523"/>
                </a:cubicBezTo>
                <a:cubicBezTo>
                  <a:pt x="729016" y="3520967"/>
                  <a:pt x="777378" y="3528212"/>
                  <a:pt x="819807" y="3538819"/>
                </a:cubicBezTo>
                <a:cubicBezTo>
                  <a:pt x="894260" y="3588455"/>
                  <a:pt x="841648" y="3562051"/>
                  <a:pt x="945931" y="3586116"/>
                </a:cubicBezTo>
                <a:cubicBezTo>
                  <a:pt x="988156" y="3595860"/>
                  <a:pt x="1029309" y="3610523"/>
                  <a:pt x="1072055" y="3617647"/>
                </a:cubicBezTo>
                <a:cubicBezTo>
                  <a:pt x="1135117" y="3628157"/>
                  <a:pt x="1197626" y="3642817"/>
                  <a:pt x="1261241" y="3649178"/>
                </a:cubicBezTo>
                <a:lnTo>
                  <a:pt x="1418896" y="3664943"/>
                </a:lnTo>
                <a:lnTo>
                  <a:pt x="1671145" y="3696474"/>
                </a:lnTo>
                <a:lnTo>
                  <a:pt x="1813034" y="3712240"/>
                </a:lnTo>
                <a:cubicBezTo>
                  <a:pt x="1920343" y="3748008"/>
                  <a:pt x="1826509" y="3720743"/>
                  <a:pt x="2033752" y="3743771"/>
                </a:cubicBezTo>
                <a:cubicBezTo>
                  <a:pt x="2121741" y="3753548"/>
                  <a:pt x="2142932" y="3759301"/>
                  <a:pt x="2222938" y="3775302"/>
                </a:cubicBezTo>
                <a:cubicBezTo>
                  <a:pt x="2328041" y="3770047"/>
                  <a:pt x="2433473" y="3769360"/>
                  <a:pt x="2538248" y="3759537"/>
                </a:cubicBezTo>
                <a:cubicBezTo>
                  <a:pt x="2601901" y="3753569"/>
                  <a:pt x="2664744" y="3740543"/>
                  <a:pt x="2727434" y="3728005"/>
                </a:cubicBezTo>
                <a:cubicBezTo>
                  <a:pt x="2827509" y="3707991"/>
                  <a:pt x="2780266" y="3718739"/>
                  <a:pt x="2869324" y="3696474"/>
                </a:cubicBezTo>
                <a:lnTo>
                  <a:pt x="2995448" y="3617647"/>
                </a:lnTo>
                <a:cubicBezTo>
                  <a:pt x="3021545" y="3601587"/>
                  <a:pt x="3074276" y="3570350"/>
                  <a:pt x="3074276" y="3570350"/>
                </a:cubicBezTo>
                <a:cubicBezTo>
                  <a:pt x="3084786" y="3554585"/>
                  <a:pt x="3097333" y="3540001"/>
                  <a:pt x="3105807" y="3523054"/>
                </a:cubicBezTo>
                <a:cubicBezTo>
                  <a:pt x="3126032" y="3482604"/>
                  <a:pt x="3141646" y="3366819"/>
                  <a:pt x="3153103" y="3349633"/>
                </a:cubicBezTo>
                <a:lnTo>
                  <a:pt x="3184634" y="3302337"/>
                </a:lnTo>
                <a:cubicBezTo>
                  <a:pt x="3189889" y="3265551"/>
                  <a:pt x="3190623" y="3227828"/>
                  <a:pt x="3200400" y="3191978"/>
                </a:cubicBezTo>
                <a:cubicBezTo>
                  <a:pt x="3206584" y="3169304"/>
                  <a:pt x="3231372" y="3152411"/>
                  <a:pt x="3231931" y="3128916"/>
                </a:cubicBezTo>
                <a:cubicBezTo>
                  <a:pt x="3236686" y="2929207"/>
                  <a:pt x="3229754" y="2729129"/>
                  <a:pt x="3216165" y="2529826"/>
                </a:cubicBezTo>
                <a:cubicBezTo>
                  <a:pt x="3213327" y="2488199"/>
                  <a:pt x="3183297" y="2422445"/>
                  <a:pt x="3153103" y="2387937"/>
                </a:cubicBezTo>
                <a:cubicBezTo>
                  <a:pt x="3128633" y="2359971"/>
                  <a:pt x="3100552" y="2335385"/>
                  <a:pt x="3074276" y="2309109"/>
                </a:cubicBezTo>
                <a:cubicBezTo>
                  <a:pt x="3058510" y="2293343"/>
                  <a:pt x="3036950" y="2281754"/>
                  <a:pt x="3026979" y="2261812"/>
                </a:cubicBezTo>
                <a:cubicBezTo>
                  <a:pt x="3016469" y="2240791"/>
                  <a:pt x="3007904" y="2218680"/>
                  <a:pt x="2995448" y="2198750"/>
                </a:cubicBezTo>
                <a:cubicBezTo>
                  <a:pt x="2977601" y="2170194"/>
                  <a:pt x="2933294" y="2121737"/>
                  <a:pt x="2916621" y="2088392"/>
                </a:cubicBezTo>
                <a:cubicBezTo>
                  <a:pt x="2905520" y="2066190"/>
                  <a:pt x="2878419" y="1994100"/>
                  <a:pt x="2869324" y="1962268"/>
                </a:cubicBezTo>
                <a:cubicBezTo>
                  <a:pt x="2863371" y="1941434"/>
                  <a:pt x="2862094" y="1919121"/>
                  <a:pt x="2853559" y="1899205"/>
                </a:cubicBezTo>
                <a:cubicBezTo>
                  <a:pt x="2846095" y="1881789"/>
                  <a:pt x="2829723" y="1869224"/>
                  <a:pt x="2822028" y="1851909"/>
                </a:cubicBezTo>
                <a:cubicBezTo>
                  <a:pt x="2808529" y="1821537"/>
                  <a:pt x="2802840" y="1788175"/>
                  <a:pt x="2790496" y="1757316"/>
                </a:cubicBezTo>
                <a:cubicBezTo>
                  <a:pt x="2781768" y="1735495"/>
                  <a:pt x="2769475" y="1715275"/>
                  <a:pt x="2758965" y="1694254"/>
                </a:cubicBezTo>
                <a:cubicBezTo>
                  <a:pt x="2753710" y="1662723"/>
                  <a:pt x="2747721" y="1631306"/>
                  <a:pt x="2743200" y="1599661"/>
                </a:cubicBezTo>
                <a:cubicBezTo>
                  <a:pt x="2737208" y="1557718"/>
                  <a:pt x="2736961" y="1514821"/>
                  <a:pt x="2727434" y="1473537"/>
                </a:cubicBezTo>
                <a:cubicBezTo>
                  <a:pt x="2721070" y="1445962"/>
                  <a:pt x="2706413" y="1420985"/>
                  <a:pt x="2695903" y="1394709"/>
                </a:cubicBezTo>
                <a:cubicBezTo>
                  <a:pt x="2690648" y="1368433"/>
                  <a:pt x="2687188" y="1341733"/>
                  <a:pt x="2680138" y="1315881"/>
                </a:cubicBezTo>
                <a:cubicBezTo>
                  <a:pt x="2649978" y="1205293"/>
                  <a:pt x="2651308" y="1250559"/>
                  <a:pt x="2632841" y="1158226"/>
                </a:cubicBezTo>
                <a:cubicBezTo>
                  <a:pt x="2626572" y="1126881"/>
                  <a:pt x="2624829" y="1094645"/>
                  <a:pt x="2617076" y="1063633"/>
                </a:cubicBezTo>
                <a:cubicBezTo>
                  <a:pt x="2609015" y="1031389"/>
                  <a:pt x="2592063" y="1001631"/>
                  <a:pt x="2585545" y="969040"/>
                </a:cubicBezTo>
                <a:cubicBezTo>
                  <a:pt x="2569541" y="889022"/>
                  <a:pt x="2563792" y="867860"/>
                  <a:pt x="2554014" y="779854"/>
                </a:cubicBezTo>
                <a:cubicBezTo>
                  <a:pt x="2547604" y="722164"/>
                  <a:pt x="2545919" y="663969"/>
                  <a:pt x="2538248" y="606433"/>
                </a:cubicBezTo>
                <a:cubicBezTo>
                  <a:pt x="2526317" y="516948"/>
                  <a:pt x="2527131" y="568431"/>
                  <a:pt x="2490952" y="496074"/>
                </a:cubicBezTo>
                <a:cubicBezTo>
                  <a:pt x="2483520" y="481210"/>
                  <a:pt x="2483257" y="463305"/>
                  <a:pt x="2475186" y="448778"/>
                </a:cubicBezTo>
                <a:cubicBezTo>
                  <a:pt x="2456782" y="415651"/>
                  <a:pt x="2412124" y="354185"/>
                  <a:pt x="2412124" y="354185"/>
                </a:cubicBezTo>
                <a:cubicBezTo>
                  <a:pt x="2406869" y="338419"/>
                  <a:pt x="2404604" y="321317"/>
                  <a:pt x="2396359" y="306888"/>
                </a:cubicBezTo>
                <a:cubicBezTo>
                  <a:pt x="2365924" y="253626"/>
                  <a:pt x="2313814" y="200545"/>
                  <a:pt x="2254469" y="180764"/>
                </a:cubicBezTo>
                <a:lnTo>
                  <a:pt x="2207172" y="164999"/>
                </a:lnTo>
                <a:cubicBezTo>
                  <a:pt x="2191407" y="154489"/>
                  <a:pt x="2177683" y="139943"/>
                  <a:pt x="2159876" y="133468"/>
                </a:cubicBezTo>
                <a:cubicBezTo>
                  <a:pt x="2133322" y="123812"/>
                  <a:pt x="1998602" y="92891"/>
                  <a:pt x="1954924" y="86171"/>
                </a:cubicBezTo>
                <a:cubicBezTo>
                  <a:pt x="1813641" y="64434"/>
                  <a:pt x="1670539" y="60610"/>
                  <a:pt x="1529255" y="38874"/>
                </a:cubicBezTo>
                <a:cubicBezTo>
                  <a:pt x="1502771" y="34799"/>
                  <a:pt x="1476704" y="28364"/>
                  <a:pt x="1450428" y="23109"/>
                </a:cubicBezTo>
                <a:cubicBezTo>
                  <a:pt x="1111621" y="36661"/>
                  <a:pt x="1118522" y="-70100"/>
                  <a:pt x="1024759" y="86171"/>
                </a:cubicBezTo>
                <a:cubicBezTo>
                  <a:pt x="1018713" y="96247"/>
                  <a:pt x="1014248" y="107192"/>
                  <a:pt x="1008993" y="117702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ลูกศรขวา 52"/>
          <p:cNvSpPr/>
          <p:nvPr/>
        </p:nvSpPr>
        <p:spPr>
          <a:xfrm>
            <a:off x="1243013" y="2655888"/>
            <a:ext cx="758825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สี่เหลี่ยมผืนผ้า 54"/>
          <p:cNvSpPr>
            <a:spLocks noChangeArrowheads="1"/>
          </p:cNvSpPr>
          <p:nvPr/>
        </p:nvSpPr>
        <p:spPr bwMode="auto">
          <a:xfrm>
            <a:off x="111125" y="2198688"/>
            <a:ext cx="2084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Left subtree</a:t>
            </a:r>
            <a:endParaRPr lang="th-TH" altLang="en-US"/>
          </a:p>
        </p:txBody>
      </p:sp>
      <p:sp>
        <p:nvSpPr>
          <p:cNvPr id="56" name="ลูกศรขวา 55"/>
          <p:cNvSpPr/>
          <p:nvPr/>
        </p:nvSpPr>
        <p:spPr>
          <a:xfrm flipH="1">
            <a:off x="4970463" y="952500"/>
            <a:ext cx="769937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สี่เหลี่ยมผืนผ้า 56"/>
          <p:cNvSpPr>
            <a:spLocks noChangeArrowheads="1"/>
          </p:cNvSpPr>
          <p:nvPr/>
        </p:nvSpPr>
        <p:spPr bwMode="auto">
          <a:xfrm>
            <a:off x="5821363" y="846138"/>
            <a:ext cx="313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Parent of nodes just below it</a:t>
            </a:r>
            <a:endParaRPr lang="th-TH" altLang="en-US" sz="2000" b="1"/>
          </a:p>
        </p:txBody>
      </p:sp>
      <p:sp>
        <p:nvSpPr>
          <p:cNvPr id="58" name="ลูกศรขวา 57"/>
          <p:cNvSpPr/>
          <p:nvPr/>
        </p:nvSpPr>
        <p:spPr>
          <a:xfrm flipH="1">
            <a:off x="5616575" y="1822450"/>
            <a:ext cx="769938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สี่เหลี่ยมผืนผ้า 58"/>
          <p:cNvSpPr>
            <a:spLocks noChangeArrowheads="1"/>
          </p:cNvSpPr>
          <p:nvPr/>
        </p:nvSpPr>
        <p:spPr bwMode="auto">
          <a:xfrm>
            <a:off x="6467475" y="1716088"/>
            <a:ext cx="313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child of nodes just above it</a:t>
            </a:r>
            <a:endParaRPr lang="th-TH" altLang="en-US" sz="2000" b="1"/>
          </a:p>
        </p:txBody>
      </p:sp>
      <p:sp>
        <p:nvSpPr>
          <p:cNvPr id="61" name="ลูกศรขวา 60"/>
          <p:cNvSpPr/>
          <p:nvPr/>
        </p:nvSpPr>
        <p:spPr>
          <a:xfrm rot="5690600" flipH="1">
            <a:off x="6057900" y="5365751"/>
            <a:ext cx="769937" cy="442912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สี่เหลี่ยมผืนผ้า 61"/>
          <p:cNvSpPr>
            <a:spLocks noChangeArrowheads="1"/>
          </p:cNvSpPr>
          <p:nvPr/>
        </p:nvSpPr>
        <p:spPr bwMode="auto">
          <a:xfrm>
            <a:off x="6700838" y="5472113"/>
            <a:ext cx="3132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Leaf (no children)</a:t>
            </a:r>
            <a:endParaRPr lang="th-TH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53" grpId="0" animBg="1"/>
      <p:bldP spid="55" grpId="0"/>
      <p:bldP spid="56" grpId="0" animBg="1"/>
      <p:bldP spid="57" grpId="0"/>
      <p:bldP spid="58" grpId="0" animBg="1"/>
      <p:bldP spid="59" grpId="0"/>
      <p:bldP spid="61" grpId="0" animBg="1"/>
      <p:bldP spid="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กลุ่ม 51"/>
          <p:cNvGrpSpPr/>
          <p:nvPr/>
        </p:nvGrpSpPr>
        <p:grpSpPr>
          <a:xfrm>
            <a:off x="755576" y="692696"/>
            <a:ext cx="7632847" cy="5544616"/>
            <a:chOff x="755576" y="692696"/>
            <a:chExt cx="7632847" cy="5544616"/>
          </a:xfrm>
        </p:grpSpPr>
        <p:cxnSp>
          <p:nvCxnSpPr>
            <p:cNvPr id="6" name="ตัวเชื่อมต่อตรง 5"/>
            <p:cNvCxnSpPr/>
            <p:nvPr/>
          </p:nvCxnSpPr>
          <p:spPr>
            <a:xfrm flipH="1">
              <a:off x="3410489" y="2934314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ตัวเชื่อมต่อตรง 6"/>
            <p:cNvCxnSpPr/>
            <p:nvPr/>
          </p:nvCxnSpPr>
          <p:spPr>
            <a:xfrm>
              <a:off x="5403967" y="2996757"/>
              <a:ext cx="556883" cy="950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ทรงกระบอก 9"/>
            <p:cNvSpPr/>
            <p:nvPr/>
          </p:nvSpPr>
          <p:spPr>
            <a:xfrm>
              <a:off x="3809952" y="2680349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ทรงกระบอก 10"/>
            <p:cNvSpPr/>
            <p:nvPr/>
          </p:nvSpPr>
          <p:spPr>
            <a:xfrm>
              <a:off x="2270281" y="3958364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ทรงกระบอก 11"/>
            <p:cNvSpPr/>
            <p:nvPr/>
          </p:nvSpPr>
          <p:spPr>
            <a:xfrm>
              <a:off x="5299646" y="3958364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ตัวเชื่อมต่อตรง 12"/>
            <p:cNvCxnSpPr/>
            <p:nvPr/>
          </p:nvCxnSpPr>
          <p:spPr>
            <a:xfrm flipH="1">
              <a:off x="1895806" y="4591177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H="1">
              <a:off x="5105311" y="4591404"/>
              <a:ext cx="748949" cy="10133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14"/>
            <p:cNvCxnSpPr/>
            <p:nvPr/>
          </p:nvCxnSpPr>
          <p:spPr>
            <a:xfrm>
              <a:off x="3531511" y="4561782"/>
              <a:ext cx="556883" cy="950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15"/>
            <p:cNvCxnSpPr/>
            <p:nvPr/>
          </p:nvCxnSpPr>
          <p:spPr>
            <a:xfrm>
              <a:off x="6631920" y="4561782"/>
              <a:ext cx="518212" cy="10424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9" name="กลุ่ม 28"/>
            <p:cNvGrpSpPr/>
            <p:nvPr/>
          </p:nvGrpSpPr>
          <p:grpSpPr>
            <a:xfrm>
              <a:off x="4062609" y="692696"/>
              <a:ext cx="1392414" cy="2095003"/>
              <a:chOff x="3821177" y="2392417"/>
              <a:chExt cx="1061478" cy="1238334"/>
            </a:xfrm>
          </p:grpSpPr>
          <p:sp>
            <p:nvSpPr>
              <p:cNvPr id="23" name="วงรี 22"/>
              <p:cNvSpPr/>
              <p:nvPr/>
            </p:nvSpPr>
            <p:spPr>
              <a:xfrm>
                <a:off x="4135822" y="2392417"/>
                <a:ext cx="432048" cy="3600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: มุมมน 23"/>
              <p:cNvSpPr/>
              <p:nvPr/>
            </p:nvSpPr>
            <p:spPr>
              <a:xfrm>
                <a:off x="4205765" y="2752457"/>
                <a:ext cx="292162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: มุมมน 24"/>
              <p:cNvSpPr/>
              <p:nvPr/>
            </p:nvSpPr>
            <p:spPr>
              <a:xfrm>
                <a:off x="4224028" y="3170232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: มุมมน 25"/>
              <p:cNvSpPr/>
              <p:nvPr/>
            </p:nvSpPr>
            <p:spPr>
              <a:xfrm>
                <a:off x="4351846" y="3170231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: มุมมน 26"/>
              <p:cNvSpPr/>
              <p:nvPr/>
            </p:nvSpPr>
            <p:spPr>
              <a:xfrm rot="18167890">
                <a:off x="4586422" y="2709223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สี่เหลี่ยมผืนผ้า: มุมมน 27"/>
              <p:cNvSpPr/>
              <p:nvPr/>
            </p:nvSpPr>
            <p:spPr>
              <a:xfrm rot="3439156">
                <a:off x="3985463" y="2695717"/>
                <a:ext cx="131948" cy="460519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ทรงกระบอก 29"/>
            <p:cNvSpPr/>
            <p:nvPr/>
          </p:nvSpPr>
          <p:spPr>
            <a:xfrm>
              <a:off x="755576" y="5604499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ทรงกระบอก 30"/>
            <p:cNvSpPr/>
            <p:nvPr/>
          </p:nvSpPr>
          <p:spPr>
            <a:xfrm>
              <a:off x="2888970" y="5512662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ทรงกระบอก 31"/>
            <p:cNvSpPr/>
            <p:nvPr/>
          </p:nvSpPr>
          <p:spPr>
            <a:xfrm>
              <a:off x="4365872" y="5604497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ทรงกระบอก 32"/>
            <p:cNvSpPr/>
            <p:nvPr/>
          </p:nvSpPr>
          <p:spPr>
            <a:xfrm>
              <a:off x="6499266" y="5604497"/>
              <a:ext cx="1889157" cy="632813"/>
            </a:xfrm>
            <a:prstGeom prst="can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ลูกศร: โค้งขวา 33"/>
            <p:cNvSpPr/>
            <p:nvPr/>
          </p:nvSpPr>
          <p:spPr>
            <a:xfrm rot="2831594">
              <a:off x="2752905" y="1705715"/>
              <a:ext cx="1331391" cy="1983615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ลูกศร: โค้งขวา 34"/>
            <p:cNvSpPr/>
            <p:nvPr/>
          </p:nvSpPr>
          <p:spPr>
            <a:xfrm rot="2831594">
              <a:off x="1079856" y="3154687"/>
              <a:ext cx="1553445" cy="2169141"/>
            </a:xfrm>
            <a:prstGeom prst="curv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ตัวเชื่อมต่อตรง 36"/>
            <p:cNvCxnSpPr/>
            <p:nvPr/>
          </p:nvCxnSpPr>
          <p:spPr>
            <a:xfrm flipH="1">
              <a:off x="3809952" y="3313162"/>
              <a:ext cx="349486" cy="6452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ตัวเชื่อมต่อตรง 39"/>
            <p:cNvCxnSpPr/>
            <p:nvPr/>
          </p:nvCxnSpPr>
          <p:spPr>
            <a:xfrm flipH="1">
              <a:off x="2305803" y="4561782"/>
              <a:ext cx="729116" cy="1122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 flipH="1">
              <a:off x="5490391" y="4591177"/>
              <a:ext cx="554003" cy="10130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ตัวเชื่อมต่อตรง 43"/>
            <p:cNvCxnSpPr/>
            <p:nvPr/>
          </p:nvCxnSpPr>
          <p:spPr>
            <a:xfrm>
              <a:off x="5375758" y="3313736"/>
              <a:ext cx="306650" cy="633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ตรง 45"/>
            <p:cNvCxnSpPr/>
            <p:nvPr/>
          </p:nvCxnSpPr>
          <p:spPr>
            <a:xfrm>
              <a:off x="3375363" y="4555519"/>
              <a:ext cx="301844" cy="944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ตัวเชื่อมต่อตรง 47"/>
            <p:cNvCxnSpPr/>
            <p:nvPr/>
          </p:nvCxnSpPr>
          <p:spPr>
            <a:xfrm>
              <a:off x="6898639" y="4532774"/>
              <a:ext cx="675244" cy="1071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สี่เหลี่ยมผืนผ้า 3"/>
          <p:cNvSpPr>
            <a:spLocks noChangeArrowheads="1"/>
          </p:cNvSpPr>
          <p:nvPr/>
        </p:nvSpPr>
        <p:spPr bwMode="auto">
          <a:xfrm>
            <a:off x="22225" y="-128588"/>
            <a:ext cx="9121775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find(</a:t>
            </a:r>
            <a:r>
              <a:rPr lang="en-US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not found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755576" y="404665"/>
            <a:ext cx="7285787" cy="5832648"/>
            <a:chOff x="1" y="0"/>
            <a:chExt cx="3773197" cy="2383266"/>
          </a:xfrm>
        </p:grpSpPr>
        <p:grpSp>
          <p:nvGrpSpPr>
            <p:cNvPr id="5" name="กลุ่ม 4"/>
            <p:cNvGrpSpPr/>
            <p:nvPr/>
          </p:nvGrpSpPr>
          <p:grpSpPr>
            <a:xfrm>
              <a:off x="1" y="0"/>
              <a:ext cx="3773197" cy="2171702"/>
              <a:chOff x="0" y="103517"/>
              <a:chExt cx="3773251" cy="2171795"/>
            </a:xfrm>
          </p:grpSpPr>
          <p:cxnSp>
            <p:nvCxnSpPr>
              <p:cNvPr id="14" name="ตัวเชื่อมต่อตรง 13"/>
              <p:cNvCxnSpPr/>
              <p:nvPr/>
            </p:nvCxnSpPr>
            <p:spPr>
              <a:xfrm flipH="1">
                <a:off x="1250830" y="983412"/>
                <a:ext cx="430590" cy="3920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ทรงกระบอก 14"/>
              <p:cNvSpPr/>
              <p:nvPr/>
            </p:nvSpPr>
            <p:spPr>
              <a:xfrm>
                <a:off x="1509623" y="879895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" name="ตัวเชื่อมต่อตรง 15"/>
              <p:cNvCxnSpPr/>
              <p:nvPr/>
            </p:nvCxnSpPr>
            <p:spPr>
              <a:xfrm>
                <a:off x="2372264" y="1121434"/>
                <a:ext cx="206375" cy="25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ทรงกระบอก 16"/>
              <p:cNvSpPr/>
              <p:nvPr/>
            </p:nvSpPr>
            <p:spPr>
              <a:xfrm>
                <a:off x="750498" y="1380227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ทรงกระบอก 17"/>
              <p:cNvSpPr/>
              <p:nvPr/>
            </p:nvSpPr>
            <p:spPr>
              <a:xfrm>
                <a:off x="2251495" y="1380227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9" name="ตัวเชื่อมต่อตรง 18"/>
              <p:cNvCxnSpPr/>
              <p:nvPr/>
            </p:nvCxnSpPr>
            <p:spPr>
              <a:xfrm flipH="1">
                <a:off x="629729" y="1630393"/>
                <a:ext cx="301193" cy="396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ตัวเชื่อมต่อตรง 19"/>
              <p:cNvCxnSpPr/>
              <p:nvPr/>
            </p:nvCxnSpPr>
            <p:spPr>
              <a:xfrm flipH="1">
                <a:off x="2156604" y="1630393"/>
                <a:ext cx="370741" cy="3972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1" name="กลุ่ม 20"/>
              <p:cNvGrpSpPr/>
              <p:nvPr/>
            </p:nvGrpSpPr>
            <p:grpSpPr>
              <a:xfrm>
                <a:off x="1639018" y="103517"/>
                <a:ext cx="718539" cy="821381"/>
                <a:chOff x="2521049" y="0"/>
                <a:chExt cx="1106561" cy="1238334"/>
              </a:xfrm>
            </p:grpSpPr>
            <p:sp>
              <p:nvSpPr>
                <p:cNvPr id="37" name="วงรี 36"/>
                <p:cNvSpPr/>
                <p:nvPr/>
              </p:nvSpPr>
              <p:spPr>
                <a:xfrm>
                  <a:off x="2835694" y="0"/>
                  <a:ext cx="432048" cy="3600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สี่เหลี่ยมผืนผ้า: มุมมน 37"/>
                <p:cNvSpPr/>
                <p:nvPr/>
              </p:nvSpPr>
              <p:spPr>
                <a:xfrm>
                  <a:off x="2905637" y="360040"/>
                  <a:ext cx="292162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สี่เหลี่ยมผืนผ้า: มุมมน 38"/>
                <p:cNvSpPr/>
                <p:nvPr/>
              </p:nvSpPr>
              <p:spPr>
                <a:xfrm>
                  <a:off x="2923900" y="777815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สี่เหลี่ยมผืนผ้า: มุมมน 39"/>
                <p:cNvSpPr/>
                <p:nvPr/>
              </p:nvSpPr>
              <p:spPr>
                <a:xfrm>
                  <a:off x="3051718" y="777814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สี่เหลี่ยมผืนผ้า: มุมมน 40"/>
                <p:cNvSpPr/>
                <p:nvPr/>
              </p:nvSpPr>
              <p:spPr>
                <a:xfrm rot="15398379">
                  <a:off x="3331376" y="173746"/>
                  <a:ext cx="131947" cy="460520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สี่เหลี่ยมผืนผ้า: มุมมน 41"/>
                <p:cNvSpPr/>
                <p:nvPr/>
              </p:nvSpPr>
              <p:spPr>
                <a:xfrm rot="3439156">
                  <a:off x="2685335" y="303300"/>
                  <a:ext cx="131948" cy="460519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1371600" y="1621766"/>
                <a:ext cx="275665" cy="3728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/>
              <p:cNvCxnSpPr/>
              <p:nvPr/>
            </p:nvCxnSpPr>
            <p:spPr>
              <a:xfrm>
                <a:off x="2907102" y="1639019"/>
                <a:ext cx="228600" cy="3797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ทรงกระบอก 23"/>
              <p:cNvSpPr/>
              <p:nvPr/>
            </p:nvSpPr>
            <p:spPr>
              <a:xfrm>
                <a:off x="0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ลูกศร: โค้งขวา 24"/>
              <p:cNvSpPr/>
              <p:nvPr/>
            </p:nvSpPr>
            <p:spPr>
              <a:xfrm rot="2831594">
                <a:off x="1056736" y="401129"/>
                <a:ext cx="521993" cy="981918"/>
              </a:xfrm>
              <a:prstGeom prst="curv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ลูกศร: โค้งขวา 25"/>
              <p:cNvSpPr/>
              <p:nvPr/>
            </p:nvSpPr>
            <p:spPr>
              <a:xfrm rot="19598155" flipH="1">
                <a:off x="1414489" y="1110843"/>
                <a:ext cx="457321" cy="866888"/>
              </a:xfrm>
              <a:prstGeom prst="curv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ทรงกระบอก 26"/>
              <p:cNvSpPr/>
              <p:nvPr/>
            </p:nvSpPr>
            <p:spPr>
              <a:xfrm>
                <a:off x="1052423" y="1992702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ทรงกระบอก 27"/>
              <p:cNvSpPr/>
              <p:nvPr/>
            </p:nvSpPr>
            <p:spPr>
              <a:xfrm>
                <a:off x="1785668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ทรงกระบอก 28"/>
              <p:cNvSpPr/>
              <p:nvPr/>
            </p:nvSpPr>
            <p:spPr>
              <a:xfrm>
                <a:off x="2838091" y="2027208"/>
                <a:ext cx="935160" cy="248104"/>
              </a:xfrm>
              <a:prstGeom prst="can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1" name="ตัวเชื่อมต่อตรง 30"/>
              <p:cNvCxnSpPr/>
              <p:nvPr/>
            </p:nvCxnSpPr>
            <p:spPr>
              <a:xfrm>
                <a:off x="2225615" y="1104181"/>
                <a:ext cx="181155" cy="2798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ตัวเชื่อมต่อตรง 31"/>
              <p:cNvCxnSpPr/>
              <p:nvPr/>
            </p:nvCxnSpPr>
            <p:spPr>
              <a:xfrm>
                <a:off x="1302589" y="1639019"/>
                <a:ext cx="137160" cy="3352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ตัวเชื่อมต่อตรง 32"/>
              <p:cNvCxnSpPr/>
              <p:nvPr/>
            </p:nvCxnSpPr>
            <p:spPr>
              <a:xfrm>
                <a:off x="3027872" y="1621766"/>
                <a:ext cx="370840" cy="3962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ตัวเชื่อมต่อตรง 33"/>
              <p:cNvCxnSpPr/>
              <p:nvPr/>
            </p:nvCxnSpPr>
            <p:spPr>
              <a:xfrm flipH="1">
                <a:off x="405442" y="1621766"/>
                <a:ext cx="421963" cy="4054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ตัวเชื่อมต่อตรง 34"/>
              <p:cNvCxnSpPr/>
              <p:nvPr/>
            </p:nvCxnSpPr>
            <p:spPr>
              <a:xfrm flipH="1">
                <a:off x="1449238" y="1112808"/>
                <a:ext cx="258062" cy="27077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ตัวเชื่อมต่อตรง 35"/>
              <p:cNvCxnSpPr/>
              <p:nvPr/>
            </p:nvCxnSpPr>
            <p:spPr>
              <a:xfrm flipH="1">
                <a:off x="2363638" y="1621766"/>
                <a:ext cx="301194" cy="4054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สี่เหลี่ยมผืนผ้า 5"/>
            <p:cNvSpPr/>
            <p:nvPr/>
          </p:nvSpPr>
          <p:spPr>
            <a:xfrm>
              <a:off x="1811547" y="862641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6</a:t>
              </a: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2303253" y="0"/>
              <a:ext cx="5345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200" i="1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v</a:t>
              </a:r>
              <a:r>
                <a:rPr lang="en-US" sz="32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 =5</a:t>
              </a: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948906" y="1362973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3</a:t>
              </a:r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258792" y="2009954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1</a:t>
              </a:r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1319841" y="1984075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5</a:t>
              </a:r>
            </a:p>
          </p:txBody>
        </p:sp>
        <p:sp>
          <p:nvSpPr>
            <p:cNvPr id="11" name="สี่เหลี่ยมผืนผ้า 10"/>
            <p:cNvSpPr/>
            <p:nvPr/>
          </p:nvSpPr>
          <p:spPr>
            <a:xfrm>
              <a:off x="2113472" y="2001328"/>
              <a:ext cx="344803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8</a:t>
              </a:r>
            </a:p>
          </p:txBody>
        </p:sp>
        <p:sp>
          <p:nvSpPr>
            <p:cNvPr id="12" name="สี่เหลี่ยมผืนผ้า 11"/>
            <p:cNvSpPr/>
            <p:nvPr/>
          </p:nvSpPr>
          <p:spPr>
            <a:xfrm>
              <a:off x="3183147" y="2027207"/>
              <a:ext cx="388189" cy="356059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11</a:t>
              </a: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2587924" y="1362973"/>
              <a:ext cx="344170" cy="355600"/>
            </a:xfrm>
            <a:prstGeom prst="rect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35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สี่เหลี่ยมผืนผ้า 3"/>
          <p:cNvSpPr>
            <a:spLocks noChangeArrowheads="1"/>
          </p:cNvSpPr>
          <p:nvPr/>
        </p:nvSpPr>
        <p:spPr bwMode="auto">
          <a:xfrm>
            <a:off x="0" y="404813"/>
            <a:ext cx="896461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insert(</a:t>
            </a:r>
            <a:r>
              <a:rPr lang="en-US" alt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This first part is almost the same as find,</a:t>
            </a:r>
          </a:p>
          <a:p>
            <a:pPr eaLnBrk="1" hangingPunct="1"/>
            <a:r>
              <a:rPr lang="en-US" alt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but it has an extra pointer called parent.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	parent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18864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BSTNode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root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parent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right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we do nothing since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we don't want to add duplicated data.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539552" y="188640"/>
            <a:ext cx="7992888" cy="6120679"/>
            <a:chOff x="0" y="0"/>
            <a:chExt cx="4140330" cy="3502324"/>
          </a:xfrm>
        </p:grpSpPr>
        <p:sp>
          <p:nvSpPr>
            <p:cNvPr id="5" name="Text Box 2430"/>
            <p:cNvSpPr txBox="1"/>
            <p:nvPr/>
          </p:nvSpPr>
          <p:spPr>
            <a:xfrm>
              <a:off x="0" y="155275"/>
              <a:ext cx="1224951" cy="40544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ourier New" panose="02070309020205020404" pitchFamily="49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root  = = null, </a:t>
              </a:r>
              <a:endPara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ourier New" panose="02070309020205020404" pitchFamily="49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parent = = null</a:t>
              </a:r>
              <a:endPara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6" name="Text Box 160"/>
            <p:cNvSpPr txBox="1"/>
            <p:nvPr/>
          </p:nvSpPr>
          <p:spPr>
            <a:xfrm>
              <a:off x="1250830" y="120770"/>
              <a:ext cx="1121434" cy="7246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Does not find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v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. So create a new node.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7" name="กลุ่ม 6"/>
            <p:cNvGrpSpPr/>
            <p:nvPr/>
          </p:nvGrpSpPr>
          <p:grpSpPr>
            <a:xfrm>
              <a:off x="250166" y="603849"/>
              <a:ext cx="344805" cy="422694"/>
              <a:chOff x="0" y="0"/>
              <a:chExt cx="344805" cy="422694"/>
            </a:xfrm>
          </p:grpSpPr>
          <p:cxnSp>
            <p:nvCxnSpPr>
              <p:cNvPr id="47" name="ตัวเชื่อมต่อตรง 46"/>
              <p:cNvCxnSpPr/>
              <p:nvPr/>
            </p:nvCxnSpPr>
            <p:spPr>
              <a:xfrm flipH="1">
                <a:off x="146649" y="0"/>
                <a:ext cx="120769" cy="3450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ตัวเชื่อมต่อตรง 47"/>
              <p:cNvCxnSpPr/>
              <p:nvPr/>
            </p:nvCxnSpPr>
            <p:spPr>
              <a:xfrm flipH="1">
                <a:off x="0" y="353683"/>
                <a:ext cx="3448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ตัวเชื่อมต่อตรง 48"/>
              <p:cNvCxnSpPr/>
              <p:nvPr/>
            </p:nvCxnSpPr>
            <p:spPr>
              <a:xfrm flipH="1">
                <a:off x="77637" y="422694"/>
                <a:ext cx="1207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ลูกศร: ขวา 7"/>
            <p:cNvSpPr/>
            <p:nvPr/>
          </p:nvSpPr>
          <p:spPr>
            <a:xfrm>
              <a:off x="1276709" y="621102"/>
              <a:ext cx="1026543" cy="28448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" name="กลุ่ม 8"/>
            <p:cNvGrpSpPr/>
            <p:nvPr/>
          </p:nvGrpSpPr>
          <p:grpSpPr>
            <a:xfrm>
              <a:off x="2458528" y="0"/>
              <a:ext cx="785003" cy="1216324"/>
              <a:chOff x="0" y="0"/>
              <a:chExt cx="785003" cy="1216324"/>
            </a:xfrm>
          </p:grpSpPr>
          <p:grpSp>
            <p:nvGrpSpPr>
              <p:cNvPr id="31" name="กลุ่ม 30"/>
              <p:cNvGrpSpPr/>
              <p:nvPr/>
            </p:nvGrpSpPr>
            <p:grpSpPr>
              <a:xfrm>
                <a:off x="0" y="120770"/>
                <a:ext cx="785003" cy="1095554"/>
                <a:chOff x="0" y="0"/>
                <a:chExt cx="785003" cy="1095554"/>
              </a:xfrm>
            </p:grpSpPr>
            <p:sp>
              <p:nvSpPr>
                <p:cNvPr id="34" name="วงรี 33"/>
                <p:cNvSpPr/>
                <p:nvPr/>
              </p:nvSpPr>
              <p:spPr>
                <a:xfrm>
                  <a:off x="189781" y="327804"/>
                  <a:ext cx="414068" cy="3968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v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35" name="กลุ่ม 34"/>
                <p:cNvGrpSpPr/>
                <p:nvPr/>
              </p:nvGrpSpPr>
              <p:grpSpPr>
                <a:xfrm>
                  <a:off x="0" y="672860"/>
                  <a:ext cx="344805" cy="422694"/>
                  <a:chOff x="0" y="0"/>
                  <a:chExt cx="344805" cy="422694"/>
                </a:xfrm>
              </p:grpSpPr>
              <p:cxnSp>
                <p:nvCxnSpPr>
                  <p:cNvPr id="44" name="ตัวเชื่อมต่อตรง 43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ตัวเชื่อมต่อตรง 44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ตัวเชื่อมต่อตรง 45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กลุ่ม 35"/>
                <p:cNvGrpSpPr/>
                <p:nvPr/>
              </p:nvGrpSpPr>
              <p:grpSpPr>
                <a:xfrm flipH="1">
                  <a:off x="474453" y="655607"/>
                  <a:ext cx="310550" cy="422275"/>
                  <a:chOff x="0" y="0"/>
                  <a:chExt cx="344805" cy="422694"/>
                </a:xfrm>
              </p:grpSpPr>
              <p:cxnSp>
                <p:nvCxnSpPr>
                  <p:cNvPr id="41" name="ตัวเชื่อมต่อตรง 40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ตัวเชื่อมต่อตรง 41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ตัวเชื่อมต่อตรง 42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กลุ่ม 36"/>
                <p:cNvGrpSpPr/>
                <p:nvPr/>
              </p:nvGrpSpPr>
              <p:grpSpPr>
                <a:xfrm flipH="1" flipV="1">
                  <a:off x="457201" y="0"/>
                  <a:ext cx="259044" cy="354034"/>
                  <a:chOff x="0" y="0"/>
                  <a:chExt cx="344805" cy="422694"/>
                </a:xfrm>
              </p:grpSpPr>
              <p:cxnSp>
                <p:nvCxnSpPr>
                  <p:cNvPr id="38" name="ตัวเชื่อมต่อตรง 37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ตัวเชื่อมต่อตรง 38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ตัวเชื่อมต่อตรง 39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2" name="ลูกศรเชื่อมต่อแบบตรง 31"/>
              <p:cNvCxnSpPr/>
              <p:nvPr/>
            </p:nvCxnSpPr>
            <p:spPr>
              <a:xfrm>
                <a:off x="276045" y="232913"/>
                <a:ext cx="68697" cy="258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187"/>
              <p:cNvSpPr txBox="1"/>
              <p:nvPr/>
            </p:nvSpPr>
            <p:spPr>
              <a:xfrm>
                <a:off x="138022" y="0"/>
                <a:ext cx="250167" cy="30192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n </a:t>
                </a:r>
                <a:endParaRPr lang="en-US" sz="36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</p:grpSp>
        <p:sp>
          <p:nvSpPr>
            <p:cNvPr id="10" name="ลูกศร: ขวา 9"/>
            <p:cNvSpPr/>
            <p:nvPr/>
          </p:nvSpPr>
          <p:spPr>
            <a:xfrm rot="5400000">
              <a:off x="2359324" y="1686464"/>
              <a:ext cx="1026543" cy="28448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Text Box 191"/>
            <p:cNvSpPr txBox="1"/>
            <p:nvPr/>
          </p:nvSpPr>
          <p:spPr>
            <a:xfrm>
              <a:off x="474452" y="448573"/>
              <a:ext cx="422694" cy="25879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root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12" name="Text Box 4706"/>
            <p:cNvSpPr txBox="1"/>
            <p:nvPr/>
          </p:nvSpPr>
          <p:spPr>
            <a:xfrm>
              <a:off x="1716656" y="1354347"/>
              <a:ext cx="1121410" cy="86264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is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null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, which means our original tree is empty. 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sp>
          <p:nvSpPr>
            <p:cNvPr id="13" name="Text Box 4707"/>
            <p:cNvSpPr txBox="1"/>
            <p:nvPr/>
          </p:nvSpPr>
          <p:spPr>
            <a:xfrm>
              <a:off x="3018896" y="1561247"/>
              <a:ext cx="1121434" cy="82826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So we set </a:t>
              </a:r>
              <a:r>
                <a:rPr lang="en-US" sz="2000" i="1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root = n</a:t>
              </a:r>
              <a:r>
                <a:rPr lang="en-US" sz="20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.  Thus our new tree is finished.</a:t>
              </a:r>
              <a:endParaRPr lang="en-US" sz="36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14" name="กลุ่ม 13"/>
            <p:cNvGrpSpPr/>
            <p:nvPr/>
          </p:nvGrpSpPr>
          <p:grpSpPr>
            <a:xfrm>
              <a:off x="2372264" y="2286000"/>
              <a:ext cx="862664" cy="1216324"/>
              <a:chOff x="-77661" y="0"/>
              <a:chExt cx="862664" cy="1216324"/>
            </a:xfrm>
          </p:grpSpPr>
          <p:grpSp>
            <p:nvGrpSpPr>
              <p:cNvPr id="15" name="กลุ่ม 14"/>
              <p:cNvGrpSpPr/>
              <p:nvPr/>
            </p:nvGrpSpPr>
            <p:grpSpPr>
              <a:xfrm>
                <a:off x="0" y="120770"/>
                <a:ext cx="785003" cy="1095554"/>
                <a:chOff x="0" y="0"/>
                <a:chExt cx="785003" cy="1095554"/>
              </a:xfrm>
            </p:grpSpPr>
            <p:sp>
              <p:nvSpPr>
                <p:cNvPr id="18" name="วงรี 17"/>
                <p:cNvSpPr/>
                <p:nvPr/>
              </p:nvSpPr>
              <p:spPr>
                <a:xfrm>
                  <a:off x="189781" y="327804"/>
                  <a:ext cx="414068" cy="3968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v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19" name="กลุ่ม 18"/>
                <p:cNvGrpSpPr/>
                <p:nvPr/>
              </p:nvGrpSpPr>
              <p:grpSpPr>
                <a:xfrm>
                  <a:off x="0" y="672860"/>
                  <a:ext cx="344805" cy="422694"/>
                  <a:chOff x="0" y="0"/>
                  <a:chExt cx="344805" cy="422694"/>
                </a:xfrm>
              </p:grpSpPr>
              <p:cxnSp>
                <p:nvCxnSpPr>
                  <p:cNvPr id="28" name="ตัวเชื่อมต่อตรง 27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ตัวเชื่อมต่อตรง 28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ตัวเชื่อมต่อตรง 29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กลุ่ม 19"/>
                <p:cNvGrpSpPr/>
                <p:nvPr/>
              </p:nvGrpSpPr>
              <p:grpSpPr>
                <a:xfrm flipH="1">
                  <a:off x="474453" y="655607"/>
                  <a:ext cx="310550" cy="422275"/>
                  <a:chOff x="0" y="0"/>
                  <a:chExt cx="344805" cy="422694"/>
                </a:xfrm>
              </p:grpSpPr>
              <p:cxnSp>
                <p:nvCxnSpPr>
                  <p:cNvPr id="25" name="ตัวเชื่อมต่อตรง 24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ตัวเชื่อมต่อตรง 25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ตัวเชื่อมต่อตรง 26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กลุ่ม 20"/>
                <p:cNvGrpSpPr/>
                <p:nvPr/>
              </p:nvGrpSpPr>
              <p:grpSpPr>
                <a:xfrm flipH="1" flipV="1">
                  <a:off x="457201" y="0"/>
                  <a:ext cx="259044" cy="354034"/>
                  <a:chOff x="0" y="0"/>
                  <a:chExt cx="344805" cy="422694"/>
                </a:xfrm>
              </p:grpSpPr>
              <p:cxnSp>
                <p:nvCxnSpPr>
                  <p:cNvPr id="22" name="ตัวเชื่อมต่อตรง 21"/>
                  <p:cNvCxnSpPr/>
                  <p:nvPr/>
                </p:nvCxnSpPr>
                <p:spPr>
                  <a:xfrm flipH="1">
                    <a:off x="146649" y="0"/>
                    <a:ext cx="120769" cy="34505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ตัวเชื่อมต่อตรง 22"/>
                  <p:cNvCxnSpPr/>
                  <p:nvPr/>
                </p:nvCxnSpPr>
                <p:spPr>
                  <a:xfrm flipH="1">
                    <a:off x="0" y="353683"/>
                    <a:ext cx="3448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ตัวเชื่อมต่อตรง 23"/>
                  <p:cNvCxnSpPr/>
                  <p:nvPr/>
                </p:nvCxnSpPr>
                <p:spPr>
                  <a:xfrm flipH="1">
                    <a:off x="77637" y="422694"/>
                    <a:ext cx="1207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ลูกศรเชื่อมต่อแบบตรง 15"/>
              <p:cNvCxnSpPr/>
              <p:nvPr/>
            </p:nvCxnSpPr>
            <p:spPr>
              <a:xfrm>
                <a:off x="276045" y="232913"/>
                <a:ext cx="68697" cy="258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4725"/>
              <p:cNvSpPr txBox="1"/>
              <p:nvPr/>
            </p:nvSpPr>
            <p:spPr>
              <a:xfrm>
                <a:off x="-77661" y="0"/>
                <a:ext cx="465779" cy="30192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root</a:t>
                </a:r>
                <a:r>
                  <a:rPr lang="en-US" sz="1000" dirty="0">
                    <a:effectLst/>
                    <a:latin typeface="Palatino Linotype" panose="02040502050505030304" pitchFamily="18" charset="0"/>
                    <a:ea typeface="MS Mincho" panose="02020609040205080304" pitchFamily="49" charset="-128"/>
                    <a:cs typeface="Courier New" panose="02070309020205020404" pitchFamily="49" charset="0"/>
                  </a:rPr>
                  <a:t> </a:t>
                </a:r>
                <a:endParaRPr lang="en-US" sz="14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50" name="สี่เหลี่ยมผืนผ้า 49"/>
          <p:cNvSpPr/>
          <p:nvPr/>
        </p:nvSpPr>
        <p:spPr>
          <a:xfrm>
            <a:off x="815441" y="43761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Adding new data, </a:t>
            </a:r>
            <a:r>
              <a:rPr lang="en-US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, to an empty binary search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22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กลุ่ม 4"/>
          <p:cNvGrpSpPr/>
          <p:nvPr/>
        </p:nvGrpSpPr>
        <p:grpSpPr>
          <a:xfrm>
            <a:off x="5026777" y="439407"/>
            <a:ext cx="4441767" cy="5123355"/>
            <a:chOff x="0" y="-10935"/>
            <a:chExt cx="2545653" cy="3037897"/>
          </a:xfrm>
        </p:grpSpPr>
        <p:grpSp>
          <p:nvGrpSpPr>
            <p:cNvPr id="163" name="กลุ่ม 162"/>
            <p:cNvGrpSpPr/>
            <p:nvPr/>
          </p:nvGrpSpPr>
          <p:grpSpPr>
            <a:xfrm>
              <a:off x="34506" y="-10935"/>
              <a:ext cx="2511147" cy="3037897"/>
              <a:chOff x="0" y="-546101"/>
              <a:chExt cx="2511653" cy="3039135"/>
            </a:xfrm>
          </p:grpSpPr>
          <p:grpSp>
            <p:nvGrpSpPr>
              <p:cNvPr id="186" name="กลุ่ม 185"/>
              <p:cNvGrpSpPr/>
              <p:nvPr/>
            </p:nvGrpSpPr>
            <p:grpSpPr>
              <a:xfrm>
                <a:off x="138022" y="-546101"/>
                <a:ext cx="2373631" cy="2969895"/>
                <a:chOff x="69011" y="-517261"/>
                <a:chExt cx="2373834" cy="2970630"/>
              </a:xfrm>
            </p:grpSpPr>
            <p:grpSp>
              <p:nvGrpSpPr>
                <p:cNvPr id="194" name="กลุ่ม 193"/>
                <p:cNvGrpSpPr/>
                <p:nvPr/>
              </p:nvGrpSpPr>
              <p:grpSpPr>
                <a:xfrm>
                  <a:off x="146050" y="-517261"/>
                  <a:ext cx="2296795" cy="2970630"/>
                  <a:chOff x="0" y="-517394"/>
                  <a:chExt cx="2297043" cy="2971385"/>
                </a:xfrm>
              </p:grpSpPr>
              <p:sp>
                <p:nvSpPr>
                  <p:cNvPr id="200" name="วงรี 199"/>
                  <p:cNvSpPr/>
                  <p:nvPr/>
                </p:nvSpPr>
                <p:spPr>
                  <a:xfrm>
                    <a:off x="6962" y="455258"/>
                    <a:ext cx="465826" cy="4917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3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1" name="วงรี 200"/>
                  <p:cNvSpPr/>
                  <p:nvPr/>
                </p:nvSpPr>
                <p:spPr>
                  <a:xfrm>
                    <a:off x="413468" y="104957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7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2" name="วงรี 201"/>
                  <p:cNvSpPr/>
                  <p:nvPr/>
                </p:nvSpPr>
                <p:spPr>
                  <a:xfrm>
                    <a:off x="580445" y="178109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8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203" name="วงรี 202"/>
                  <p:cNvSpPr/>
                  <p:nvPr/>
                </p:nvSpPr>
                <p:spPr>
                  <a:xfrm>
                    <a:off x="0" y="1796995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5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204" name="ลูกศรเชื่อมต่อแบบตรง 203"/>
                  <p:cNvCxnSpPr/>
                  <p:nvPr/>
                </p:nvCxnSpPr>
                <p:spPr>
                  <a:xfrm>
                    <a:off x="239875" y="946921"/>
                    <a:ext cx="173594" cy="2502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ลูกศรเชื่อมต่อแบบตรง 204"/>
                  <p:cNvCxnSpPr/>
                  <p:nvPr/>
                </p:nvCxnSpPr>
                <p:spPr>
                  <a:xfrm>
                    <a:off x="652007" y="1550504"/>
                    <a:ext cx="107950" cy="2514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ลูกศรเชื่อมต่อแบบตรง 205"/>
                  <p:cNvCxnSpPr/>
                  <p:nvPr/>
                </p:nvCxnSpPr>
                <p:spPr>
                  <a:xfrm>
                    <a:off x="232728" y="2288273"/>
                    <a:ext cx="130219" cy="16571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ลูกศรเชื่อมต่อแบบตรง 206"/>
                  <p:cNvCxnSpPr/>
                  <p:nvPr/>
                </p:nvCxnSpPr>
                <p:spPr>
                  <a:xfrm flipH="1">
                    <a:off x="326003" y="1502797"/>
                    <a:ext cx="166978" cy="3097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Text Box 4035"/>
                  <p:cNvSpPr txBox="1"/>
                  <p:nvPr/>
                </p:nvSpPr>
                <p:spPr>
                  <a:xfrm>
                    <a:off x="394986" y="-517394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root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209" name="ลูกศรเชื่อมต่อแบบตรง 208"/>
                  <p:cNvCxnSpPr/>
                  <p:nvPr/>
                </p:nvCxnSpPr>
                <p:spPr>
                  <a:xfrm flipH="1">
                    <a:off x="313549" y="319296"/>
                    <a:ext cx="221999" cy="1693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Text Box 4037"/>
                  <p:cNvSpPr txBox="1"/>
                  <p:nvPr/>
                </p:nvSpPr>
                <p:spPr>
                  <a:xfrm>
                    <a:off x="1789043" y="1478943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</p:grpSp>
            <p:cxnSp>
              <p:nvCxnSpPr>
                <p:cNvPr id="195" name="ลูกศรเชื่อมต่อแบบตรง 194"/>
                <p:cNvCxnSpPr/>
                <p:nvPr/>
              </p:nvCxnSpPr>
              <p:spPr>
                <a:xfrm flipV="1">
                  <a:off x="368300" y="1397000"/>
                  <a:ext cx="228600" cy="411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ลูกศรเชื่อมต่อแบบตรง 195"/>
                <p:cNvCxnSpPr/>
                <p:nvPr/>
              </p:nvCxnSpPr>
              <p:spPr>
                <a:xfrm flipH="1" flipV="1">
                  <a:off x="742950" y="1536700"/>
                  <a:ext cx="114300" cy="30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ลูกศรเชื่อมต่อแบบตรง 196"/>
                <p:cNvCxnSpPr/>
                <p:nvPr/>
              </p:nvCxnSpPr>
              <p:spPr>
                <a:xfrm flipH="1" flipV="1">
                  <a:off x="550576" y="874694"/>
                  <a:ext cx="96796" cy="2292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ตัวเชื่อมต่อตรง 197"/>
                <p:cNvCxnSpPr/>
                <p:nvPr/>
              </p:nvCxnSpPr>
              <p:spPr>
                <a:xfrm flipH="1">
                  <a:off x="69011" y="2253696"/>
                  <a:ext cx="203541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ตัวเชื่อมต่อตรง 198"/>
                <p:cNvCxnSpPr/>
                <p:nvPr/>
              </p:nvCxnSpPr>
              <p:spPr>
                <a:xfrm flipH="1">
                  <a:off x="812800" y="2254250"/>
                  <a:ext cx="63500" cy="101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กลุ่ม 186"/>
              <p:cNvGrpSpPr/>
              <p:nvPr/>
            </p:nvGrpSpPr>
            <p:grpSpPr>
              <a:xfrm>
                <a:off x="0" y="2329132"/>
                <a:ext cx="1061049" cy="163902"/>
                <a:chOff x="0" y="0"/>
                <a:chExt cx="1061049" cy="163902"/>
              </a:xfrm>
            </p:grpSpPr>
            <p:cxnSp>
              <p:nvCxnSpPr>
                <p:cNvPr id="188" name="ตัวเชื่อมต่อตรง 187"/>
                <p:cNvCxnSpPr/>
                <p:nvPr/>
              </p:nvCxnSpPr>
              <p:spPr>
                <a:xfrm>
                  <a:off x="0" y="86264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ตัวเชื่อมต่อตรง 188"/>
                <p:cNvCxnSpPr/>
                <p:nvPr/>
              </p:nvCxnSpPr>
              <p:spPr>
                <a:xfrm>
                  <a:off x="414068" y="103517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ตัวเชื่อมต่อตรง 189"/>
                <p:cNvCxnSpPr/>
                <p:nvPr/>
              </p:nvCxnSpPr>
              <p:spPr>
                <a:xfrm>
                  <a:off x="750498" y="0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ตัวเชื่อมต่อตรง 190"/>
                <p:cNvCxnSpPr/>
                <p:nvPr/>
              </p:nvCxnSpPr>
              <p:spPr>
                <a:xfrm>
                  <a:off x="43132" y="138023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ตัวเชื่อมต่อตรง 191"/>
                <p:cNvCxnSpPr/>
                <p:nvPr/>
              </p:nvCxnSpPr>
              <p:spPr>
                <a:xfrm>
                  <a:off x="793630" y="77638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ตัวเชื่อมต่อตรง 192"/>
                <p:cNvCxnSpPr/>
                <p:nvPr/>
              </p:nvCxnSpPr>
              <p:spPr>
                <a:xfrm>
                  <a:off x="474452" y="163902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กลุ่ม 163"/>
            <p:cNvGrpSpPr/>
            <p:nvPr/>
          </p:nvGrpSpPr>
          <p:grpSpPr>
            <a:xfrm>
              <a:off x="0" y="77637"/>
              <a:ext cx="1363645" cy="2898475"/>
              <a:chOff x="0" y="0"/>
              <a:chExt cx="1363645" cy="2898475"/>
            </a:xfrm>
          </p:grpSpPr>
          <p:sp>
            <p:nvSpPr>
              <p:cNvPr id="165" name="วงรี 164"/>
              <p:cNvSpPr/>
              <p:nvPr/>
            </p:nvSpPr>
            <p:spPr>
              <a:xfrm>
                <a:off x="741872" y="345057"/>
                <a:ext cx="465281" cy="4911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9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166" name="ลูกศรเชื่อมต่อแบบตรง 165"/>
              <p:cNvCxnSpPr/>
              <p:nvPr/>
            </p:nvCxnSpPr>
            <p:spPr>
              <a:xfrm>
                <a:off x="871268" y="163902"/>
                <a:ext cx="60378" cy="215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ตัวเชื่อมต่อตรง 166"/>
              <p:cNvCxnSpPr/>
              <p:nvPr/>
            </p:nvCxnSpPr>
            <p:spPr>
              <a:xfrm flipV="1">
                <a:off x="1112808" y="172529"/>
                <a:ext cx="45829" cy="24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ลูกศรเชื่อมต่อแบบตรง 167"/>
              <p:cNvCxnSpPr/>
              <p:nvPr/>
            </p:nvCxnSpPr>
            <p:spPr>
              <a:xfrm flipV="1">
                <a:off x="690113" y="802257"/>
                <a:ext cx="197761" cy="18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9" name="กลุ่ม 168"/>
              <p:cNvGrpSpPr/>
              <p:nvPr/>
            </p:nvGrpSpPr>
            <p:grpSpPr>
              <a:xfrm>
                <a:off x="86264" y="1311215"/>
                <a:ext cx="310489" cy="215660"/>
                <a:chOff x="0" y="0"/>
                <a:chExt cx="310489" cy="215660"/>
              </a:xfrm>
            </p:grpSpPr>
            <p:cxnSp>
              <p:nvCxnSpPr>
                <p:cNvPr id="183" name="ตัวเชื่อมต่อตรง 182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ตัวเชื่อมต่อตรง 183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ตัวเชื่อมต่อตรง 184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 Box 1808"/>
              <p:cNvSpPr txBox="1"/>
              <p:nvPr/>
            </p:nvSpPr>
            <p:spPr>
              <a:xfrm>
                <a:off x="0" y="163902"/>
                <a:ext cx="638249" cy="36864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parent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171" name="ตัวเชื่อมต่อตรง 170"/>
              <p:cNvCxnSpPr/>
              <p:nvPr/>
            </p:nvCxnSpPr>
            <p:spPr>
              <a:xfrm>
                <a:off x="1000664" y="836763"/>
                <a:ext cx="138123" cy="1989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ตัวเชื่อมต่อตรง 171"/>
              <p:cNvCxnSpPr/>
              <p:nvPr/>
            </p:nvCxnSpPr>
            <p:spPr>
              <a:xfrm>
                <a:off x="1095555" y="793631"/>
                <a:ext cx="155241" cy="173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ลูกศรเชื่อมต่อแบบตรง 172"/>
              <p:cNvCxnSpPr/>
              <p:nvPr/>
            </p:nvCxnSpPr>
            <p:spPr>
              <a:xfrm>
                <a:off x="655608" y="267419"/>
                <a:ext cx="165522" cy="189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 Box 1812"/>
              <p:cNvSpPr txBox="1"/>
              <p:nvPr/>
            </p:nvSpPr>
            <p:spPr>
              <a:xfrm>
                <a:off x="241540" y="0"/>
                <a:ext cx="594995" cy="3848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temp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175" name="กลุ่ม 174"/>
              <p:cNvGrpSpPr/>
              <p:nvPr/>
            </p:nvGrpSpPr>
            <p:grpSpPr>
              <a:xfrm flipH="1">
                <a:off x="34506" y="379563"/>
                <a:ext cx="258445" cy="215264"/>
                <a:chOff x="0" y="0"/>
                <a:chExt cx="310489" cy="215660"/>
              </a:xfrm>
            </p:grpSpPr>
            <p:cxnSp>
              <p:nvCxnSpPr>
                <p:cNvPr id="180" name="ตัวเชื่อมต่อตรง 179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ตัวเชื่อมต่อตรง 180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ตัวเชื่อมต่อตรง 181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กลุ่ม 175"/>
              <p:cNvGrpSpPr/>
              <p:nvPr/>
            </p:nvGrpSpPr>
            <p:grpSpPr>
              <a:xfrm flipH="1">
                <a:off x="1078301" y="2682815"/>
                <a:ext cx="285344" cy="215660"/>
                <a:chOff x="0" y="0"/>
                <a:chExt cx="310489" cy="215660"/>
              </a:xfrm>
            </p:grpSpPr>
            <p:cxnSp>
              <p:nvCxnSpPr>
                <p:cNvPr id="177" name="ตัวเชื่อมต่อตรง 176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ตัวเชื่อมต่อตรง 177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ตัวเชื่อมต่อตรง 178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ลูกศร: ขวา 7"/>
          <p:cNvSpPr/>
          <p:nvPr/>
        </p:nvSpPr>
        <p:spPr>
          <a:xfrm>
            <a:off x="3898679" y="3595836"/>
            <a:ext cx="828031" cy="455092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" name="กลุ่ม 8"/>
          <p:cNvGrpSpPr/>
          <p:nvPr/>
        </p:nvGrpSpPr>
        <p:grpSpPr>
          <a:xfrm>
            <a:off x="1064679" y="404664"/>
            <a:ext cx="4441768" cy="5104912"/>
            <a:chOff x="0" y="1"/>
            <a:chExt cx="2545653" cy="3026961"/>
          </a:xfrm>
        </p:grpSpPr>
        <p:grpSp>
          <p:nvGrpSpPr>
            <p:cNvPr id="74" name="กลุ่ม 73"/>
            <p:cNvGrpSpPr/>
            <p:nvPr/>
          </p:nvGrpSpPr>
          <p:grpSpPr>
            <a:xfrm>
              <a:off x="34506" y="1"/>
              <a:ext cx="2511147" cy="3026961"/>
              <a:chOff x="0" y="-535161"/>
              <a:chExt cx="2511653" cy="3028195"/>
            </a:xfrm>
          </p:grpSpPr>
          <p:grpSp>
            <p:nvGrpSpPr>
              <p:cNvPr id="97" name="กลุ่ม 96"/>
              <p:cNvGrpSpPr/>
              <p:nvPr/>
            </p:nvGrpSpPr>
            <p:grpSpPr>
              <a:xfrm>
                <a:off x="138022" y="-535161"/>
                <a:ext cx="2373631" cy="2958955"/>
                <a:chOff x="69011" y="-506318"/>
                <a:chExt cx="2373834" cy="2959687"/>
              </a:xfrm>
            </p:grpSpPr>
            <p:grpSp>
              <p:nvGrpSpPr>
                <p:cNvPr id="105" name="กลุ่ม 104"/>
                <p:cNvGrpSpPr/>
                <p:nvPr/>
              </p:nvGrpSpPr>
              <p:grpSpPr>
                <a:xfrm>
                  <a:off x="146050" y="-506318"/>
                  <a:ext cx="2296795" cy="2959687"/>
                  <a:chOff x="0" y="-506448"/>
                  <a:chExt cx="2297043" cy="2960439"/>
                </a:xfrm>
              </p:grpSpPr>
              <p:sp>
                <p:nvSpPr>
                  <p:cNvPr id="111" name="วงรี 110"/>
                  <p:cNvSpPr/>
                  <p:nvPr/>
                </p:nvSpPr>
                <p:spPr>
                  <a:xfrm>
                    <a:off x="6962" y="455258"/>
                    <a:ext cx="465826" cy="49170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3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2" name="วงรี 111"/>
                  <p:cNvSpPr/>
                  <p:nvPr/>
                </p:nvSpPr>
                <p:spPr>
                  <a:xfrm>
                    <a:off x="413468" y="104957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7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3" name="วงรี 112"/>
                  <p:cNvSpPr/>
                  <p:nvPr/>
                </p:nvSpPr>
                <p:spPr>
                  <a:xfrm>
                    <a:off x="580445" y="1781092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8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sp>
                <p:nvSpPr>
                  <p:cNvPr id="114" name="วงรี 113"/>
                  <p:cNvSpPr/>
                  <p:nvPr/>
                </p:nvSpPr>
                <p:spPr>
                  <a:xfrm>
                    <a:off x="0" y="1796995"/>
                    <a:ext cx="465455" cy="49149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5</a:t>
                    </a:r>
                    <a:endParaRPr lang="en-US" sz="20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115" name="ลูกศรเชื่อมต่อแบบตรง 114"/>
                  <p:cNvCxnSpPr/>
                  <p:nvPr/>
                </p:nvCxnSpPr>
                <p:spPr>
                  <a:xfrm>
                    <a:off x="239875" y="946921"/>
                    <a:ext cx="173594" cy="2502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ลูกศรเชื่อมต่อแบบตรง 115"/>
                  <p:cNvCxnSpPr/>
                  <p:nvPr/>
                </p:nvCxnSpPr>
                <p:spPr>
                  <a:xfrm>
                    <a:off x="652007" y="1550504"/>
                    <a:ext cx="107950" cy="2514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ลูกศรเชื่อมต่อแบบตรง 116"/>
                  <p:cNvCxnSpPr/>
                  <p:nvPr/>
                </p:nvCxnSpPr>
                <p:spPr>
                  <a:xfrm>
                    <a:off x="232728" y="2288273"/>
                    <a:ext cx="130219" cy="16571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ลูกศรเชื่อมต่อแบบตรง 117"/>
                  <p:cNvCxnSpPr/>
                  <p:nvPr/>
                </p:nvCxnSpPr>
                <p:spPr>
                  <a:xfrm flipH="1">
                    <a:off x="326003" y="1502797"/>
                    <a:ext cx="166978" cy="3097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Text Box 4745"/>
                  <p:cNvSpPr txBox="1"/>
                  <p:nvPr/>
                </p:nvSpPr>
                <p:spPr>
                  <a:xfrm>
                    <a:off x="370390" y="-506448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root</a:t>
                    </a:r>
                    <a:endParaRPr lang="en-US" sz="1400" dirty="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  <p:cxnSp>
                <p:nvCxnSpPr>
                  <p:cNvPr id="120" name="ลูกศรเชื่อมต่อแบบตรง 119"/>
                  <p:cNvCxnSpPr/>
                  <p:nvPr/>
                </p:nvCxnSpPr>
                <p:spPr>
                  <a:xfrm flipH="1">
                    <a:off x="313549" y="319296"/>
                    <a:ext cx="221999" cy="1693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Text Box 4749"/>
                  <p:cNvSpPr txBox="1"/>
                  <p:nvPr/>
                </p:nvSpPr>
                <p:spPr>
                  <a:xfrm>
                    <a:off x="1789043" y="1478943"/>
                    <a:ext cx="508000" cy="2730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endParaRPr>
                  </a:p>
                </p:txBody>
              </p:sp>
            </p:grpSp>
            <p:cxnSp>
              <p:nvCxnSpPr>
                <p:cNvPr id="106" name="ลูกศรเชื่อมต่อแบบตรง 105"/>
                <p:cNvCxnSpPr/>
                <p:nvPr/>
              </p:nvCxnSpPr>
              <p:spPr>
                <a:xfrm flipV="1">
                  <a:off x="368300" y="1397000"/>
                  <a:ext cx="228600" cy="411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ลูกศรเชื่อมต่อแบบตรง 106"/>
                <p:cNvCxnSpPr/>
                <p:nvPr/>
              </p:nvCxnSpPr>
              <p:spPr>
                <a:xfrm flipH="1" flipV="1">
                  <a:off x="742950" y="1536700"/>
                  <a:ext cx="114300" cy="30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ลูกศรเชื่อมต่อแบบตรง 107"/>
                <p:cNvCxnSpPr/>
                <p:nvPr/>
              </p:nvCxnSpPr>
              <p:spPr>
                <a:xfrm flipH="1" flipV="1">
                  <a:off x="550576" y="874694"/>
                  <a:ext cx="96796" cy="2292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ตัวเชื่อมต่อตรง 108"/>
                <p:cNvCxnSpPr/>
                <p:nvPr/>
              </p:nvCxnSpPr>
              <p:spPr>
                <a:xfrm flipH="1">
                  <a:off x="69011" y="2253696"/>
                  <a:ext cx="203541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ตัวเชื่อมต่อตรง 109"/>
                <p:cNvCxnSpPr/>
                <p:nvPr/>
              </p:nvCxnSpPr>
              <p:spPr>
                <a:xfrm flipH="1">
                  <a:off x="812800" y="2254250"/>
                  <a:ext cx="63500" cy="101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กลุ่ม 97"/>
              <p:cNvGrpSpPr/>
              <p:nvPr/>
            </p:nvGrpSpPr>
            <p:grpSpPr>
              <a:xfrm>
                <a:off x="0" y="2329132"/>
                <a:ext cx="1061049" cy="163902"/>
                <a:chOff x="0" y="0"/>
                <a:chExt cx="1061049" cy="163902"/>
              </a:xfrm>
            </p:grpSpPr>
            <p:cxnSp>
              <p:nvCxnSpPr>
                <p:cNvPr id="99" name="ตัวเชื่อมต่อตรง 98"/>
                <p:cNvCxnSpPr/>
                <p:nvPr/>
              </p:nvCxnSpPr>
              <p:spPr>
                <a:xfrm>
                  <a:off x="0" y="86264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ตัวเชื่อมต่อตรง 99"/>
                <p:cNvCxnSpPr/>
                <p:nvPr/>
              </p:nvCxnSpPr>
              <p:spPr>
                <a:xfrm>
                  <a:off x="414068" y="103517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ตัวเชื่อมต่อตรง 100"/>
                <p:cNvCxnSpPr/>
                <p:nvPr/>
              </p:nvCxnSpPr>
              <p:spPr>
                <a:xfrm>
                  <a:off x="750498" y="0"/>
                  <a:ext cx="3105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ตัวเชื่อมต่อตรง 101"/>
                <p:cNvCxnSpPr/>
                <p:nvPr/>
              </p:nvCxnSpPr>
              <p:spPr>
                <a:xfrm>
                  <a:off x="43132" y="138023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ตัวเชื่อมต่อตรง 102"/>
                <p:cNvCxnSpPr/>
                <p:nvPr/>
              </p:nvCxnSpPr>
              <p:spPr>
                <a:xfrm>
                  <a:off x="793630" y="77638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ตัวเชื่อมต่อตรง 103"/>
                <p:cNvCxnSpPr/>
                <p:nvPr/>
              </p:nvCxnSpPr>
              <p:spPr>
                <a:xfrm>
                  <a:off x="474452" y="163902"/>
                  <a:ext cx="1984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5" name="กลุ่ม 74"/>
            <p:cNvGrpSpPr/>
            <p:nvPr/>
          </p:nvGrpSpPr>
          <p:grpSpPr>
            <a:xfrm>
              <a:off x="0" y="77637"/>
              <a:ext cx="1363645" cy="2898475"/>
              <a:chOff x="0" y="0"/>
              <a:chExt cx="1363645" cy="2898475"/>
            </a:xfrm>
          </p:grpSpPr>
          <p:sp>
            <p:nvSpPr>
              <p:cNvPr id="76" name="วงรี 75"/>
              <p:cNvSpPr/>
              <p:nvPr/>
            </p:nvSpPr>
            <p:spPr>
              <a:xfrm>
                <a:off x="741872" y="345057"/>
                <a:ext cx="465281" cy="4911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9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77" name="ลูกศรเชื่อมต่อแบบตรง 76"/>
              <p:cNvCxnSpPr/>
              <p:nvPr/>
            </p:nvCxnSpPr>
            <p:spPr>
              <a:xfrm>
                <a:off x="871268" y="163902"/>
                <a:ext cx="60378" cy="2156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ตัวเชื่อมต่อตรง 77"/>
              <p:cNvCxnSpPr/>
              <p:nvPr/>
            </p:nvCxnSpPr>
            <p:spPr>
              <a:xfrm flipV="1">
                <a:off x="1112808" y="172529"/>
                <a:ext cx="45829" cy="24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ลูกศรเชื่อมต่อแบบตรง 78"/>
              <p:cNvCxnSpPr/>
              <p:nvPr/>
            </p:nvCxnSpPr>
            <p:spPr>
              <a:xfrm flipV="1">
                <a:off x="690113" y="802257"/>
                <a:ext cx="197761" cy="189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" name="กลุ่ม 79"/>
              <p:cNvGrpSpPr/>
              <p:nvPr/>
            </p:nvGrpSpPr>
            <p:grpSpPr>
              <a:xfrm>
                <a:off x="86264" y="1311215"/>
                <a:ext cx="310489" cy="215660"/>
                <a:chOff x="0" y="0"/>
                <a:chExt cx="310489" cy="215660"/>
              </a:xfrm>
            </p:grpSpPr>
            <p:cxnSp>
              <p:nvCxnSpPr>
                <p:cNvPr id="94" name="ตัวเชื่อมต่อตรง 93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ตัวเชื่อมต่อตรง 94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ตัวเชื่อมต่อตรง 95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 Box 4774"/>
              <p:cNvSpPr txBox="1"/>
              <p:nvPr/>
            </p:nvSpPr>
            <p:spPr>
              <a:xfrm>
                <a:off x="0" y="163902"/>
                <a:ext cx="638249" cy="36864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parent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cxnSp>
            <p:nvCxnSpPr>
              <p:cNvPr id="82" name="ตัวเชื่อมต่อตรง 81"/>
              <p:cNvCxnSpPr/>
              <p:nvPr/>
            </p:nvCxnSpPr>
            <p:spPr>
              <a:xfrm>
                <a:off x="1000664" y="836763"/>
                <a:ext cx="138123" cy="1989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ตัวเชื่อมต่อตรง 82"/>
              <p:cNvCxnSpPr/>
              <p:nvPr/>
            </p:nvCxnSpPr>
            <p:spPr>
              <a:xfrm>
                <a:off x="1095555" y="793631"/>
                <a:ext cx="155241" cy="17304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ลูกศรเชื่อมต่อแบบตรง 83"/>
              <p:cNvCxnSpPr/>
              <p:nvPr/>
            </p:nvCxnSpPr>
            <p:spPr>
              <a:xfrm>
                <a:off x="655608" y="267419"/>
                <a:ext cx="165522" cy="189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6065"/>
              <p:cNvSpPr txBox="1"/>
              <p:nvPr/>
            </p:nvSpPr>
            <p:spPr>
              <a:xfrm>
                <a:off x="241540" y="0"/>
                <a:ext cx="594995" cy="3848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rPr>
                  <a:t>temp</a:t>
                </a:r>
                <a:endParaRPr lang="en-US" sz="20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86" name="กลุ่ม 85"/>
              <p:cNvGrpSpPr/>
              <p:nvPr/>
            </p:nvGrpSpPr>
            <p:grpSpPr>
              <a:xfrm flipH="1">
                <a:off x="34506" y="379563"/>
                <a:ext cx="258445" cy="215264"/>
                <a:chOff x="0" y="0"/>
                <a:chExt cx="310489" cy="215660"/>
              </a:xfrm>
            </p:grpSpPr>
            <p:cxnSp>
              <p:nvCxnSpPr>
                <p:cNvPr id="91" name="ตัวเชื่อมต่อตรง 90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ตัวเชื่อมต่อตรง 91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ตัวเชื่อมต่อตรง 92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กลุ่ม 86"/>
              <p:cNvGrpSpPr/>
              <p:nvPr/>
            </p:nvGrpSpPr>
            <p:grpSpPr>
              <a:xfrm flipH="1">
                <a:off x="1078301" y="2682815"/>
                <a:ext cx="285344" cy="215660"/>
                <a:chOff x="0" y="0"/>
                <a:chExt cx="310489" cy="215660"/>
              </a:xfrm>
            </p:grpSpPr>
            <p:cxnSp>
              <p:nvCxnSpPr>
                <p:cNvPr id="88" name="ตัวเชื่อมต่อตรง 87"/>
                <p:cNvCxnSpPr/>
                <p:nvPr/>
              </p:nvCxnSpPr>
              <p:spPr>
                <a:xfrm flipH="1">
                  <a:off x="138022" y="0"/>
                  <a:ext cx="119145" cy="1635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ตัวเชื่อมต่อตรง 88"/>
                <p:cNvCxnSpPr/>
                <p:nvPr/>
              </p:nvCxnSpPr>
              <p:spPr>
                <a:xfrm>
                  <a:off x="0" y="163902"/>
                  <a:ext cx="31048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ตัวเชื่อมต่อตรง 89"/>
                <p:cNvCxnSpPr/>
                <p:nvPr/>
              </p:nvCxnSpPr>
              <p:spPr>
                <a:xfrm>
                  <a:off x="51758" y="215660"/>
                  <a:ext cx="198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รูปแบบอิสระ: รูปร่าง 9"/>
          <p:cNvSpPr/>
          <p:nvPr/>
        </p:nvSpPr>
        <p:spPr>
          <a:xfrm>
            <a:off x="5604581" y="1175863"/>
            <a:ext cx="1039866" cy="4467140"/>
          </a:xfrm>
          <a:custGeom>
            <a:avLst/>
            <a:gdLst>
              <a:gd name="connsiteX0" fmla="*/ 362907 w 595831"/>
              <a:gd name="connsiteY0" fmla="*/ 0 h 2648309"/>
              <a:gd name="connsiteX1" fmla="*/ 17851 w 595831"/>
              <a:gd name="connsiteY1" fmla="*/ 448573 h 2648309"/>
              <a:gd name="connsiteX2" fmla="*/ 595820 w 595831"/>
              <a:gd name="connsiteY2" fmla="*/ 1052422 h 2648309"/>
              <a:gd name="connsiteX3" fmla="*/ 598 w 595831"/>
              <a:gd name="connsiteY3" fmla="*/ 1811547 h 2648309"/>
              <a:gd name="connsiteX4" fmla="*/ 475051 w 595831"/>
              <a:gd name="connsiteY4" fmla="*/ 2648309 h 2648309"/>
              <a:gd name="connsiteX5" fmla="*/ 475051 w 595831"/>
              <a:gd name="connsiteY5" fmla="*/ 2648309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831" h="2648309">
                <a:moveTo>
                  <a:pt x="362907" y="0"/>
                </a:moveTo>
                <a:cubicBezTo>
                  <a:pt x="170969" y="136584"/>
                  <a:pt x="-20968" y="273169"/>
                  <a:pt x="17851" y="448573"/>
                </a:cubicBezTo>
                <a:cubicBezTo>
                  <a:pt x="56670" y="623977"/>
                  <a:pt x="598695" y="825260"/>
                  <a:pt x="595820" y="1052422"/>
                </a:cubicBezTo>
                <a:cubicBezTo>
                  <a:pt x="592945" y="1279584"/>
                  <a:pt x="20726" y="1545566"/>
                  <a:pt x="598" y="1811547"/>
                </a:cubicBezTo>
                <a:cubicBezTo>
                  <a:pt x="-19530" y="2077528"/>
                  <a:pt x="475051" y="2648309"/>
                  <a:pt x="475051" y="2648309"/>
                </a:cubicBezTo>
                <a:lnTo>
                  <a:pt x="475051" y="2648309"/>
                </a:lnTo>
              </a:path>
            </a:pathLst>
          </a:custGeom>
          <a:noFill/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1822"/>
          <p:cNvSpPr txBox="1"/>
          <p:nvPr/>
        </p:nvSpPr>
        <p:spPr>
          <a:xfrm>
            <a:off x="3348388" y="1707726"/>
            <a:ext cx="2057746" cy="2078683"/>
          </a:xfrm>
          <a:prstGeom prst="rect">
            <a:avLst/>
          </a:prstGeom>
          <a:solidFill>
            <a:schemeClr val="lt1">
              <a:alpha val="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Trying to add 6. Move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temp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down the tree. For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parent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, it must be updated to be parent of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temp.</a:t>
            </a:r>
            <a:r>
              <a:rPr lang="en-US" sz="1800" dirty="0">
                <a:effectLst/>
                <a:latin typeface="Palatino Linotype" panose="02040502050505030304" pitchFamily="18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cxnSp>
        <p:nvCxnSpPr>
          <p:cNvPr id="211" name="ตัวเชื่อมต่อตรง 210"/>
          <p:cNvCxnSpPr/>
          <p:nvPr/>
        </p:nvCxnSpPr>
        <p:spPr>
          <a:xfrm flipH="1">
            <a:off x="2876635" y="820870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ตัวเชื่อมต่อตรง 211"/>
          <p:cNvCxnSpPr/>
          <p:nvPr/>
        </p:nvCxnSpPr>
        <p:spPr>
          <a:xfrm flipH="1">
            <a:off x="2966464" y="687887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ตัวเชื่อมต่อตรง 212"/>
          <p:cNvCxnSpPr/>
          <p:nvPr/>
        </p:nvCxnSpPr>
        <p:spPr>
          <a:xfrm flipH="1">
            <a:off x="6811743" y="871944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ตัวเชื่อมต่อตรง 213"/>
          <p:cNvCxnSpPr/>
          <p:nvPr/>
        </p:nvCxnSpPr>
        <p:spPr>
          <a:xfrm flipH="1">
            <a:off x="6901572" y="738961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สี่เหลี่ยมผืนผ้า 216"/>
          <p:cNvSpPr/>
          <p:nvPr/>
        </p:nvSpPr>
        <p:spPr>
          <a:xfrm>
            <a:off x="377088" y="5609690"/>
            <a:ext cx="8443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</a:rPr>
              <a:t>Adding 6 to a binary search tree that does not originally store 6.</a:t>
            </a:r>
            <a:endParaRPr lang="en-US" dirty="0"/>
          </a:p>
        </p:txBody>
      </p:sp>
      <p:sp>
        <p:nvSpPr>
          <p:cNvPr id="122" name="ลูกศร: ขวา 121"/>
          <p:cNvSpPr/>
          <p:nvPr/>
        </p:nvSpPr>
        <p:spPr>
          <a:xfrm>
            <a:off x="7871481" y="3514134"/>
            <a:ext cx="828031" cy="455092"/>
          </a:xfrm>
          <a:prstGeom prst="rightArrow">
            <a:avLst/>
          </a:pr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0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804949" y="172449"/>
            <a:ext cx="8339051" cy="5956932"/>
            <a:chOff x="899592" y="6689092"/>
            <a:chExt cx="8339051" cy="5956932"/>
          </a:xfrm>
        </p:grpSpPr>
        <p:grpSp>
          <p:nvGrpSpPr>
            <p:cNvPr id="5" name="กลุ่ม 4"/>
            <p:cNvGrpSpPr/>
            <p:nvPr/>
          </p:nvGrpSpPr>
          <p:grpSpPr>
            <a:xfrm>
              <a:off x="4586543" y="6742279"/>
              <a:ext cx="4652100" cy="4816436"/>
              <a:chOff x="-120547" y="241539"/>
              <a:chExt cx="2666200" cy="2855908"/>
            </a:xfrm>
          </p:grpSpPr>
          <p:grpSp>
            <p:nvGrpSpPr>
              <p:cNvPr id="66" name="กลุ่ม 65"/>
              <p:cNvGrpSpPr/>
              <p:nvPr/>
            </p:nvGrpSpPr>
            <p:grpSpPr>
              <a:xfrm>
                <a:off x="34506" y="824995"/>
                <a:ext cx="2511147" cy="2272452"/>
                <a:chOff x="0" y="290170"/>
                <a:chExt cx="2511653" cy="2273376"/>
              </a:xfrm>
            </p:grpSpPr>
            <p:grpSp>
              <p:nvGrpSpPr>
                <p:cNvPr id="84" name="กลุ่ม 83"/>
                <p:cNvGrpSpPr/>
                <p:nvPr/>
              </p:nvGrpSpPr>
              <p:grpSpPr>
                <a:xfrm>
                  <a:off x="138022" y="290170"/>
                  <a:ext cx="2373631" cy="2273376"/>
                  <a:chOff x="69011" y="319217"/>
                  <a:chExt cx="2373834" cy="2273939"/>
                </a:xfrm>
              </p:grpSpPr>
              <p:grpSp>
                <p:nvGrpSpPr>
                  <p:cNvPr id="90" name="กลุ่ม 89"/>
                  <p:cNvGrpSpPr/>
                  <p:nvPr/>
                </p:nvGrpSpPr>
                <p:grpSpPr>
                  <a:xfrm>
                    <a:off x="146050" y="319217"/>
                    <a:ext cx="2296795" cy="2273939"/>
                    <a:chOff x="0" y="319296"/>
                    <a:chExt cx="2297043" cy="2274518"/>
                  </a:xfrm>
                </p:grpSpPr>
                <p:sp>
                  <p:nvSpPr>
                    <p:cNvPr id="96" name="วงรี 95"/>
                    <p:cNvSpPr/>
                    <p:nvPr/>
                  </p:nvSpPr>
                  <p:spPr>
                    <a:xfrm>
                      <a:off x="6962" y="455258"/>
                      <a:ext cx="465826" cy="49170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7" name="วงรี 96"/>
                    <p:cNvSpPr/>
                    <p:nvPr/>
                  </p:nvSpPr>
                  <p:spPr>
                    <a:xfrm>
                      <a:off x="413468" y="104957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8" name="วงรี 97"/>
                    <p:cNvSpPr/>
                    <p:nvPr/>
                  </p:nvSpPr>
                  <p:spPr>
                    <a:xfrm>
                      <a:off x="580445" y="178109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99" name="วงรี 98"/>
                    <p:cNvSpPr/>
                    <p:nvPr/>
                  </p:nvSpPr>
                  <p:spPr>
                    <a:xfrm>
                      <a:off x="0" y="1796995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cxnSp>
                  <p:nvCxnSpPr>
                    <p:cNvPr id="100" name="ลูกศรเชื่อมต่อแบบตรง 99"/>
                    <p:cNvCxnSpPr/>
                    <p:nvPr/>
                  </p:nvCxnSpPr>
                  <p:spPr>
                    <a:xfrm>
                      <a:off x="239875" y="946921"/>
                      <a:ext cx="173594" cy="2502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ลูกศรเชื่อมต่อแบบตรง 100"/>
                    <p:cNvCxnSpPr/>
                    <p:nvPr/>
                  </p:nvCxnSpPr>
                  <p:spPr>
                    <a:xfrm>
                      <a:off x="652007" y="1550504"/>
                      <a:ext cx="107950" cy="2514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ลูกศรเชื่อมต่อแบบตรง 101"/>
                    <p:cNvCxnSpPr/>
                    <p:nvPr/>
                  </p:nvCxnSpPr>
                  <p:spPr>
                    <a:xfrm>
                      <a:off x="232614" y="2288113"/>
                      <a:ext cx="145618" cy="30570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ลูกศรเชื่อมต่อแบบตรง 102"/>
                    <p:cNvCxnSpPr/>
                    <p:nvPr/>
                  </p:nvCxnSpPr>
                  <p:spPr>
                    <a:xfrm flipH="1">
                      <a:off x="326003" y="1502797"/>
                      <a:ext cx="166978" cy="3097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ลูกศรเชื่อมต่อแบบตรง 103"/>
                    <p:cNvCxnSpPr/>
                    <p:nvPr/>
                  </p:nvCxnSpPr>
                  <p:spPr>
                    <a:xfrm flipH="1">
                      <a:off x="313549" y="319296"/>
                      <a:ext cx="221999" cy="1693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 Box 4465"/>
                    <p:cNvSpPr txBox="1"/>
                    <p:nvPr/>
                  </p:nvSpPr>
                  <p:spPr>
                    <a:xfrm>
                      <a:off x="1789043" y="1478943"/>
                      <a:ext cx="508000" cy="2730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</p:grpSp>
              <p:cxnSp>
                <p:nvCxnSpPr>
                  <p:cNvPr id="91" name="ลูกศรเชื่อมต่อแบบตรง 90"/>
                  <p:cNvCxnSpPr/>
                  <p:nvPr/>
                </p:nvCxnSpPr>
                <p:spPr>
                  <a:xfrm flipV="1">
                    <a:off x="368300" y="1397000"/>
                    <a:ext cx="228600" cy="4117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ลูกศรเชื่อมต่อแบบตรง 91"/>
                  <p:cNvCxnSpPr/>
                  <p:nvPr/>
                </p:nvCxnSpPr>
                <p:spPr>
                  <a:xfrm flipH="1" flipV="1">
                    <a:off x="742950" y="1536700"/>
                    <a:ext cx="114300" cy="30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ลูกศรเชื่อมต่อแบบตรง 92"/>
                  <p:cNvCxnSpPr/>
                  <p:nvPr/>
                </p:nvCxnSpPr>
                <p:spPr>
                  <a:xfrm flipH="1" flipV="1">
                    <a:off x="550576" y="874694"/>
                    <a:ext cx="96796" cy="2292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ตัวเชื่อมต่อตรง 93"/>
                  <p:cNvCxnSpPr/>
                  <p:nvPr/>
                </p:nvCxnSpPr>
                <p:spPr>
                  <a:xfrm flipH="1">
                    <a:off x="69011" y="2253696"/>
                    <a:ext cx="203541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ตัวเชื่อมต่อตรง 94"/>
                  <p:cNvCxnSpPr/>
                  <p:nvPr/>
                </p:nvCxnSpPr>
                <p:spPr>
                  <a:xfrm flipH="1">
                    <a:off x="812800" y="2254250"/>
                    <a:ext cx="63500" cy="1016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กลุ่ม 84"/>
                <p:cNvGrpSpPr/>
                <p:nvPr/>
              </p:nvGrpSpPr>
              <p:grpSpPr>
                <a:xfrm>
                  <a:off x="0" y="2329132"/>
                  <a:ext cx="1061049" cy="138023"/>
                  <a:chOff x="0" y="0"/>
                  <a:chExt cx="1061049" cy="138023"/>
                </a:xfrm>
              </p:grpSpPr>
              <p:cxnSp>
                <p:nvCxnSpPr>
                  <p:cNvPr id="86" name="ตัวเชื่อมต่อตรง 85"/>
                  <p:cNvCxnSpPr/>
                  <p:nvPr/>
                </p:nvCxnSpPr>
                <p:spPr>
                  <a:xfrm>
                    <a:off x="0" y="86264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ตัวเชื่อมต่อตรง 86"/>
                  <p:cNvCxnSpPr/>
                  <p:nvPr/>
                </p:nvCxnSpPr>
                <p:spPr>
                  <a:xfrm>
                    <a:off x="750498" y="0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ตัวเชื่อมต่อตรง 87"/>
                  <p:cNvCxnSpPr/>
                  <p:nvPr/>
                </p:nvCxnSpPr>
                <p:spPr>
                  <a:xfrm>
                    <a:off x="43132" y="138023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ตัวเชื่อมต่อตรง 88"/>
                  <p:cNvCxnSpPr/>
                  <p:nvPr/>
                </p:nvCxnSpPr>
                <p:spPr>
                  <a:xfrm>
                    <a:off x="793630" y="77638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" name="กลุ่ม 66"/>
              <p:cNvGrpSpPr/>
              <p:nvPr/>
            </p:nvGrpSpPr>
            <p:grpSpPr>
              <a:xfrm>
                <a:off x="-120547" y="241539"/>
                <a:ext cx="1484192" cy="2734573"/>
                <a:chOff x="-120547" y="163902"/>
                <a:chExt cx="1484192" cy="2734573"/>
              </a:xfrm>
            </p:grpSpPr>
            <p:sp>
              <p:nvSpPr>
                <p:cNvPr id="68" name="วงรี 67"/>
                <p:cNvSpPr/>
                <p:nvPr/>
              </p:nvSpPr>
              <p:spPr>
                <a:xfrm>
                  <a:off x="741872" y="345057"/>
                  <a:ext cx="465281" cy="4911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9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69" name="ลูกศรเชื่อมต่อแบบตรง 68"/>
                <p:cNvCxnSpPr/>
                <p:nvPr/>
              </p:nvCxnSpPr>
              <p:spPr>
                <a:xfrm>
                  <a:off x="871268" y="163902"/>
                  <a:ext cx="60378" cy="2156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ตัวเชื่อมต่อตรง 69"/>
                <p:cNvCxnSpPr/>
                <p:nvPr/>
              </p:nvCxnSpPr>
              <p:spPr>
                <a:xfrm flipV="1">
                  <a:off x="1112808" y="172529"/>
                  <a:ext cx="45829" cy="24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ลูกศรเชื่อมต่อแบบตรง 70"/>
                <p:cNvCxnSpPr/>
                <p:nvPr/>
              </p:nvCxnSpPr>
              <p:spPr>
                <a:xfrm flipV="1">
                  <a:off x="690113" y="802257"/>
                  <a:ext cx="197761" cy="189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กลุ่ม 71"/>
                <p:cNvGrpSpPr/>
                <p:nvPr/>
              </p:nvGrpSpPr>
              <p:grpSpPr>
                <a:xfrm>
                  <a:off x="86264" y="1311215"/>
                  <a:ext cx="310489" cy="215660"/>
                  <a:chOff x="0" y="0"/>
                  <a:chExt cx="310489" cy="215660"/>
                </a:xfrm>
              </p:grpSpPr>
              <p:cxnSp>
                <p:nvCxnSpPr>
                  <p:cNvPr id="81" name="ตัวเชื่อมต่อตรง 80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ตัวเชื่อมต่อตรง 81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ตัวเชื่อมต่อตรง 82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 Box 2232"/>
                <p:cNvSpPr txBox="1"/>
                <p:nvPr/>
              </p:nvSpPr>
              <p:spPr>
                <a:xfrm>
                  <a:off x="-120547" y="1941269"/>
                  <a:ext cx="638249" cy="3686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parent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74" name="ตัวเชื่อมต่อตรง 73"/>
                <p:cNvCxnSpPr/>
                <p:nvPr/>
              </p:nvCxnSpPr>
              <p:spPr>
                <a:xfrm>
                  <a:off x="1000664" y="836763"/>
                  <a:ext cx="138123" cy="1989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ตัวเชื่อมต่อตรง 74"/>
                <p:cNvCxnSpPr/>
                <p:nvPr/>
              </p:nvCxnSpPr>
              <p:spPr>
                <a:xfrm>
                  <a:off x="1095555" y="793631"/>
                  <a:ext cx="155241" cy="173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ลูกศรเชื่อมต่อแบบตรง 75"/>
                <p:cNvCxnSpPr/>
                <p:nvPr/>
              </p:nvCxnSpPr>
              <p:spPr>
                <a:xfrm>
                  <a:off x="172591" y="2131065"/>
                  <a:ext cx="165522" cy="1893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กลุ่ม 76"/>
                <p:cNvGrpSpPr/>
                <p:nvPr/>
              </p:nvGrpSpPr>
              <p:grpSpPr>
                <a:xfrm flipH="1">
                  <a:off x="1078301" y="2682815"/>
                  <a:ext cx="285344" cy="215660"/>
                  <a:chOff x="0" y="0"/>
                  <a:chExt cx="310489" cy="215660"/>
                </a:xfrm>
              </p:grpSpPr>
              <p:cxnSp>
                <p:nvCxnSpPr>
                  <p:cNvPr id="78" name="ตัวเชื่อมต่อตรง 77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ตัวเชื่อมต่อตรง 78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ตัวเชื่อมต่อตรง 79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กลุ่ม 5"/>
            <p:cNvGrpSpPr/>
            <p:nvPr/>
          </p:nvGrpSpPr>
          <p:grpSpPr>
            <a:xfrm>
              <a:off x="899592" y="6689092"/>
              <a:ext cx="2589682" cy="5465389"/>
              <a:chOff x="-120547" y="241539"/>
              <a:chExt cx="1484192" cy="3240705"/>
            </a:xfrm>
          </p:grpSpPr>
          <p:grpSp>
            <p:nvGrpSpPr>
              <p:cNvPr id="23" name="กลุ่ม 22"/>
              <p:cNvGrpSpPr/>
              <p:nvPr/>
            </p:nvGrpSpPr>
            <p:grpSpPr>
              <a:xfrm>
                <a:off x="34506" y="824995"/>
                <a:ext cx="1260498" cy="2201967"/>
                <a:chOff x="0" y="290169"/>
                <a:chExt cx="1260752" cy="2202865"/>
              </a:xfrm>
            </p:grpSpPr>
            <p:grpSp>
              <p:nvGrpSpPr>
                <p:cNvPr id="42" name="กลุ่ม 41"/>
                <p:cNvGrpSpPr/>
                <p:nvPr/>
              </p:nvGrpSpPr>
              <p:grpSpPr>
                <a:xfrm>
                  <a:off x="138022" y="290169"/>
                  <a:ext cx="1122730" cy="2133625"/>
                  <a:chOff x="69011" y="319216"/>
                  <a:chExt cx="1122826" cy="2134153"/>
                </a:xfrm>
              </p:grpSpPr>
              <p:grpSp>
                <p:nvGrpSpPr>
                  <p:cNvPr id="50" name="กลุ่ม 49"/>
                  <p:cNvGrpSpPr/>
                  <p:nvPr/>
                </p:nvGrpSpPr>
                <p:grpSpPr>
                  <a:xfrm>
                    <a:off x="146050" y="319216"/>
                    <a:ext cx="1045787" cy="2134153"/>
                    <a:chOff x="0" y="319296"/>
                    <a:chExt cx="1045900" cy="2134695"/>
                  </a:xfrm>
                </p:grpSpPr>
                <p:sp>
                  <p:nvSpPr>
                    <p:cNvPr id="56" name="วงรี 55"/>
                    <p:cNvSpPr/>
                    <p:nvPr/>
                  </p:nvSpPr>
                  <p:spPr>
                    <a:xfrm>
                      <a:off x="6962" y="455258"/>
                      <a:ext cx="465826" cy="491705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7" name="วงรี 56"/>
                    <p:cNvSpPr/>
                    <p:nvPr/>
                  </p:nvSpPr>
                  <p:spPr>
                    <a:xfrm>
                      <a:off x="413468" y="104957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8" name="วงรี 57"/>
                    <p:cNvSpPr/>
                    <p:nvPr/>
                  </p:nvSpPr>
                  <p:spPr>
                    <a:xfrm>
                      <a:off x="580445" y="1781092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sp>
                  <p:nvSpPr>
                    <p:cNvPr id="59" name="วงรี 58"/>
                    <p:cNvSpPr/>
                    <p:nvPr/>
                  </p:nvSpPr>
                  <p:spPr>
                    <a:xfrm>
                      <a:off x="0" y="1796995"/>
                      <a:ext cx="465455" cy="49149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ngsana New" panose="02020603050405020304" pitchFamily="18" charset="-34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Angsana New" panose="02020603050405020304" pitchFamily="18" charset="-34"/>
                      </a:endParaRPr>
                    </a:p>
                  </p:txBody>
                </p:sp>
                <p:cxnSp>
                  <p:nvCxnSpPr>
                    <p:cNvPr id="60" name="ลูกศรเชื่อมต่อแบบตรง 59"/>
                    <p:cNvCxnSpPr/>
                    <p:nvPr/>
                  </p:nvCxnSpPr>
                  <p:spPr>
                    <a:xfrm>
                      <a:off x="239875" y="946921"/>
                      <a:ext cx="173594" cy="2502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ลูกศรเชื่อมต่อแบบตรง 60"/>
                    <p:cNvCxnSpPr/>
                    <p:nvPr/>
                  </p:nvCxnSpPr>
                  <p:spPr>
                    <a:xfrm>
                      <a:off x="652007" y="1550504"/>
                      <a:ext cx="107950" cy="2514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ลูกศรเชื่อมต่อแบบตรง 61"/>
                    <p:cNvCxnSpPr/>
                    <p:nvPr/>
                  </p:nvCxnSpPr>
                  <p:spPr>
                    <a:xfrm>
                      <a:off x="232728" y="2288273"/>
                      <a:ext cx="130219" cy="16571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ลูกศรเชื่อมต่อแบบตรง 62"/>
                    <p:cNvCxnSpPr/>
                    <p:nvPr/>
                  </p:nvCxnSpPr>
                  <p:spPr>
                    <a:xfrm flipH="1">
                      <a:off x="326003" y="1502797"/>
                      <a:ext cx="166978" cy="3097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ลูกศรเชื่อมต่อแบบตรง 63"/>
                    <p:cNvCxnSpPr/>
                    <p:nvPr/>
                  </p:nvCxnSpPr>
                  <p:spPr>
                    <a:xfrm flipH="1">
                      <a:off x="313549" y="319296"/>
                      <a:ext cx="221999" cy="16939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ลูกศรเชื่อมต่อแบบตรง 50"/>
                  <p:cNvCxnSpPr/>
                  <p:nvPr/>
                </p:nvCxnSpPr>
                <p:spPr>
                  <a:xfrm flipV="1">
                    <a:off x="368300" y="1397000"/>
                    <a:ext cx="228600" cy="4117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ลูกศรเชื่อมต่อแบบตรง 51"/>
                  <p:cNvCxnSpPr/>
                  <p:nvPr/>
                </p:nvCxnSpPr>
                <p:spPr>
                  <a:xfrm flipH="1" flipV="1">
                    <a:off x="742950" y="1536700"/>
                    <a:ext cx="114300" cy="30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ลูกศรเชื่อมต่อแบบตรง 52"/>
                  <p:cNvCxnSpPr/>
                  <p:nvPr/>
                </p:nvCxnSpPr>
                <p:spPr>
                  <a:xfrm flipH="1" flipV="1">
                    <a:off x="550576" y="874694"/>
                    <a:ext cx="96796" cy="2292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ตัวเชื่อมต่อตรง 53"/>
                  <p:cNvCxnSpPr/>
                  <p:nvPr/>
                </p:nvCxnSpPr>
                <p:spPr>
                  <a:xfrm flipH="1">
                    <a:off x="69011" y="2253696"/>
                    <a:ext cx="203541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ตัวเชื่อมต่อตรง 54"/>
                  <p:cNvCxnSpPr/>
                  <p:nvPr/>
                </p:nvCxnSpPr>
                <p:spPr>
                  <a:xfrm flipH="1">
                    <a:off x="812800" y="2254250"/>
                    <a:ext cx="63500" cy="1016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กลุ่ม 42"/>
                <p:cNvGrpSpPr/>
                <p:nvPr/>
              </p:nvGrpSpPr>
              <p:grpSpPr>
                <a:xfrm>
                  <a:off x="0" y="2329132"/>
                  <a:ext cx="1061049" cy="163902"/>
                  <a:chOff x="0" y="0"/>
                  <a:chExt cx="1061049" cy="163902"/>
                </a:xfrm>
              </p:grpSpPr>
              <p:cxnSp>
                <p:nvCxnSpPr>
                  <p:cNvPr id="44" name="ตัวเชื่อมต่อตรง 43"/>
                  <p:cNvCxnSpPr/>
                  <p:nvPr/>
                </p:nvCxnSpPr>
                <p:spPr>
                  <a:xfrm>
                    <a:off x="0" y="86264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ตัวเชื่อมต่อตรง 44"/>
                  <p:cNvCxnSpPr/>
                  <p:nvPr/>
                </p:nvCxnSpPr>
                <p:spPr>
                  <a:xfrm>
                    <a:off x="414068" y="103517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ตัวเชื่อมต่อตรง 45"/>
                  <p:cNvCxnSpPr/>
                  <p:nvPr/>
                </p:nvCxnSpPr>
                <p:spPr>
                  <a:xfrm>
                    <a:off x="750498" y="0"/>
                    <a:ext cx="31055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ตัวเชื่อมต่อตรง 46"/>
                  <p:cNvCxnSpPr/>
                  <p:nvPr/>
                </p:nvCxnSpPr>
                <p:spPr>
                  <a:xfrm>
                    <a:off x="43132" y="138023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ตัวเชื่อมต่อตรง 47"/>
                  <p:cNvCxnSpPr/>
                  <p:nvPr/>
                </p:nvCxnSpPr>
                <p:spPr>
                  <a:xfrm>
                    <a:off x="793630" y="77638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ตัวเชื่อมต่อตรง 48"/>
                  <p:cNvCxnSpPr/>
                  <p:nvPr/>
                </p:nvCxnSpPr>
                <p:spPr>
                  <a:xfrm>
                    <a:off x="474452" y="163902"/>
                    <a:ext cx="19840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กลุ่ม 23"/>
              <p:cNvGrpSpPr/>
              <p:nvPr/>
            </p:nvGrpSpPr>
            <p:grpSpPr>
              <a:xfrm>
                <a:off x="-120547" y="241539"/>
                <a:ext cx="1484192" cy="3240705"/>
                <a:chOff x="-120547" y="163902"/>
                <a:chExt cx="1484192" cy="3240705"/>
              </a:xfrm>
            </p:grpSpPr>
            <p:sp>
              <p:nvSpPr>
                <p:cNvPr id="25" name="วงรี 24"/>
                <p:cNvSpPr/>
                <p:nvPr/>
              </p:nvSpPr>
              <p:spPr>
                <a:xfrm>
                  <a:off x="741872" y="345057"/>
                  <a:ext cx="465281" cy="4911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9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26" name="ลูกศรเชื่อมต่อแบบตรง 25"/>
                <p:cNvCxnSpPr/>
                <p:nvPr/>
              </p:nvCxnSpPr>
              <p:spPr>
                <a:xfrm>
                  <a:off x="871268" y="163902"/>
                  <a:ext cx="60378" cy="2156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ตัวเชื่อมต่อตรง 26"/>
                <p:cNvCxnSpPr/>
                <p:nvPr/>
              </p:nvCxnSpPr>
              <p:spPr>
                <a:xfrm flipV="1">
                  <a:off x="1112808" y="172529"/>
                  <a:ext cx="45829" cy="24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ลูกศรเชื่อมต่อแบบตรง 27"/>
                <p:cNvCxnSpPr/>
                <p:nvPr/>
              </p:nvCxnSpPr>
              <p:spPr>
                <a:xfrm flipV="1">
                  <a:off x="690113" y="802257"/>
                  <a:ext cx="197761" cy="1897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กลุ่ม 28"/>
                <p:cNvGrpSpPr/>
                <p:nvPr/>
              </p:nvGrpSpPr>
              <p:grpSpPr>
                <a:xfrm>
                  <a:off x="86264" y="1311215"/>
                  <a:ext cx="310489" cy="215660"/>
                  <a:chOff x="0" y="0"/>
                  <a:chExt cx="310489" cy="215660"/>
                </a:xfrm>
              </p:grpSpPr>
              <p:cxnSp>
                <p:nvCxnSpPr>
                  <p:cNvPr id="39" name="ตัวเชื่อมต่อตรง 38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ตัวเชื่อมต่อตรง 39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ตัวเชื่อมต่อตรง 40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 Box 2150"/>
                <p:cNvSpPr txBox="1"/>
                <p:nvPr/>
              </p:nvSpPr>
              <p:spPr>
                <a:xfrm>
                  <a:off x="-120547" y="1941269"/>
                  <a:ext cx="638249" cy="36864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parent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cxnSp>
              <p:nvCxnSpPr>
                <p:cNvPr id="31" name="ตัวเชื่อมต่อตรง 30"/>
                <p:cNvCxnSpPr/>
                <p:nvPr/>
              </p:nvCxnSpPr>
              <p:spPr>
                <a:xfrm>
                  <a:off x="1000664" y="836763"/>
                  <a:ext cx="138123" cy="1989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ตัวเชื่อมต่อตรง 31"/>
                <p:cNvCxnSpPr/>
                <p:nvPr/>
              </p:nvCxnSpPr>
              <p:spPr>
                <a:xfrm>
                  <a:off x="1095555" y="793631"/>
                  <a:ext cx="155241" cy="173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ลูกศรเชื่อมต่อแบบตรง 32"/>
                <p:cNvCxnSpPr/>
                <p:nvPr/>
              </p:nvCxnSpPr>
              <p:spPr>
                <a:xfrm>
                  <a:off x="172591" y="2131065"/>
                  <a:ext cx="165522" cy="1893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 Box 2157"/>
                <p:cNvSpPr txBox="1"/>
                <p:nvPr/>
              </p:nvSpPr>
              <p:spPr>
                <a:xfrm>
                  <a:off x="483300" y="3019797"/>
                  <a:ext cx="594995" cy="3848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MS Mincho" panose="02020609040205080304" pitchFamily="49" charset="-128"/>
                      <a:cs typeface="Angsana New" panose="02020603050405020304" pitchFamily="18" charset="-34"/>
                    </a:rPr>
                    <a:t>temp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Angsana New" panose="02020603050405020304" pitchFamily="18" charset="-34"/>
                  </a:endParaRPr>
                </a:p>
              </p:txBody>
            </p:sp>
            <p:grpSp>
              <p:nvGrpSpPr>
                <p:cNvPr id="35" name="กลุ่ม 34"/>
                <p:cNvGrpSpPr/>
                <p:nvPr/>
              </p:nvGrpSpPr>
              <p:grpSpPr>
                <a:xfrm flipH="1">
                  <a:off x="1078301" y="2682815"/>
                  <a:ext cx="285344" cy="215660"/>
                  <a:chOff x="0" y="0"/>
                  <a:chExt cx="310489" cy="215660"/>
                </a:xfrm>
              </p:grpSpPr>
              <p:cxnSp>
                <p:nvCxnSpPr>
                  <p:cNvPr id="36" name="ตัวเชื่อมต่อตรง 35"/>
                  <p:cNvCxnSpPr/>
                  <p:nvPr/>
                </p:nvCxnSpPr>
                <p:spPr>
                  <a:xfrm flipH="1">
                    <a:off x="138022" y="0"/>
                    <a:ext cx="119145" cy="1635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ตัวเชื่อมต่อตรง 36"/>
                  <p:cNvCxnSpPr/>
                  <p:nvPr/>
                </p:nvCxnSpPr>
                <p:spPr>
                  <a:xfrm>
                    <a:off x="0" y="163902"/>
                    <a:ext cx="31048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ตัวเชื่อมต่อตรง 37"/>
                  <p:cNvCxnSpPr/>
                  <p:nvPr/>
                </p:nvCxnSpPr>
                <p:spPr>
                  <a:xfrm>
                    <a:off x="51758" y="215660"/>
                    <a:ext cx="19836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กลุ่ม 6"/>
            <p:cNvGrpSpPr/>
            <p:nvPr/>
          </p:nvGrpSpPr>
          <p:grpSpPr>
            <a:xfrm>
              <a:off x="1780059" y="11972666"/>
              <a:ext cx="595513" cy="407427"/>
              <a:chOff x="0" y="0"/>
              <a:chExt cx="341222" cy="241540"/>
            </a:xfrm>
          </p:grpSpPr>
          <p:cxnSp>
            <p:nvCxnSpPr>
              <p:cNvPr id="20" name="ตัวเชื่อมต่อตรง 19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ตัวเชื่อมต่อตรง 20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ตัวเชื่อมต่อตรง 21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4448"/>
            <p:cNvSpPr txBox="1"/>
            <p:nvPr/>
          </p:nvSpPr>
          <p:spPr>
            <a:xfrm>
              <a:off x="3265704" y="7281476"/>
              <a:ext cx="1997022" cy="242153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Then create a new node, storing the new data, and connect </a:t>
              </a:r>
              <a:r>
                <a:rPr lang="en-US" sz="1800" i="1" dirty="0" err="1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parent.left</a:t>
              </a: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or </a:t>
              </a:r>
              <a:r>
                <a:rPr lang="en-US" sz="1800" i="1" dirty="0" err="1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parent.right</a:t>
              </a:r>
              <a:r>
                <a:rPr lang="en-US" sz="1800" dirty="0">
                  <a:effectLst/>
                  <a:latin typeface="Palatino Linotype" panose="02040502050505030304" pitchFamily="18" charset="0"/>
                  <a:ea typeface="MS Mincho" panose="02020609040205080304" pitchFamily="49" charset="-128"/>
                  <a:cs typeface="Courier New" panose="02070309020205020404" pitchFamily="49" charset="0"/>
                </a:rPr>
                <a:t> to it depending on the stored value.</a:t>
              </a:r>
              <a:endPara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9" name="ลูกศร: ขวา 8"/>
            <p:cNvSpPr/>
            <p:nvPr/>
          </p:nvSpPr>
          <p:spPr>
            <a:xfrm>
              <a:off x="3822895" y="10055512"/>
              <a:ext cx="828031" cy="455092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5522039" y="11520584"/>
              <a:ext cx="811671" cy="8279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ngsana New" panose="02020603050405020304" pitchFamily="18" charset="-34"/>
                </a:rPr>
                <a:t>6</a:t>
              </a:r>
              <a:endPara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endParaRPr>
            </a:p>
          </p:txBody>
        </p:sp>
        <p:grpSp>
          <p:nvGrpSpPr>
            <p:cNvPr id="11" name="กลุ่ม 10"/>
            <p:cNvGrpSpPr/>
            <p:nvPr/>
          </p:nvGrpSpPr>
          <p:grpSpPr>
            <a:xfrm>
              <a:off x="5054291" y="12238597"/>
              <a:ext cx="595513" cy="407427"/>
              <a:chOff x="0" y="0"/>
              <a:chExt cx="341222" cy="241540"/>
            </a:xfrm>
          </p:grpSpPr>
          <p:cxnSp>
            <p:nvCxnSpPr>
              <p:cNvPr id="17" name="ตัวเชื่อมต่อตรง 16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ตรง 17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ตัวเชื่อมต่อตรง 18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กลุ่ม 11"/>
            <p:cNvGrpSpPr/>
            <p:nvPr/>
          </p:nvGrpSpPr>
          <p:grpSpPr>
            <a:xfrm flipH="1">
              <a:off x="6264932" y="12212005"/>
              <a:ext cx="534018" cy="407427"/>
              <a:chOff x="0" y="0"/>
              <a:chExt cx="341222" cy="241540"/>
            </a:xfrm>
          </p:grpSpPr>
          <p:cxnSp>
            <p:nvCxnSpPr>
              <p:cNvPr id="14" name="ตัวเชื่อมต่อตรง 13"/>
              <p:cNvCxnSpPr/>
              <p:nvPr/>
            </p:nvCxnSpPr>
            <p:spPr>
              <a:xfrm flipH="1">
                <a:off x="138022" y="0"/>
                <a:ext cx="203200" cy="1898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ตัวเชื่อมต่อตรง 14"/>
              <p:cNvCxnSpPr/>
              <p:nvPr/>
            </p:nvCxnSpPr>
            <p:spPr>
              <a:xfrm>
                <a:off x="0" y="189781"/>
                <a:ext cx="309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ตัวเชื่อมต่อตรง 15"/>
              <p:cNvCxnSpPr/>
              <p:nvPr/>
            </p:nvCxnSpPr>
            <p:spPr>
              <a:xfrm>
                <a:off x="43132" y="241540"/>
                <a:ext cx="1983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ลูกศรเชื่อมต่อแบบตรง 12"/>
            <p:cNvCxnSpPr/>
            <p:nvPr/>
          </p:nvCxnSpPr>
          <p:spPr>
            <a:xfrm flipH="1" flipV="1">
              <a:off x="5824699" y="10962129"/>
              <a:ext cx="164630" cy="5442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ตัวเชื่อมต่อตรง 105"/>
          <p:cNvCxnSpPr/>
          <p:nvPr/>
        </p:nvCxnSpPr>
        <p:spPr>
          <a:xfrm flipH="1">
            <a:off x="2823640" y="203189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ตัวเชื่อมต่อตรง 106"/>
          <p:cNvCxnSpPr/>
          <p:nvPr/>
        </p:nvCxnSpPr>
        <p:spPr>
          <a:xfrm flipH="1">
            <a:off x="2913469" y="70206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ตัวเชื่อมต่อตรง 107"/>
          <p:cNvCxnSpPr/>
          <p:nvPr/>
        </p:nvCxnSpPr>
        <p:spPr>
          <a:xfrm flipH="1">
            <a:off x="6500581" y="241827"/>
            <a:ext cx="450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ตัวเชื่อมต่อตรง 108"/>
          <p:cNvCxnSpPr/>
          <p:nvPr/>
        </p:nvCxnSpPr>
        <p:spPr>
          <a:xfrm flipH="1">
            <a:off x="6590410" y="108844"/>
            <a:ext cx="288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745"/>
          <p:cNvSpPr txBox="1"/>
          <p:nvPr/>
        </p:nvSpPr>
        <p:spPr>
          <a:xfrm>
            <a:off x="2018369" y="-29395"/>
            <a:ext cx="886031" cy="4600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root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sp>
        <p:nvSpPr>
          <p:cNvPr id="111" name="Text Box 4745"/>
          <p:cNvSpPr txBox="1"/>
          <p:nvPr/>
        </p:nvSpPr>
        <p:spPr>
          <a:xfrm>
            <a:off x="5724384" y="53074"/>
            <a:ext cx="886031" cy="4600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ngsana New" panose="02020603050405020304" pitchFamily="18" charset="-34"/>
              </a:rPr>
              <a:t>root</a:t>
            </a:r>
            <a:endParaRPr lang="en-US" sz="1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sp>
        <p:nvSpPr>
          <p:cNvPr id="113" name="Text Box 2232"/>
          <p:cNvSpPr txBox="1"/>
          <p:nvPr/>
        </p:nvSpPr>
        <p:spPr>
          <a:xfrm>
            <a:off x="5065157" y="4925716"/>
            <a:ext cx="1113644" cy="62171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Angsana New" panose="02020603050405020304" pitchFamily="18" charset="-34"/>
            </a:endParaRPr>
          </a:p>
        </p:txBody>
      </p:sp>
      <p:cxnSp>
        <p:nvCxnSpPr>
          <p:cNvPr id="114" name="ลูกศรเชื่อมต่อแบบตรง 113"/>
          <p:cNvCxnSpPr/>
          <p:nvPr/>
        </p:nvCxnSpPr>
        <p:spPr>
          <a:xfrm>
            <a:off x="5244151" y="4965546"/>
            <a:ext cx="228067" cy="271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1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995738" y="260350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2903538" y="126047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5141913" y="1219200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4697413" y="2376488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6467475" y="2425700"/>
            <a:ext cx="760413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วงรี 8"/>
          <p:cNvSpPr/>
          <p:nvPr/>
        </p:nvSpPr>
        <p:spPr>
          <a:xfrm>
            <a:off x="3297238" y="2425700"/>
            <a:ext cx="760412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2463800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4576763" y="463550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6024563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3551238" y="879475"/>
            <a:ext cx="555625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4718050" y="777875"/>
            <a:ext cx="534988" cy="5476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3282950" y="1984375"/>
            <a:ext cx="217488" cy="4873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5076825" y="1889125"/>
            <a:ext cx="227013" cy="48736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5800725" y="1801813"/>
            <a:ext cx="777875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3019425" y="3044825"/>
            <a:ext cx="390525" cy="5476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7" idx="0"/>
          </p:cNvCxnSpPr>
          <p:nvPr/>
        </p:nvCxnSpPr>
        <p:spPr>
          <a:xfrm>
            <a:off x="3781425" y="3097213"/>
            <a:ext cx="463550" cy="4746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6403975" y="3044825"/>
            <a:ext cx="174625" cy="527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สี่เหลี่ยมผืนผ้า 23"/>
          <p:cNvSpPr>
            <a:spLocks noChangeArrowheads="1"/>
          </p:cNvSpPr>
          <p:nvPr/>
        </p:nvSpPr>
        <p:spPr bwMode="auto">
          <a:xfrm>
            <a:off x="4741863" y="-7938"/>
            <a:ext cx="31337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ancestor of all nodes below it</a:t>
            </a:r>
            <a:endParaRPr lang="th-TH" altLang="en-US" sz="2000" b="1"/>
          </a:p>
        </p:txBody>
      </p:sp>
      <p:sp>
        <p:nvSpPr>
          <p:cNvPr id="25" name="ลูกศรขวา 24"/>
          <p:cNvSpPr/>
          <p:nvPr/>
        </p:nvSpPr>
        <p:spPr>
          <a:xfrm>
            <a:off x="2324100" y="2527300"/>
            <a:ext cx="758825" cy="442913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วงเล็บปีกกาซ้าย 25"/>
          <p:cNvSpPr/>
          <p:nvPr/>
        </p:nvSpPr>
        <p:spPr>
          <a:xfrm>
            <a:off x="1619250" y="260350"/>
            <a:ext cx="504825" cy="2489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วงรี 26"/>
          <p:cNvSpPr/>
          <p:nvPr/>
        </p:nvSpPr>
        <p:spPr>
          <a:xfrm>
            <a:off x="3865563" y="3571875"/>
            <a:ext cx="758825" cy="76835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>
            <a:off x="4375150" y="4294188"/>
            <a:ext cx="387350" cy="4270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4" name="สี่เหลี่ยมผืนผ้า 31"/>
          <p:cNvSpPr>
            <a:spLocks noChangeArrowheads="1"/>
          </p:cNvSpPr>
          <p:nvPr/>
        </p:nvSpPr>
        <p:spPr bwMode="auto">
          <a:xfrm>
            <a:off x="655638" y="1325563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depth</a:t>
            </a:r>
            <a:endParaRPr lang="th-TH" altLang="en-US" sz="2000" b="1"/>
          </a:p>
        </p:txBody>
      </p:sp>
      <p:sp>
        <p:nvSpPr>
          <p:cNvPr id="33" name="วงเล็บปีกกาซ้าย 32"/>
          <p:cNvSpPr/>
          <p:nvPr/>
        </p:nvSpPr>
        <p:spPr>
          <a:xfrm>
            <a:off x="1606550" y="2778125"/>
            <a:ext cx="504825" cy="271303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46" name="สี่เหลี่ยมผืนผ้า 33"/>
          <p:cNvSpPr>
            <a:spLocks noChangeArrowheads="1"/>
          </p:cNvSpPr>
          <p:nvPr/>
        </p:nvSpPr>
        <p:spPr bwMode="auto">
          <a:xfrm>
            <a:off x="560388" y="3933825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height</a:t>
            </a:r>
            <a:endParaRPr lang="th-TH" altLang="en-US" sz="2000" b="1"/>
          </a:p>
        </p:txBody>
      </p:sp>
      <p:sp>
        <p:nvSpPr>
          <p:cNvPr id="5147" name="สี่เหลี่ยมผืนผ้า 34"/>
          <p:cNvSpPr>
            <a:spLocks noChangeArrowheads="1"/>
          </p:cNvSpPr>
          <p:nvPr/>
        </p:nvSpPr>
        <p:spPr bwMode="auto">
          <a:xfrm>
            <a:off x="2124075" y="5745163"/>
            <a:ext cx="4572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Notice: there is only 1 path from a root to a node.</a:t>
            </a:r>
            <a:endParaRPr lang="th-TH" altLang="en-US" b="1"/>
          </a:p>
        </p:txBody>
      </p:sp>
      <p:sp>
        <p:nvSpPr>
          <p:cNvPr id="36" name="วงเล็บปีกกาซ้าย 35"/>
          <p:cNvSpPr/>
          <p:nvPr/>
        </p:nvSpPr>
        <p:spPr>
          <a:xfrm flipH="1">
            <a:off x="7529513" y="557213"/>
            <a:ext cx="514350" cy="4933950"/>
          </a:xfrm>
          <a:prstGeom prst="leftBrace">
            <a:avLst>
              <a:gd name="adj1" fmla="val 8333"/>
              <a:gd name="adj2" fmla="val 506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49" name="สี่เหลี่ยมผืนผ้า 36"/>
          <p:cNvSpPr>
            <a:spLocks noChangeArrowheads="1"/>
          </p:cNvSpPr>
          <p:nvPr/>
        </p:nvSpPr>
        <p:spPr bwMode="auto">
          <a:xfrm>
            <a:off x="8043863" y="2844800"/>
            <a:ext cx="145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Tree</a:t>
            </a:r>
          </a:p>
          <a:p>
            <a:pPr eaLnBrk="1" hangingPunct="1"/>
            <a:r>
              <a:rPr lang="en-US" altLang="en-US" sz="2000" b="1"/>
              <a:t>height</a:t>
            </a:r>
            <a:endParaRPr lang="th-TH" alt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1981200" y="619125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1476375" y="333375"/>
            <a:ext cx="534988" cy="546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สี่เหลี่ยมผืนผ้า 5"/>
          <p:cNvSpPr>
            <a:spLocks noChangeArrowheads="1"/>
          </p:cNvSpPr>
          <p:nvPr/>
        </p:nvSpPr>
        <p:spPr bwMode="auto">
          <a:xfrm>
            <a:off x="3779838" y="636588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height ==0</a:t>
            </a:r>
            <a:endParaRPr lang="th-TH" altLang="en-US" sz="2000" b="1"/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1462088" y="1916113"/>
            <a:ext cx="536575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สี่เหลี่ยมผืนผ้า 7"/>
          <p:cNvSpPr>
            <a:spLocks noChangeArrowheads="1"/>
          </p:cNvSpPr>
          <p:nvPr/>
        </p:nvSpPr>
        <p:spPr bwMode="auto">
          <a:xfrm>
            <a:off x="3779838" y="2063750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An empty tree height == -1</a:t>
            </a:r>
            <a:endParaRPr lang="th-TH" altLang="en-US" sz="2000" b="1"/>
          </a:p>
        </p:txBody>
      </p:sp>
      <p:sp>
        <p:nvSpPr>
          <p:cNvPr id="6151" name="สี่เหลี่ยมผืนผ้า 8"/>
          <p:cNvSpPr>
            <a:spLocks noChangeArrowheads="1"/>
          </p:cNvSpPr>
          <p:nvPr/>
        </p:nvSpPr>
        <p:spPr bwMode="auto">
          <a:xfrm>
            <a:off x="1422400" y="3009900"/>
            <a:ext cx="6154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lvl="1" eaLnBrk="1" hangingPunct="1"/>
            <a:r>
              <a:rPr lang="th-TH" altLang="en-US"/>
              <a:t>height </a:t>
            </a:r>
            <a:r>
              <a:rPr lang="en-US" altLang="en-US"/>
              <a:t>of any tree  = = </a:t>
            </a:r>
          </a:p>
          <a:p>
            <a:pPr lvl="1" eaLnBrk="1" hangingPunct="1"/>
            <a:r>
              <a:rPr lang="en-US" altLang="en-US"/>
              <a:t> height of its heighest subtree +1.</a:t>
            </a:r>
            <a:endParaRPr lang="th-TH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2411413" y="62071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วงรี 4"/>
          <p:cNvSpPr/>
          <p:nvPr/>
        </p:nvSpPr>
        <p:spPr>
          <a:xfrm>
            <a:off x="1319213" y="1619250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3557588" y="1577975"/>
            <a:ext cx="758825" cy="72548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วงรี 6"/>
          <p:cNvSpPr/>
          <p:nvPr/>
        </p:nvSpPr>
        <p:spPr>
          <a:xfrm>
            <a:off x="3113088" y="2736850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วงรี 7"/>
          <p:cNvSpPr/>
          <p:nvPr/>
        </p:nvSpPr>
        <p:spPr>
          <a:xfrm>
            <a:off x="4884738" y="278606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วงรี 8"/>
          <p:cNvSpPr/>
          <p:nvPr/>
        </p:nvSpPr>
        <p:spPr>
          <a:xfrm>
            <a:off x="1714500" y="2786063"/>
            <a:ext cx="758825" cy="7239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วงรี 9"/>
          <p:cNvSpPr/>
          <p:nvPr/>
        </p:nvSpPr>
        <p:spPr>
          <a:xfrm>
            <a:off x="879475" y="393065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วงรี 10"/>
          <p:cNvSpPr/>
          <p:nvPr/>
        </p:nvSpPr>
        <p:spPr>
          <a:xfrm>
            <a:off x="2992438" y="4995863"/>
            <a:ext cx="758825" cy="76993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วงรี 11"/>
          <p:cNvSpPr/>
          <p:nvPr/>
        </p:nvSpPr>
        <p:spPr>
          <a:xfrm>
            <a:off x="4440238" y="3930650"/>
            <a:ext cx="760412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ลูกศรเชื่อมต่อแบบตรง 12"/>
          <p:cNvCxnSpPr>
            <a:stCxn id="4" idx="3"/>
            <a:endCxn id="5" idx="7"/>
          </p:cNvCxnSpPr>
          <p:nvPr/>
        </p:nvCxnSpPr>
        <p:spPr>
          <a:xfrm flipH="1">
            <a:off x="1966913" y="1239838"/>
            <a:ext cx="555625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endCxn id="6" idx="1"/>
          </p:cNvCxnSpPr>
          <p:nvPr/>
        </p:nvCxnSpPr>
        <p:spPr>
          <a:xfrm>
            <a:off x="3133725" y="1138238"/>
            <a:ext cx="534988" cy="5461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4"/>
          </p:cNvCxnSpPr>
          <p:nvPr/>
        </p:nvCxnSpPr>
        <p:spPr>
          <a:xfrm>
            <a:off x="1698625" y="2344738"/>
            <a:ext cx="217488" cy="485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endCxn id="7" idx="0"/>
          </p:cNvCxnSpPr>
          <p:nvPr/>
        </p:nvCxnSpPr>
        <p:spPr>
          <a:xfrm flipH="1">
            <a:off x="3492500" y="2249488"/>
            <a:ext cx="228600" cy="4873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endCxn id="8" idx="1"/>
          </p:cNvCxnSpPr>
          <p:nvPr/>
        </p:nvCxnSpPr>
        <p:spPr>
          <a:xfrm>
            <a:off x="4216400" y="2162175"/>
            <a:ext cx="779463" cy="7302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>
            <a:stCxn id="9" idx="3"/>
          </p:cNvCxnSpPr>
          <p:nvPr/>
        </p:nvCxnSpPr>
        <p:spPr>
          <a:xfrm flipH="1">
            <a:off x="1435100" y="3405188"/>
            <a:ext cx="390525" cy="547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endCxn id="22" idx="0"/>
          </p:cNvCxnSpPr>
          <p:nvPr/>
        </p:nvCxnSpPr>
        <p:spPr>
          <a:xfrm>
            <a:off x="2197100" y="3457575"/>
            <a:ext cx="463550" cy="4730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8" idx="3"/>
            <a:endCxn id="12" idx="0"/>
          </p:cNvCxnSpPr>
          <p:nvPr/>
        </p:nvCxnSpPr>
        <p:spPr>
          <a:xfrm flipH="1">
            <a:off x="4821238" y="3405188"/>
            <a:ext cx="174625" cy="5254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วงรี 21"/>
          <p:cNvSpPr/>
          <p:nvPr/>
        </p:nvSpPr>
        <p:spPr>
          <a:xfrm>
            <a:off x="2281238" y="3930650"/>
            <a:ext cx="758825" cy="7699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3" name="ลูกศรเชื่อมต่อแบบตรง 22"/>
          <p:cNvCxnSpPr/>
          <p:nvPr/>
        </p:nvCxnSpPr>
        <p:spPr>
          <a:xfrm>
            <a:off x="2790825" y="4654550"/>
            <a:ext cx="387350" cy="4254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สี่เหลี่ยมผืนผ้า 23"/>
          <p:cNvSpPr>
            <a:spLocks noChangeArrowheads="1"/>
          </p:cNvSpPr>
          <p:nvPr/>
        </p:nvSpPr>
        <p:spPr bwMode="auto">
          <a:xfrm>
            <a:off x="4456113" y="782638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0</a:t>
            </a:r>
            <a:endParaRPr lang="th-TH" altLang="en-US" sz="2000" b="1"/>
          </a:p>
        </p:txBody>
      </p:sp>
      <p:sp>
        <p:nvSpPr>
          <p:cNvPr id="7190" name="สี่เหลี่ยมผืนผ้า 24"/>
          <p:cNvSpPr>
            <a:spLocks noChangeArrowheads="1"/>
          </p:cNvSpPr>
          <p:nvPr/>
        </p:nvSpPr>
        <p:spPr bwMode="auto">
          <a:xfrm>
            <a:off x="4960938" y="1784350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1</a:t>
            </a:r>
            <a:endParaRPr lang="th-TH" altLang="en-US" sz="2000" b="1"/>
          </a:p>
        </p:txBody>
      </p:sp>
      <p:sp>
        <p:nvSpPr>
          <p:cNvPr id="7191" name="สี่เหลี่ยมผืนผ้า 25"/>
          <p:cNvSpPr>
            <a:spLocks noChangeArrowheads="1"/>
          </p:cNvSpPr>
          <p:nvPr/>
        </p:nvSpPr>
        <p:spPr bwMode="auto">
          <a:xfrm>
            <a:off x="6042025" y="2949575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2</a:t>
            </a:r>
            <a:endParaRPr lang="th-TH" altLang="en-US" sz="2000" b="1"/>
          </a:p>
        </p:txBody>
      </p:sp>
      <p:sp>
        <p:nvSpPr>
          <p:cNvPr id="7192" name="สี่เหลี่ยมผืนผ้า 26"/>
          <p:cNvSpPr>
            <a:spLocks noChangeArrowheads="1"/>
          </p:cNvSpPr>
          <p:nvPr/>
        </p:nvSpPr>
        <p:spPr bwMode="auto">
          <a:xfrm>
            <a:off x="5867400" y="4113213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3</a:t>
            </a:r>
            <a:endParaRPr lang="th-TH" altLang="en-US" sz="2000" b="1"/>
          </a:p>
        </p:txBody>
      </p:sp>
      <p:sp>
        <p:nvSpPr>
          <p:cNvPr id="7193" name="สี่เหลี่ยมผืนผ้า 27"/>
          <p:cNvSpPr>
            <a:spLocks noChangeArrowheads="1"/>
          </p:cNvSpPr>
          <p:nvPr/>
        </p:nvSpPr>
        <p:spPr bwMode="auto">
          <a:xfrm>
            <a:off x="4605338" y="5180013"/>
            <a:ext cx="216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2000" b="1"/>
              <a:t>Level 4</a:t>
            </a:r>
            <a:endParaRPr lang="th-TH" altLang="en-US" sz="2000" b="1"/>
          </a:p>
        </p:txBody>
      </p:sp>
      <p:cxnSp>
        <p:nvCxnSpPr>
          <p:cNvPr id="30" name="ตัวเชื่อมต่อตรง 29"/>
          <p:cNvCxnSpPr/>
          <p:nvPr/>
        </p:nvCxnSpPr>
        <p:spPr>
          <a:xfrm>
            <a:off x="3371850" y="982663"/>
            <a:ext cx="9445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endCxn id="7190" idx="1"/>
          </p:cNvCxnSpPr>
          <p:nvPr/>
        </p:nvCxnSpPr>
        <p:spPr>
          <a:xfrm flipV="1">
            <a:off x="2197100" y="1984375"/>
            <a:ext cx="2763838" cy="6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/>
          <p:nvPr/>
        </p:nvCxnSpPr>
        <p:spPr>
          <a:xfrm>
            <a:off x="2613025" y="3148013"/>
            <a:ext cx="325437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34"/>
          <p:cNvCxnSpPr/>
          <p:nvPr/>
        </p:nvCxnSpPr>
        <p:spPr>
          <a:xfrm>
            <a:off x="1724025" y="4313238"/>
            <a:ext cx="396081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ตัวเชื่อมต่อตรง 36"/>
          <p:cNvCxnSpPr/>
          <p:nvPr/>
        </p:nvCxnSpPr>
        <p:spPr>
          <a:xfrm>
            <a:off x="3579813" y="5405438"/>
            <a:ext cx="94456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perfectly balanced tree</a:t>
            </a:r>
            <a:r>
              <a:rPr lang="th-TH" altLang="en-US" sz="40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complete triangle, no missing leaf. </a:t>
            </a:r>
            <a:endParaRPr lang="th-TH" alt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555875" y="2852738"/>
            <a:ext cx="3973513" cy="2768600"/>
            <a:chOff x="4821" y="7304"/>
            <a:chExt cx="3240" cy="1815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6141" y="7304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861" y="7911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746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6741" y="7727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734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566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5421" y="7911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650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5781" y="7727"/>
              <a:ext cx="36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590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4821" y="8639"/>
              <a:ext cx="600" cy="4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6741" y="8335"/>
              <a:ext cx="24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H="1">
              <a:off x="5181" y="8335"/>
              <a:ext cx="36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binary tree </a:t>
            </a:r>
            <a:endParaRPr lang="th-TH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Full up to the level at least before the highest level.</a:t>
            </a:r>
          </a:p>
          <a:p>
            <a:pPr eaLnBrk="1" hangingPunct="1"/>
            <a:r>
              <a:rPr lang="en-US" altLang="en-US" dirty="0"/>
              <a:t>At the highest level, leaves must fill from left to right. </a:t>
            </a:r>
            <a:endParaRPr lang="th-TH" altLang="en-US" dirty="0"/>
          </a:p>
          <a:p>
            <a:pPr eaLnBrk="1" hangingPunct="1">
              <a:buFontTx/>
              <a:buNone/>
            </a:pPr>
            <a:endParaRPr lang="th-TH" altLang="en-US" dirty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771775" y="2708275"/>
            <a:ext cx="3095625" cy="2519363"/>
            <a:chOff x="5004" y="10721"/>
            <a:chExt cx="2640" cy="2079"/>
          </a:xfrm>
        </p:grpSpPr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6337" y="10721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A</a:t>
              </a:r>
              <a:endParaRPr lang="th-TH" altLang="en-US" sz="3600" b="1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7044" y="1148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E</a:t>
              </a:r>
              <a:endParaRPr lang="th-TH" altLang="en-US" sz="3600" b="1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6924" y="11240"/>
              <a:ext cx="24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584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O</a:t>
              </a:r>
              <a:endParaRPr lang="th-TH" altLang="en-US" sz="3600" b="1"/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5604" y="1148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N</a:t>
              </a:r>
              <a:endParaRPr lang="th-TH" altLang="en-US" sz="3600" b="1"/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668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X</a:t>
              </a:r>
              <a:endParaRPr lang="th-TH" altLang="en-US" sz="3600" b="1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H="1">
              <a:off x="5964" y="11240"/>
              <a:ext cx="360" cy="24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6084" y="11960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5004" y="12320"/>
              <a:ext cx="600" cy="480"/>
            </a:xfrm>
            <a:prstGeom prst="rect">
              <a:avLst/>
            </a:prstGeom>
            <a:solidFill>
              <a:srgbClr val="FFFFFF"/>
            </a:solidFill>
            <a:ln w="635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latin typeface="Angsana New" panose="02020603050405020304" pitchFamily="18" charset="-34"/>
                  <a:ea typeface="SimSun" panose="02010600030101010101" pitchFamily="2" charset="-122"/>
                </a:rPr>
                <a:t>T</a:t>
              </a:r>
              <a:endParaRPr lang="th-TH" altLang="en-US" sz="3600" b="1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 flipH="1">
              <a:off x="6924" y="11960"/>
              <a:ext cx="24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H="1">
              <a:off x="5364" y="11960"/>
              <a:ext cx="360" cy="360"/>
            </a:xfrm>
            <a:prstGeom prst="line">
              <a:avLst/>
            </a:prstGeom>
            <a:noFill/>
            <a:ln w="635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250825" y="5443538"/>
            <a:ext cx="7756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Perfect is complete, but complete is not perfect.</a:t>
            </a:r>
            <a:endParaRPr lang="th-TH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tree</a:t>
            </a:r>
            <a:r>
              <a:rPr lang="th-TH" altLang="en-US"/>
              <a:t>(</a:t>
            </a:r>
            <a:r>
              <a:rPr lang="en-US" altLang="en-US"/>
              <a:t>2</a:t>
            </a:r>
            <a:r>
              <a:rPr lang="th-TH" altLang="en-US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351838" cy="5000625"/>
          </a:xfrm>
        </p:spPr>
        <p:txBody>
          <a:bodyPr/>
          <a:lstStyle/>
          <a:p>
            <a:pPr eaLnBrk="1" hangingPunct="1"/>
            <a:r>
              <a:rPr lang="en-US" altLang="en-US" sz="2800"/>
              <a:t>If we put members of a complete binary tree into an array, breadth-first:</a:t>
            </a:r>
            <a:r>
              <a:rPr lang="th-TH" altLang="en-US" sz="2800"/>
              <a:t> </a:t>
            </a:r>
          </a:p>
          <a:p>
            <a:pPr lvl="1" eaLnBrk="1" hangingPunct="1"/>
            <a:r>
              <a:rPr lang="en-US" altLang="en-US" sz="2400"/>
              <a:t>Member at the i_th position will have its left child at the 2i+1 th position. </a:t>
            </a:r>
            <a:endParaRPr lang="th-TH" altLang="en-US" sz="2400"/>
          </a:p>
          <a:p>
            <a:pPr lvl="1" eaLnBrk="1" hangingPunct="1"/>
            <a:r>
              <a:rPr lang="en-US" altLang="en-US" sz="2400"/>
              <a:t>And its right child will be at 2i+2 th position. </a:t>
            </a:r>
            <a:endParaRPr lang="th-TH" altLang="en-US" sz="2400"/>
          </a:p>
          <a:p>
            <a:pPr lvl="1" eaLnBrk="1" hangingPunct="1"/>
            <a:r>
              <a:rPr lang="en-US" altLang="en-US" sz="2400"/>
              <a:t>A parent of i is at the (i-1)/2 th position (no decimal)</a:t>
            </a:r>
            <a:r>
              <a:rPr lang="th-TH" altLang="en-US" sz="2400"/>
              <a:t> </a:t>
            </a:r>
          </a:p>
        </p:txBody>
      </p:sp>
      <p:graphicFrame>
        <p:nvGraphicFramePr>
          <p:cNvPr id="17448" name="Group 40"/>
          <p:cNvGraphicFramePr>
            <a:graphicFrameLocks noGrp="1"/>
          </p:cNvGraphicFramePr>
          <p:nvPr>
            <p:ph sz="half" idx="2"/>
          </p:nvPr>
        </p:nvGraphicFramePr>
        <p:xfrm>
          <a:off x="1258888" y="4221163"/>
          <a:ext cx="6048375" cy="70167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A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N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E</a:t>
                      </a:r>
                      <a:endParaRPr kumimoji="0" lang="th-TH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T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O</a:t>
                      </a:r>
                      <a:endParaRPr kumimoji="0" lang="th-TH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ea typeface="MS Mincho" pitchFamily="49" charset="-128"/>
                          <a:cs typeface="Angsana New" pitchFamily="18" charset="-34"/>
                        </a:rPr>
                        <a:t>X</a:t>
                      </a:r>
                      <a:endParaRPr kumimoji="0" lang="th-TH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ngsana New" pitchFamily="18" charset="-34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2" name="Rectangle 56"/>
          <p:cNvSpPr>
            <a:spLocks noChangeArrowheads="1"/>
          </p:cNvSpPr>
          <p:nvPr/>
        </p:nvSpPr>
        <p:spPr bwMode="auto">
          <a:xfrm>
            <a:off x="179388" y="5229225"/>
            <a:ext cx="87852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Example: left child of E must have index = = 2*2+1 =5. It is 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parent of E must have index == (2-1)/2 = 0</a:t>
            </a:r>
            <a:r>
              <a:rPr lang="th-TH" altLang="en-US" sz="28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16138</TotalTime>
  <Words>998</Words>
  <Application>Microsoft Office PowerPoint</Application>
  <PresentationFormat>นำเสนอทางหน้าจอ (4:3)</PresentationFormat>
  <Paragraphs>396</Paragraphs>
  <Slides>37</Slides>
  <Notes>4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50" baseType="lpstr">
      <vt:lpstr>MS Mincho</vt:lpstr>
      <vt:lpstr>SimSun</vt:lpstr>
      <vt:lpstr>Angsana New</vt:lpstr>
      <vt:lpstr>Arial</vt:lpstr>
      <vt:lpstr>Calibri</vt:lpstr>
      <vt:lpstr>Consolas</vt:lpstr>
      <vt:lpstr>Cordia New</vt:lpstr>
      <vt:lpstr>Courier New</vt:lpstr>
      <vt:lpstr>Palatino Linotype</vt:lpstr>
      <vt:lpstr>Times New Roman</vt:lpstr>
      <vt:lpstr>การออกแบบเริ่มต้น</vt:lpstr>
      <vt:lpstr>สมการ</vt:lpstr>
      <vt:lpstr>Microsoft Equation 3.0</vt:lpstr>
      <vt:lpstr>Binary Tree</vt:lpstr>
      <vt:lpstr>Binary Tree</vt:lpstr>
      <vt:lpstr>Basic characteristic</vt:lpstr>
      <vt:lpstr>งานนำเสนอ PowerPoint</vt:lpstr>
      <vt:lpstr>งานนำเสนอ PowerPoint</vt:lpstr>
      <vt:lpstr>งานนำเสนอ PowerPoint</vt:lpstr>
      <vt:lpstr>perfectly balanced tree </vt:lpstr>
      <vt:lpstr>complete binary tree </vt:lpstr>
      <vt:lpstr>complete tree(2)</vt:lpstr>
      <vt:lpstr> strict (full) binary tree </vt:lpstr>
      <vt:lpstr>Binary tree : Theory</vt:lpstr>
      <vt:lpstr>For a non empty binary tree, we have the following relations: </vt:lpstr>
      <vt:lpstr>งานนำเสนอ PowerPoint</vt:lpstr>
      <vt:lpstr>งานนำเสนอ PowerPoint</vt:lpstr>
      <vt:lpstr>งานนำเสนอ PowerPoint</vt:lpstr>
      <vt:lpstr>Binary Search Tree</vt:lpstr>
      <vt:lpstr>งานนำเสนอ PowerPoint</vt:lpstr>
      <vt:lpstr>Node</vt:lpstr>
      <vt:lpstr>งานนำเสนอ PowerPoint</vt:lpstr>
      <vt:lpstr>Node marking (iterator)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Tree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Toe</dc:creator>
  <cp:lastModifiedBy>Vishnu Kotrajaras</cp:lastModifiedBy>
  <cp:revision>88</cp:revision>
  <dcterms:created xsi:type="dcterms:W3CDTF">2005-01-03T14:48:22Z</dcterms:created>
  <dcterms:modified xsi:type="dcterms:W3CDTF">2018-10-03T02:49:51Z</dcterms:modified>
</cp:coreProperties>
</file>