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4" r:id="rId8"/>
    <p:sldId id="263" r:id="rId9"/>
    <p:sldId id="265" r:id="rId10"/>
    <p:sldId id="266" r:id="rId11"/>
    <p:sldId id="267" r:id="rId12"/>
    <p:sldId id="275" r:id="rId13"/>
    <p:sldId id="268" r:id="rId14"/>
    <p:sldId id="269" r:id="rId15"/>
    <p:sldId id="270" r:id="rId16"/>
    <p:sldId id="271" r:id="rId17"/>
    <p:sldId id="272" r:id="rId18"/>
    <p:sldId id="274" r:id="rId19"/>
    <p:sldId id="276" r:id="rId20"/>
    <p:sldId id="262" r:id="rId21"/>
    <p:sldId id="277" r:id="rId22"/>
    <p:sldId id="301" r:id="rId23"/>
    <p:sldId id="307" r:id="rId24"/>
    <p:sldId id="302"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82870-AC2D-45FE-BD8F-AFCEF684E666}" type="datetimeFigureOut">
              <a:rPr lang="en-US" smtClean="0"/>
              <a:t>3/23/2021</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30247-2E6D-4B31-9E59-D179C9C73861}" type="slidenum">
              <a:rPr lang="en-US" smtClean="0"/>
              <a:t>‹#›</a:t>
            </a:fld>
            <a:endParaRPr lang="en-US"/>
          </a:p>
        </p:txBody>
      </p:sp>
    </p:spTree>
    <p:extLst>
      <p:ext uri="{BB962C8B-B14F-4D97-AF65-F5344CB8AC3E}">
        <p14:creationId xmlns:p14="http://schemas.microsoft.com/office/powerpoint/2010/main" val="28739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20</a:t>
            </a:fld>
            <a:endParaRPr lang="en-US"/>
          </a:p>
        </p:txBody>
      </p:sp>
    </p:spTree>
    <p:extLst>
      <p:ext uri="{BB962C8B-B14F-4D97-AF65-F5344CB8AC3E}">
        <p14:creationId xmlns:p14="http://schemas.microsoft.com/office/powerpoint/2010/main" val="174210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21</a:t>
            </a:fld>
            <a:endParaRPr lang="en-US"/>
          </a:p>
        </p:txBody>
      </p:sp>
    </p:spTree>
    <p:extLst>
      <p:ext uri="{BB962C8B-B14F-4D97-AF65-F5344CB8AC3E}">
        <p14:creationId xmlns:p14="http://schemas.microsoft.com/office/powerpoint/2010/main" val="379477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22</a:t>
            </a:fld>
            <a:endParaRPr lang="en-US"/>
          </a:p>
        </p:txBody>
      </p:sp>
    </p:spTree>
    <p:extLst>
      <p:ext uri="{BB962C8B-B14F-4D97-AF65-F5344CB8AC3E}">
        <p14:creationId xmlns:p14="http://schemas.microsoft.com/office/powerpoint/2010/main" val="254040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24</a:t>
            </a:fld>
            <a:endParaRPr lang="en-US"/>
          </a:p>
        </p:txBody>
      </p:sp>
    </p:spTree>
    <p:extLst>
      <p:ext uri="{BB962C8B-B14F-4D97-AF65-F5344CB8AC3E}">
        <p14:creationId xmlns:p14="http://schemas.microsoft.com/office/powerpoint/2010/main" val="53654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25</a:t>
            </a:fld>
            <a:endParaRPr lang="en-US"/>
          </a:p>
        </p:txBody>
      </p:sp>
    </p:spTree>
    <p:extLst>
      <p:ext uri="{BB962C8B-B14F-4D97-AF65-F5344CB8AC3E}">
        <p14:creationId xmlns:p14="http://schemas.microsoft.com/office/powerpoint/2010/main" val="3423908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26</a:t>
            </a:fld>
            <a:endParaRPr lang="en-US"/>
          </a:p>
        </p:txBody>
      </p:sp>
    </p:spTree>
    <p:extLst>
      <p:ext uri="{BB962C8B-B14F-4D97-AF65-F5344CB8AC3E}">
        <p14:creationId xmlns:p14="http://schemas.microsoft.com/office/powerpoint/2010/main" val="189107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27</a:t>
            </a:fld>
            <a:endParaRPr lang="en-US"/>
          </a:p>
        </p:txBody>
      </p:sp>
    </p:spTree>
    <p:extLst>
      <p:ext uri="{BB962C8B-B14F-4D97-AF65-F5344CB8AC3E}">
        <p14:creationId xmlns:p14="http://schemas.microsoft.com/office/powerpoint/2010/main" val="278787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h-TH" dirty="0"/>
              <a:t>เก็บไว้ตอน</a:t>
            </a:r>
            <a:r>
              <a:rPr lang="th-TH" baseline="0" dirty="0"/>
              <a:t> </a:t>
            </a:r>
            <a:r>
              <a:rPr lang="en-US" baseline="0" dirty="0"/>
              <a:t>traversal</a:t>
            </a:r>
            <a:endParaRPr lang="en-US" dirty="0"/>
          </a:p>
          <a:p>
            <a:endParaRPr lang="en-US" dirty="0"/>
          </a:p>
        </p:txBody>
      </p:sp>
      <p:sp>
        <p:nvSpPr>
          <p:cNvPr id="4" name="ตัวแทนหมายเลขสไลด์ 3"/>
          <p:cNvSpPr>
            <a:spLocks noGrp="1"/>
          </p:cNvSpPr>
          <p:nvPr>
            <p:ph type="sldNum" sz="quarter" idx="10"/>
          </p:nvPr>
        </p:nvSpPr>
        <p:spPr/>
        <p:txBody>
          <a:bodyPr/>
          <a:lstStyle/>
          <a:p>
            <a:fld id="{99ADB770-41A1-4755-93A5-BF873B480C2A}" type="slidenum">
              <a:rPr lang="en-US" smtClean="0"/>
              <a:t>28</a:t>
            </a:fld>
            <a:endParaRPr lang="en-US"/>
          </a:p>
        </p:txBody>
      </p:sp>
    </p:spTree>
    <p:extLst>
      <p:ext uri="{BB962C8B-B14F-4D97-AF65-F5344CB8AC3E}">
        <p14:creationId xmlns:p14="http://schemas.microsoft.com/office/powerpoint/2010/main" val="159749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50125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ข้อความแนวตั้ง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268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a:p>
        </p:txBody>
      </p:sp>
      <p:sp>
        <p:nvSpPr>
          <p:cNvPr id="3" name="ตัวแทนข้อความแนวตั้ง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2929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p:cNvSpPr>
            <a:spLocks noGrp="1"/>
          </p:cNvSpPr>
          <p:nvPr>
            <p:ph idx="1"/>
          </p:nvPr>
        </p:nvSpPr>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10"/>
          </p:nvPr>
        </p:nvSpPr>
        <p:spPr/>
        <p:txBody>
          <a:body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254390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ตัวแทนวันที่ 3"/>
          <p:cNvSpPr>
            <a:spLocks noGrp="1"/>
          </p:cNvSpPr>
          <p:nvPr>
            <p:ph type="dt" sz="half" idx="10"/>
          </p:nvPr>
        </p:nvSpPr>
        <p:spPr/>
        <p:txBody>
          <a:body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11"/>
          </p:nvPr>
        </p:nvSpPr>
        <p:spPr/>
        <p:txBody>
          <a:bodyPr/>
          <a:lstStyle/>
          <a:p>
            <a:endParaRPr lang="en-US"/>
          </a:p>
        </p:txBody>
      </p:sp>
      <p:sp>
        <p:nvSpPr>
          <p:cNvPr id="6" name="ตัวแทนหมายเลขสไลด์ 5"/>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56823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p:cNvSpPr>
            <a:spLocks noGrp="1"/>
          </p:cNvSpPr>
          <p:nvPr>
            <p:ph sz="half" idx="1"/>
          </p:nvPr>
        </p:nvSpPr>
        <p:spPr>
          <a:xfrm>
            <a:off x="838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เนื้อหา 3"/>
          <p:cNvSpPr>
            <a:spLocks noGrp="1"/>
          </p:cNvSpPr>
          <p:nvPr>
            <p:ph sz="half" idx="2"/>
          </p:nvPr>
        </p:nvSpPr>
        <p:spPr>
          <a:xfrm>
            <a:off x="6172200" y="1825625"/>
            <a:ext cx="5181600" cy="435133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วันที่ 4"/>
          <p:cNvSpPr>
            <a:spLocks noGrp="1"/>
          </p:cNvSpPr>
          <p:nvPr>
            <p:ph type="dt" sz="half" idx="10"/>
          </p:nvPr>
        </p:nvSpPr>
        <p:spPr/>
        <p:txBody>
          <a:bodyPr/>
          <a:lstStyle/>
          <a:p>
            <a:fld id="{DF184D72-5460-4E0C-ADDA-280397441449}" type="datetimeFigureOut">
              <a:rPr lang="en-US" smtClean="0"/>
              <a:t>3/23/2021</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69633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365125"/>
            <a:ext cx="10515600" cy="1325563"/>
          </a:xfrm>
        </p:spPr>
        <p:txBody>
          <a:body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ตัวแทนเนื้อหา 3"/>
          <p:cNvSpPr>
            <a:spLocks noGrp="1"/>
          </p:cNvSpPr>
          <p:nvPr>
            <p:ph sz="half" idx="2"/>
          </p:nvPr>
        </p:nvSpPr>
        <p:spPr>
          <a:xfrm>
            <a:off x="839788" y="2505075"/>
            <a:ext cx="5157787"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ข้อความ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ตัวแทนเนื้อหา 5"/>
          <p:cNvSpPr>
            <a:spLocks noGrp="1"/>
          </p:cNvSpPr>
          <p:nvPr>
            <p:ph sz="quarter" idx="4"/>
          </p:nvPr>
        </p:nvSpPr>
        <p:spPr>
          <a:xfrm>
            <a:off x="6172200" y="2505075"/>
            <a:ext cx="5183188" cy="3684588"/>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ตัวแทนวันที่ 6"/>
          <p:cNvSpPr>
            <a:spLocks noGrp="1"/>
          </p:cNvSpPr>
          <p:nvPr>
            <p:ph type="dt" sz="half" idx="10"/>
          </p:nvPr>
        </p:nvSpPr>
        <p:spPr/>
        <p:txBody>
          <a:bodyPr/>
          <a:lstStyle/>
          <a:p>
            <a:fld id="{DF184D72-5460-4E0C-ADDA-280397441449}" type="datetimeFigureOut">
              <a:rPr lang="en-US" smtClean="0"/>
              <a:t>3/23/2021</a:t>
            </a:fld>
            <a:endParaRPr lang="en-US"/>
          </a:p>
        </p:txBody>
      </p:sp>
      <p:sp>
        <p:nvSpPr>
          <p:cNvPr id="8" name="ตัวแทนท้ายกระดาษ 7"/>
          <p:cNvSpPr>
            <a:spLocks noGrp="1"/>
          </p:cNvSpPr>
          <p:nvPr>
            <p:ph type="ftr" sz="quarter" idx="11"/>
          </p:nvPr>
        </p:nvSpPr>
        <p:spPr/>
        <p:txBody>
          <a:bodyPr/>
          <a:lstStyle/>
          <a:p>
            <a:endParaRPr lang="en-US"/>
          </a:p>
        </p:txBody>
      </p:sp>
      <p:sp>
        <p:nvSpPr>
          <p:cNvPr id="9" name="ตัวแทนหมายเลขสไลด์ 8"/>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320592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วันที่ 2"/>
          <p:cNvSpPr>
            <a:spLocks noGrp="1"/>
          </p:cNvSpPr>
          <p:nvPr>
            <p:ph type="dt" sz="half" idx="10"/>
          </p:nvPr>
        </p:nvSpPr>
        <p:spPr/>
        <p:txBody>
          <a:bodyPr/>
          <a:lstStyle/>
          <a:p>
            <a:fld id="{DF184D72-5460-4E0C-ADDA-280397441449}" type="datetimeFigureOut">
              <a:rPr lang="en-US" smtClean="0"/>
              <a:t>3/23/2021</a:t>
            </a:fld>
            <a:endParaRPr lang="en-US"/>
          </a:p>
        </p:txBody>
      </p:sp>
      <p:sp>
        <p:nvSpPr>
          <p:cNvPr id="4" name="ตัวแทนท้ายกระดาษ 3"/>
          <p:cNvSpPr>
            <a:spLocks noGrp="1"/>
          </p:cNvSpPr>
          <p:nvPr>
            <p:ph type="ftr" sz="quarter" idx="11"/>
          </p:nvPr>
        </p:nvSpPr>
        <p:spPr/>
        <p:txBody>
          <a:bodyPr/>
          <a:lstStyle/>
          <a:p>
            <a:endParaRPr lang="en-US"/>
          </a:p>
        </p:txBody>
      </p:sp>
      <p:sp>
        <p:nvSpPr>
          <p:cNvPr id="5" name="ตัวแทนหมายเลขสไลด์ 4"/>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10336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p:cNvSpPr>
            <a:spLocks noGrp="1"/>
          </p:cNvSpPr>
          <p:nvPr>
            <p:ph type="dt" sz="half" idx="10"/>
          </p:nvPr>
        </p:nvSpPr>
        <p:spPr/>
        <p:txBody>
          <a:bodyPr/>
          <a:lstStyle/>
          <a:p>
            <a:fld id="{DF184D72-5460-4E0C-ADDA-280397441449}" type="datetimeFigureOut">
              <a:rPr lang="en-US" smtClean="0"/>
              <a:t>3/23/2021</a:t>
            </a:fld>
            <a:endParaRPr lang="en-US"/>
          </a:p>
        </p:txBody>
      </p:sp>
      <p:sp>
        <p:nvSpPr>
          <p:cNvPr id="3" name="ตัวแทนท้ายกระดาษ 2"/>
          <p:cNvSpPr>
            <a:spLocks noGrp="1"/>
          </p:cNvSpPr>
          <p:nvPr>
            <p:ph type="ftr" sz="quarter" idx="11"/>
          </p:nvPr>
        </p:nvSpPr>
        <p:spPr/>
        <p:txBody>
          <a:bodyPr/>
          <a:lstStyle/>
          <a:p>
            <a:endParaRPr lang="en-US"/>
          </a:p>
        </p:txBody>
      </p:sp>
      <p:sp>
        <p:nvSpPr>
          <p:cNvPr id="4" name="ตัวแทนหมายเลขสไลด์ 3"/>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5994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เนื้อหา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p:cNvSpPr>
            <a:spLocks noGrp="1"/>
          </p:cNvSpPr>
          <p:nvPr>
            <p:ph type="dt" sz="half" idx="10"/>
          </p:nvPr>
        </p:nvSpPr>
        <p:spPr/>
        <p:txBody>
          <a:bodyPr/>
          <a:lstStyle/>
          <a:p>
            <a:fld id="{DF184D72-5460-4E0C-ADDA-280397441449}" type="datetimeFigureOut">
              <a:rPr lang="en-US" smtClean="0"/>
              <a:t>3/23/2021</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261849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รูปภาพ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ตัวแทนข้อความ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ตัวแทนวันที่ 4"/>
          <p:cNvSpPr>
            <a:spLocks noGrp="1"/>
          </p:cNvSpPr>
          <p:nvPr>
            <p:ph type="dt" sz="half" idx="10"/>
          </p:nvPr>
        </p:nvSpPr>
        <p:spPr/>
        <p:txBody>
          <a:bodyPr/>
          <a:lstStyle/>
          <a:p>
            <a:fld id="{DF184D72-5460-4E0C-ADDA-280397441449}" type="datetimeFigureOut">
              <a:rPr lang="en-US" smtClean="0"/>
              <a:t>3/23/2021</a:t>
            </a:fld>
            <a:endParaRPr lang="en-US"/>
          </a:p>
        </p:txBody>
      </p:sp>
      <p:sp>
        <p:nvSpPr>
          <p:cNvPr id="6" name="ตัวแทนท้ายกระดาษ 5"/>
          <p:cNvSpPr>
            <a:spLocks noGrp="1"/>
          </p:cNvSpPr>
          <p:nvPr>
            <p:ph type="ftr" sz="quarter" idx="11"/>
          </p:nvPr>
        </p:nvSpPr>
        <p:spPr/>
        <p:txBody>
          <a:bodyPr/>
          <a:lstStyle/>
          <a:p>
            <a:endParaRPr lang="en-US"/>
          </a:p>
        </p:txBody>
      </p:sp>
      <p:sp>
        <p:nvSpPr>
          <p:cNvPr id="7" name="ตัวแทนหมายเลขสไลด์ 6"/>
          <p:cNvSpPr>
            <a:spLocks noGrp="1"/>
          </p:cNvSpPr>
          <p:nvPr>
            <p:ph type="sldNum" sz="quarter" idx="12"/>
          </p:nvPr>
        </p:nvSpPr>
        <p:spPr/>
        <p:txBody>
          <a:bodyPr/>
          <a:lstStyle/>
          <a:p>
            <a:fld id="{DB40FBE1-24C6-4B8C-8ADE-B0D62500940A}" type="slidenum">
              <a:rPr lang="en-US" smtClean="0"/>
              <a:t>‹#›</a:t>
            </a:fld>
            <a:endParaRPr lang="en-US"/>
          </a:p>
        </p:txBody>
      </p:sp>
    </p:spTree>
    <p:extLst>
      <p:ext uri="{BB962C8B-B14F-4D97-AF65-F5344CB8AC3E}">
        <p14:creationId xmlns:p14="http://schemas.microsoft.com/office/powerpoint/2010/main" val="413904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a:p>
        </p:txBody>
      </p:sp>
      <p:sp>
        <p:nvSpPr>
          <p:cNvPr id="3" name="ตัวแทนข้อความ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84D72-5460-4E0C-ADDA-280397441449}" type="datetimeFigureOut">
              <a:rPr lang="en-US" smtClean="0"/>
              <a:t>3/23/2021</a:t>
            </a:fld>
            <a:endParaRPr lang="en-US"/>
          </a:p>
        </p:txBody>
      </p:sp>
      <p:sp>
        <p:nvSpPr>
          <p:cNvPr id="5" name="ตัวแทนท้ายกระดา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ตัวแทนหมายเลขสไลด์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FBE1-24C6-4B8C-8ADE-B0D62500940A}" type="slidenum">
              <a:rPr lang="en-US" smtClean="0"/>
              <a:t>‹#›</a:t>
            </a:fld>
            <a:endParaRPr lang="en-US"/>
          </a:p>
        </p:txBody>
      </p:sp>
    </p:spTree>
    <p:extLst>
      <p:ext uri="{BB962C8B-B14F-4D97-AF65-F5344CB8AC3E}">
        <p14:creationId xmlns:p14="http://schemas.microsoft.com/office/powerpoint/2010/main" val="2285411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p:txBody>
          <a:bodyPr/>
          <a:lstStyle/>
          <a:p>
            <a:r>
              <a:rPr lang="en-US" dirty="0"/>
              <a:t>Tree (2)</a:t>
            </a:r>
          </a:p>
        </p:txBody>
      </p:sp>
      <p:sp>
        <p:nvSpPr>
          <p:cNvPr id="3" name="ชื่อเรื่องรอง 2"/>
          <p:cNvSpPr>
            <a:spLocks noGrp="1"/>
          </p:cNvSpPr>
          <p:nvPr>
            <p:ph type="subTitle" idx="1"/>
          </p:nvPr>
        </p:nvSpPr>
        <p:spPr/>
        <p:txBody>
          <a:bodyPr/>
          <a:lstStyle/>
          <a:p>
            <a:r>
              <a:rPr lang="en-US" dirty="0"/>
              <a:t>Vishnu Kotrajaras, PhD.</a:t>
            </a:r>
          </a:p>
        </p:txBody>
      </p:sp>
    </p:spTree>
    <p:extLst>
      <p:ext uri="{BB962C8B-B14F-4D97-AF65-F5344CB8AC3E}">
        <p14:creationId xmlns:p14="http://schemas.microsoft.com/office/powerpoint/2010/main" val="897777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299958" y="237266"/>
            <a:ext cx="10822743" cy="6753034"/>
          </a:xfrm>
          <a:prstGeom prst="rect">
            <a:avLst/>
          </a:prstGeom>
        </p:spPr>
      </p:pic>
    </p:spTree>
    <p:extLst>
      <p:ext uri="{BB962C8B-B14F-4D97-AF65-F5344CB8AC3E}">
        <p14:creationId xmlns:p14="http://schemas.microsoft.com/office/powerpoint/2010/main" val="320931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5" y="342168"/>
            <a:ext cx="11500758" cy="6087940"/>
          </a:xfrm>
          <a:prstGeom prst="rect">
            <a:avLst/>
          </a:prstGeom>
        </p:spPr>
      </p:pic>
      <p:sp>
        <p:nvSpPr>
          <p:cNvPr id="4" name="สี่เหลี่ยมผืนผ้า 3"/>
          <p:cNvSpPr/>
          <p:nvPr/>
        </p:nvSpPr>
        <p:spPr>
          <a:xfrm>
            <a:off x="2965937" y="4879730"/>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ลูกศรเชื่อมต่อแบบตรง 5"/>
          <p:cNvCxnSpPr/>
          <p:nvPr/>
        </p:nvCxnSpPr>
        <p:spPr>
          <a:xfrm>
            <a:off x="4360985" y="5298831"/>
            <a:ext cx="586153" cy="5978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กล่องข้อความ 6"/>
          <p:cNvSpPr txBox="1"/>
          <p:nvPr/>
        </p:nvSpPr>
        <p:spPr>
          <a:xfrm>
            <a:off x="4841630" y="5808730"/>
            <a:ext cx="6201508" cy="646331"/>
          </a:xfrm>
          <a:prstGeom prst="rect">
            <a:avLst/>
          </a:prstGeom>
          <a:noFill/>
        </p:spPr>
        <p:txBody>
          <a:bodyPr wrap="square" rtlCol="0">
            <a:spAutoFit/>
          </a:bodyPr>
          <a:lstStyle/>
          <a:p>
            <a:r>
              <a:rPr lang="en-US" dirty="0"/>
              <a:t>Must have, or the tree won’t change!! See what is going on next page!! </a:t>
            </a:r>
          </a:p>
        </p:txBody>
      </p:sp>
      <p:sp>
        <p:nvSpPr>
          <p:cNvPr id="8" name="สี่เหลี่ยมผืนผ้า 7"/>
          <p:cNvSpPr/>
          <p:nvPr/>
        </p:nvSpPr>
        <p:spPr>
          <a:xfrm>
            <a:off x="2965938" y="4125016"/>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ลูกศรเชื่อมต่อแบบตรง 8"/>
          <p:cNvCxnSpPr/>
          <p:nvPr/>
        </p:nvCxnSpPr>
        <p:spPr>
          <a:xfrm>
            <a:off x="4654060" y="4535324"/>
            <a:ext cx="562709" cy="1273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กล่องข้อความ 1">
            <a:extLst>
              <a:ext uri="{FF2B5EF4-FFF2-40B4-BE49-F238E27FC236}">
                <a16:creationId xmlns:a16="http://schemas.microsoft.com/office/drawing/2014/main" id="{4552D0A3-8719-4AF3-A9B3-284D14631B59}"/>
              </a:ext>
            </a:extLst>
          </p:cNvPr>
          <p:cNvSpPr txBox="1"/>
          <p:nvPr/>
        </p:nvSpPr>
        <p:spPr>
          <a:xfrm>
            <a:off x="1846220" y="700811"/>
            <a:ext cx="1688123" cy="369332"/>
          </a:xfrm>
          <a:prstGeom prst="rect">
            <a:avLst/>
          </a:prstGeom>
          <a:solidFill>
            <a:schemeClr val="bg1"/>
          </a:solidFill>
        </p:spPr>
        <p:txBody>
          <a:bodyPr wrap="square" rtlCol="0">
            <a:spAutoFit/>
          </a:bodyPr>
          <a:lstStyle/>
          <a:p>
            <a:pPr algn="r"/>
            <a:r>
              <a:rPr lang="en-US" dirty="0">
                <a:highlight>
                  <a:srgbClr val="FFFF00"/>
                </a:highlight>
              </a:rPr>
              <a:t>root = </a:t>
            </a:r>
          </a:p>
        </p:txBody>
      </p:sp>
      <p:sp>
        <p:nvSpPr>
          <p:cNvPr id="5" name="กล่องข้อความ 4">
            <a:extLst>
              <a:ext uri="{FF2B5EF4-FFF2-40B4-BE49-F238E27FC236}">
                <a16:creationId xmlns:a16="http://schemas.microsoft.com/office/drawing/2014/main" id="{A693CB81-5AF6-4E69-90F9-987A1C0E5747}"/>
              </a:ext>
            </a:extLst>
          </p:cNvPr>
          <p:cNvSpPr txBox="1"/>
          <p:nvPr/>
        </p:nvSpPr>
        <p:spPr>
          <a:xfrm>
            <a:off x="2898963" y="1045217"/>
            <a:ext cx="1395048" cy="369332"/>
          </a:xfrm>
          <a:prstGeom prst="rect">
            <a:avLst/>
          </a:prstGeom>
          <a:noFill/>
        </p:spPr>
        <p:txBody>
          <a:bodyPr wrap="square" rtlCol="0">
            <a:spAutoFit/>
          </a:bodyPr>
          <a:lstStyle/>
          <a:p>
            <a:r>
              <a:rPr lang="en-US" dirty="0"/>
              <a:t>return root;</a:t>
            </a:r>
          </a:p>
        </p:txBody>
      </p:sp>
    </p:spTree>
    <p:extLst>
      <p:ext uri="{BB962C8B-B14F-4D97-AF65-F5344CB8AC3E}">
        <p14:creationId xmlns:p14="http://schemas.microsoft.com/office/powerpoint/2010/main" val="149188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00" y="333740"/>
            <a:ext cx="7779322" cy="1541952"/>
          </a:xfrm>
          <a:prstGeom prst="rect">
            <a:avLst/>
          </a:prstGeom>
        </p:spPr>
      </p:pic>
      <p:sp>
        <p:nvSpPr>
          <p:cNvPr id="3" name="วงรี 2"/>
          <p:cNvSpPr/>
          <p:nvPr/>
        </p:nvSpPr>
        <p:spPr>
          <a:xfrm>
            <a:off x="984738" y="311833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กล่องข้อความ 3"/>
          <p:cNvSpPr txBox="1"/>
          <p:nvPr/>
        </p:nvSpPr>
        <p:spPr>
          <a:xfrm>
            <a:off x="609600" y="2145323"/>
            <a:ext cx="1393010" cy="369332"/>
          </a:xfrm>
          <a:prstGeom prst="rect">
            <a:avLst/>
          </a:prstGeom>
          <a:noFill/>
        </p:spPr>
        <p:txBody>
          <a:bodyPr wrap="none" rtlCol="0">
            <a:spAutoFit/>
          </a:bodyPr>
          <a:lstStyle/>
          <a:p>
            <a:r>
              <a:rPr lang="en-US" dirty="0"/>
              <a:t>Before insert</a:t>
            </a:r>
          </a:p>
        </p:txBody>
      </p:sp>
      <p:cxnSp>
        <p:nvCxnSpPr>
          <p:cNvPr id="6" name="ลูกศรเชื่อมต่อแบบตรง 5"/>
          <p:cNvCxnSpPr>
            <a:endCxn id="3" idx="1"/>
          </p:cNvCxnSpPr>
          <p:nvPr/>
        </p:nvCxnSpPr>
        <p:spPr>
          <a:xfrm>
            <a:off x="890954" y="278428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กล่องข้อความ 7"/>
          <p:cNvSpPr txBox="1"/>
          <p:nvPr/>
        </p:nvSpPr>
        <p:spPr>
          <a:xfrm>
            <a:off x="882750" y="2566051"/>
            <a:ext cx="716350" cy="369332"/>
          </a:xfrm>
          <a:prstGeom prst="rect">
            <a:avLst/>
          </a:prstGeom>
          <a:noFill/>
        </p:spPr>
        <p:txBody>
          <a:bodyPr wrap="square" rtlCol="0">
            <a:spAutoFit/>
          </a:bodyPr>
          <a:lstStyle/>
          <a:p>
            <a:r>
              <a:rPr lang="en-US" dirty="0" err="1"/>
              <a:t>t.root</a:t>
            </a:r>
            <a:endParaRPr lang="en-US" dirty="0"/>
          </a:p>
        </p:txBody>
      </p:sp>
      <p:sp>
        <p:nvSpPr>
          <p:cNvPr id="9" name="ลูกศรขวา 8"/>
          <p:cNvSpPr/>
          <p:nvPr/>
        </p:nvSpPr>
        <p:spPr>
          <a:xfrm>
            <a:off x="1899137" y="3197310"/>
            <a:ext cx="3118339" cy="46029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กล่องข้อความ 9"/>
          <p:cNvSpPr txBox="1"/>
          <p:nvPr/>
        </p:nvSpPr>
        <p:spPr>
          <a:xfrm>
            <a:off x="1899138" y="2844315"/>
            <a:ext cx="3266728" cy="369332"/>
          </a:xfrm>
          <a:prstGeom prst="rect">
            <a:avLst/>
          </a:prstGeom>
          <a:noFill/>
        </p:spPr>
        <p:txBody>
          <a:bodyPr wrap="none" rtlCol="0">
            <a:spAutoFit/>
          </a:bodyPr>
          <a:lstStyle/>
          <a:p>
            <a:r>
              <a:rPr lang="en-US" dirty="0" err="1"/>
              <a:t>t.insert</a:t>
            </a:r>
            <a:r>
              <a:rPr lang="en-US" dirty="0"/>
              <a:t>(5) or </a:t>
            </a:r>
            <a:r>
              <a:rPr lang="en-US" dirty="0" err="1"/>
              <a:t>t.insert</a:t>
            </a:r>
            <a:r>
              <a:rPr lang="en-US" dirty="0"/>
              <a:t>(5,root,null) </a:t>
            </a:r>
          </a:p>
        </p:txBody>
      </p:sp>
      <p:sp>
        <p:nvSpPr>
          <p:cNvPr id="11" name="กล่องข้อความ 10"/>
          <p:cNvSpPr txBox="1"/>
          <p:nvPr/>
        </p:nvSpPr>
        <p:spPr>
          <a:xfrm>
            <a:off x="5709464" y="2196719"/>
            <a:ext cx="5462628" cy="369332"/>
          </a:xfrm>
          <a:prstGeom prst="rect">
            <a:avLst/>
          </a:prstGeom>
          <a:noFill/>
        </p:spPr>
        <p:txBody>
          <a:bodyPr wrap="square" rtlCol="0">
            <a:spAutoFit/>
          </a:bodyPr>
          <a:lstStyle/>
          <a:p>
            <a:r>
              <a:rPr lang="en-US" dirty="0"/>
              <a:t>Doing insert(</a:t>
            </a:r>
            <a:r>
              <a:rPr lang="en-US" dirty="0" err="1"/>
              <a:t>v,n,parent</a:t>
            </a:r>
            <a:r>
              <a:rPr lang="en-US" dirty="0"/>
              <a:t>), v==5, n == root, parent == null</a:t>
            </a:r>
          </a:p>
        </p:txBody>
      </p:sp>
      <p:sp>
        <p:nvSpPr>
          <p:cNvPr id="12" name="วงรี 11"/>
          <p:cNvSpPr/>
          <p:nvPr/>
        </p:nvSpPr>
        <p:spPr>
          <a:xfrm>
            <a:off x="6061875" y="3221129"/>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13" name="ลูกศรเชื่อมต่อแบบตรง 12"/>
          <p:cNvCxnSpPr>
            <a:endCxn id="12" idx="1"/>
          </p:cNvCxnSpPr>
          <p:nvPr/>
        </p:nvCxnSpPr>
        <p:spPr>
          <a:xfrm>
            <a:off x="5968091" y="2887078"/>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กล่องข้อความ 13"/>
          <p:cNvSpPr txBox="1"/>
          <p:nvPr/>
        </p:nvSpPr>
        <p:spPr>
          <a:xfrm>
            <a:off x="5329036" y="2589497"/>
            <a:ext cx="716350" cy="369332"/>
          </a:xfrm>
          <a:prstGeom prst="rect">
            <a:avLst/>
          </a:prstGeom>
          <a:noFill/>
        </p:spPr>
        <p:txBody>
          <a:bodyPr wrap="square" rtlCol="0">
            <a:spAutoFit/>
          </a:bodyPr>
          <a:lstStyle/>
          <a:p>
            <a:r>
              <a:rPr lang="en-US" dirty="0" err="1"/>
              <a:t>t.root</a:t>
            </a:r>
            <a:endParaRPr lang="en-US" dirty="0"/>
          </a:p>
        </p:txBody>
      </p:sp>
      <p:cxnSp>
        <p:nvCxnSpPr>
          <p:cNvPr id="15" name="ลูกศรเชื่อมต่อแบบตรง 14"/>
          <p:cNvCxnSpPr/>
          <p:nvPr/>
        </p:nvCxnSpPr>
        <p:spPr>
          <a:xfrm flipH="1">
            <a:off x="6563488" y="2887078"/>
            <a:ext cx="284123" cy="423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กล่องข้อความ 16"/>
          <p:cNvSpPr txBox="1"/>
          <p:nvPr/>
        </p:nvSpPr>
        <p:spPr>
          <a:xfrm>
            <a:off x="6847611" y="2640706"/>
            <a:ext cx="716350" cy="369332"/>
          </a:xfrm>
          <a:prstGeom prst="rect">
            <a:avLst/>
          </a:prstGeom>
          <a:noFill/>
        </p:spPr>
        <p:txBody>
          <a:bodyPr wrap="square" rtlCol="0">
            <a:spAutoFit/>
          </a:bodyPr>
          <a:lstStyle/>
          <a:p>
            <a:r>
              <a:rPr lang="en-US" dirty="0"/>
              <a:t>n</a:t>
            </a:r>
          </a:p>
        </p:txBody>
      </p:sp>
      <p:sp>
        <p:nvSpPr>
          <p:cNvPr id="20" name="ลูกศรขวา 19"/>
          <p:cNvSpPr/>
          <p:nvPr/>
        </p:nvSpPr>
        <p:spPr>
          <a:xfrm>
            <a:off x="7897408" y="3249856"/>
            <a:ext cx="1398952" cy="46029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สี่เหลี่ยมผืนผ้า 20"/>
          <p:cNvSpPr/>
          <p:nvPr/>
        </p:nvSpPr>
        <p:spPr>
          <a:xfrm>
            <a:off x="7543376" y="2847404"/>
            <a:ext cx="4332101" cy="369332"/>
          </a:xfrm>
          <a:prstGeom prst="rect">
            <a:avLst/>
          </a:prstGeom>
        </p:spPr>
        <p:txBody>
          <a:bodyPr wrap="square">
            <a:spAutoFit/>
          </a:bodyPr>
          <a:lstStyle/>
          <a:p>
            <a:r>
              <a:rPr lang="en-US" dirty="0">
                <a:highlight>
                  <a:srgbClr val="D4D4D4"/>
                </a:highlight>
                <a:latin typeface="Calibri Light" panose="020F0302020204030204" pitchFamily="34" charset="0"/>
              </a:rPr>
              <a:t>insert</a:t>
            </a:r>
            <a:r>
              <a:rPr lang="en-US" dirty="0">
                <a:highlight>
                  <a:srgbClr val="E8F2FE"/>
                </a:highlight>
                <a:latin typeface="Calibri Light" panose="020F0302020204030204" pitchFamily="34" charset="0"/>
              </a:rPr>
              <a:t>(v, </a:t>
            </a:r>
            <a:r>
              <a:rPr lang="en-US" dirty="0" err="1">
                <a:highlight>
                  <a:srgbClr val="E8F2FE"/>
                </a:highlight>
                <a:latin typeface="Calibri Light" panose="020F0302020204030204" pitchFamily="34" charset="0"/>
              </a:rPr>
              <a:t>n.right</a:t>
            </a:r>
            <a:r>
              <a:rPr lang="en-US" dirty="0">
                <a:highlight>
                  <a:srgbClr val="E8F2FE"/>
                </a:highlight>
                <a:latin typeface="Calibri Light" panose="020F0302020204030204" pitchFamily="34" charset="0"/>
              </a:rPr>
              <a:t>, n);  //(5, null, n)</a:t>
            </a:r>
            <a:endParaRPr lang="en-US" dirty="0">
              <a:latin typeface="Calibri Light" panose="020F0302020204030204" pitchFamily="34" charset="0"/>
            </a:endParaRPr>
          </a:p>
        </p:txBody>
      </p:sp>
      <p:sp>
        <p:nvSpPr>
          <p:cNvPr id="22" name="สี่เหลี่ยมผืนผ้า 21"/>
          <p:cNvSpPr/>
          <p:nvPr/>
        </p:nvSpPr>
        <p:spPr>
          <a:xfrm>
            <a:off x="1074709" y="4165933"/>
            <a:ext cx="10800768" cy="239899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สี่เหลี่ยมผืนผ้า 22"/>
          <p:cNvSpPr/>
          <p:nvPr/>
        </p:nvSpPr>
        <p:spPr>
          <a:xfrm>
            <a:off x="7591312" y="2566051"/>
            <a:ext cx="3580780" cy="369332"/>
          </a:xfrm>
          <a:prstGeom prst="rect">
            <a:avLst/>
          </a:prstGeom>
        </p:spPr>
        <p:txBody>
          <a:bodyPr wrap="square">
            <a:spAutoFit/>
          </a:bodyPr>
          <a:lstStyle/>
          <a:p>
            <a:r>
              <a:rPr lang="en-US" dirty="0">
                <a:highlight>
                  <a:srgbClr val="E8F2FE"/>
                </a:highlight>
                <a:latin typeface="Calibri" panose="020F0502020204030204" pitchFamily="34" charset="0"/>
              </a:rPr>
              <a:t>v &gt; </a:t>
            </a:r>
            <a:r>
              <a:rPr lang="en-US" dirty="0" err="1">
                <a:highlight>
                  <a:srgbClr val="E8F2FE"/>
                </a:highlight>
                <a:latin typeface="Calibri" panose="020F0502020204030204" pitchFamily="34" charset="0"/>
              </a:rPr>
              <a:t>n.data</a:t>
            </a:r>
            <a:r>
              <a:rPr lang="en-US" dirty="0">
                <a:highlight>
                  <a:srgbClr val="E8F2FE"/>
                </a:highlight>
                <a:latin typeface="Calibri" panose="020F0502020204030204" pitchFamily="34" charset="0"/>
              </a:rPr>
              <a:t> , therefore </a:t>
            </a:r>
            <a:endParaRPr lang="en-US" dirty="0">
              <a:latin typeface="Calibri" panose="020F0502020204030204" pitchFamily="34" charset="0"/>
            </a:endParaRPr>
          </a:p>
        </p:txBody>
      </p:sp>
      <p:sp>
        <p:nvSpPr>
          <p:cNvPr id="25" name="สี่เหลี่ยมผืนผ้า 24"/>
          <p:cNvSpPr/>
          <p:nvPr/>
        </p:nvSpPr>
        <p:spPr>
          <a:xfrm>
            <a:off x="982831" y="3793512"/>
            <a:ext cx="11326400" cy="369332"/>
          </a:xfrm>
          <a:prstGeom prst="rect">
            <a:avLst/>
          </a:prstGeom>
        </p:spPr>
        <p:txBody>
          <a:bodyPr wrap="square">
            <a:spAutoFit/>
          </a:bodyPr>
          <a:lstStyle/>
          <a:p>
            <a:r>
              <a:rPr lang="en-US" dirty="0">
                <a:highlight>
                  <a:srgbClr val="D4D4D4"/>
                </a:highlight>
                <a:latin typeface="Calibri Light" panose="020F0302020204030204" pitchFamily="34" charset="0"/>
              </a:rPr>
              <a:t>Instance of insert</a:t>
            </a:r>
            <a:r>
              <a:rPr lang="en-US" dirty="0">
                <a:highlight>
                  <a:srgbClr val="E8F2FE"/>
                </a:highlight>
                <a:latin typeface="Calibri Light" panose="020F0302020204030204" pitchFamily="34" charset="0"/>
              </a:rPr>
              <a:t>(v, </a:t>
            </a:r>
            <a:r>
              <a:rPr lang="en-US" dirty="0" err="1">
                <a:highlight>
                  <a:srgbClr val="E8F2FE"/>
                </a:highlight>
                <a:latin typeface="Calibri Light" panose="020F0302020204030204" pitchFamily="34" charset="0"/>
              </a:rPr>
              <a:t>n.right</a:t>
            </a:r>
            <a:r>
              <a:rPr lang="en-US" dirty="0">
                <a:highlight>
                  <a:srgbClr val="E8F2FE"/>
                </a:highlight>
                <a:latin typeface="Calibri Light" panose="020F0302020204030204" pitchFamily="34" charset="0"/>
              </a:rPr>
              <a:t>, n)  is  insert(</a:t>
            </a:r>
            <a:r>
              <a:rPr lang="en-US" dirty="0" err="1">
                <a:highlight>
                  <a:srgbClr val="E8F2FE"/>
                </a:highlight>
                <a:latin typeface="Calibri Light" panose="020F0302020204030204" pitchFamily="34" charset="0"/>
              </a:rPr>
              <a:t>v,n,parent</a:t>
            </a:r>
            <a:r>
              <a:rPr lang="en-US" dirty="0">
                <a:highlight>
                  <a:srgbClr val="E8F2FE"/>
                </a:highlight>
                <a:latin typeface="Calibri Light" panose="020F0302020204030204" pitchFamily="34" charset="0"/>
              </a:rPr>
              <a:t>), v==5, n == null, parent == original n  will cause the following: </a:t>
            </a:r>
            <a:endParaRPr lang="en-US" dirty="0"/>
          </a:p>
        </p:txBody>
      </p:sp>
      <p:cxnSp>
        <p:nvCxnSpPr>
          <p:cNvPr id="27" name="ตัวเชื่อมต่อตรง 26"/>
          <p:cNvCxnSpPr/>
          <p:nvPr/>
        </p:nvCxnSpPr>
        <p:spPr>
          <a:xfrm>
            <a:off x="386862" y="3793512"/>
            <a:ext cx="1138310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วงรี 27"/>
          <p:cNvSpPr/>
          <p:nvPr/>
        </p:nvSpPr>
        <p:spPr>
          <a:xfrm>
            <a:off x="2111198" y="525959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9" name="ลูกศรเชื่อมต่อแบบตรง 28"/>
          <p:cNvCxnSpPr>
            <a:endCxn id="28" idx="1"/>
          </p:cNvCxnSpPr>
          <p:nvPr/>
        </p:nvCxnSpPr>
        <p:spPr>
          <a:xfrm>
            <a:off x="2017414" y="492554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กล่องข้อความ 29"/>
          <p:cNvSpPr txBox="1"/>
          <p:nvPr/>
        </p:nvSpPr>
        <p:spPr>
          <a:xfrm>
            <a:off x="1378359" y="4627965"/>
            <a:ext cx="716350" cy="369332"/>
          </a:xfrm>
          <a:prstGeom prst="rect">
            <a:avLst/>
          </a:prstGeom>
          <a:noFill/>
        </p:spPr>
        <p:txBody>
          <a:bodyPr wrap="square" rtlCol="0">
            <a:spAutoFit/>
          </a:bodyPr>
          <a:lstStyle/>
          <a:p>
            <a:r>
              <a:rPr lang="en-US" dirty="0" err="1"/>
              <a:t>t.root</a:t>
            </a:r>
            <a:endParaRPr lang="en-US" dirty="0"/>
          </a:p>
        </p:txBody>
      </p:sp>
      <p:cxnSp>
        <p:nvCxnSpPr>
          <p:cNvPr id="31" name="ลูกศรเชื่อมต่อแบบตรง 30"/>
          <p:cNvCxnSpPr/>
          <p:nvPr/>
        </p:nvCxnSpPr>
        <p:spPr>
          <a:xfrm flipH="1">
            <a:off x="2612811" y="4925546"/>
            <a:ext cx="284123" cy="4235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กล่องข้อความ 31"/>
          <p:cNvSpPr txBox="1"/>
          <p:nvPr/>
        </p:nvSpPr>
        <p:spPr>
          <a:xfrm>
            <a:off x="2796808" y="4564147"/>
            <a:ext cx="1493837" cy="369332"/>
          </a:xfrm>
          <a:prstGeom prst="rect">
            <a:avLst/>
          </a:prstGeom>
          <a:noFill/>
        </p:spPr>
        <p:txBody>
          <a:bodyPr wrap="square" rtlCol="0">
            <a:spAutoFit/>
          </a:bodyPr>
          <a:lstStyle/>
          <a:p>
            <a:r>
              <a:rPr lang="en-US" dirty="0"/>
              <a:t>Original n </a:t>
            </a:r>
          </a:p>
        </p:txBody>
      </p:sp>
      <p:cxnSp>
        <p:nvCxnSpPr>
          <p:cNvPr id="33" name="ลูกศรเชื่อมต่อแบบตรง 32"/>
          <p:cNvCxnSpPr/>
          <p:nvPr/>
        </p:nvCxnSpPr>
        <p:spPr>
          <a:xfrm flipH="1">
            <a:off x="4733354" y="5259597"/>
            <a:ext cx="284122" cy="6539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กล่องข้อความ 33"/>
          <p:cNvSpPr txBox="1"/>
          <p:nvPr/>
        </p:nvSpPr>
        <p:spPr>
          <a:xfrm>
            <a:off x="4913818" y="4845752"/>
            <a:ext cx="3116489" cy="369332"/>
          </a:xfrm>
          <a:prstGeom prst="rect">
            <a:avLst/>
          </a:prstGeom>
          <a:noFill/>
        </p:spPr>
        <p:txBody>
          <a:bodyPr wrap="square" rtlCol="0">
            <a:spAutoFit/>
          </a:bodyPr>
          <a:lstStyle/>
          <a:p>
            <a:r>
              <a:rPr lang="en-US" dirty="0"/>
              <a:t>n (for this run instance)</a:t>
            </a:r>
          </a:p>
        </p:txBody>
      </p:sp>
      <p:sp>
        <p:nvSpPr>
          <p:cNvPr id="35" name="วงรี 34"/>
          <p:cNvSpPr/>
          <p:nvPr/>
        </p:nvSpPr>
        <p:spPr>
          <a:xfrm>
            <a:off x="4299456" y="587435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37" name="ลูกศรเชื่อมต่อแบบตรง 36"/>
          <p:cNvCxnSpPr>
            <a:stCxn id="35" idx="2"/>
            <a:endCxn id="28" idx="5"/>
          </p:cNvCxnSpPr>
          <p:nvPr/>
        </p:nvCxnSpPr>
        <p:spPr>
          <a:xfrm flipH="1" flipV="1">
            <a:off x="2635589" y="5719887"/>
            <a:ext cx="1663867" cy="424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กล่องข้อความ 40"/>
          <p:cNvSpPr txBox="1"/>
          <p:nvPr/>
        </p:nvSpPr>
        <p:spPr>
          <a:xfrm>
            <a:off x="3758327" y="5688141"/>
            <a:ext cx="1065520" cy="369332"/>
          </a:xfrm>
          <a:prstGeom prst="rect">
            <a:avLst/>
          </a:prstGeom>
          <a:noFill/>
        </p:spPr>
        <p:txBody>
          <a:bodyPr wrap="square" rtlCol="0">
            <a:spAutoFit/>
          </a:bodyPr>
          <a:lstStyle/>
          <a:p>
            <a:r>
              <a:rPr lang="en-US" dirty="0"/>
              <a:t>parent</a:t>
            </a:r>
          </a:p>
        </p:txBody>
      </p:sp>
      <p:sp>
        <p:nvSpPr>
          <p:cNvPr id="42" name="กล่องข้อความ 41"/>
          <p:cNvSpPr txBox="1"/>
          <p:nvPr/>
        </p:nvSpPr>
        <p:spPr>
          <a:xfrm>
            <a:off x="7360802" y="4436257"/>
            <a:ext cx="4291507" cy="2031325"/>
          </a:xfrm>
          <a:prstGeom prst="rect">
            <a:avLst/>
          </a:prstGeom>
          <a:noFill/>
        </p:spPr>
        <p:txBody>
          <a:bodyPr wrap="square" rtlCol="0">
            <a:spAutoFit/>
          </a:bodyPr>
          <a:lstStyle/>
          <a:p>
            <a:r>
              <a:rPr lang="en-US" dirty="0"/>
              <a:t>Running the instance of the method will give us the new node, but it only connects to our existing tree through its parent node. So the new node is not included in the tree if we look from root. Therefore “</a:t>
            </a:r>
            <a:r>
              <a:rPr lang="en-US" b="1" dirty="0" err="1"/>
              <a:t>n.right</a:t>
            </a:r>
            <a:r>
              <a:rPr lang="en-US" b="1" dirty="0"/>
              <a:t> =“ is necessary to set a link from the parent of our new node.  </a:t>
            </a:r>
          </a:p>
        </p:txBody>
      </p:sp>
    </p:spTree>
    <p:extLst>
      <p:ext uri="{BB962C8B-B14F-4D97-AF65-F5344CB8AC3E}">
        <p14:creationId xmlns:p14="http://schemas.microsoft.com/office/powerpoint/2010/main" val="11636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162705" y="189094"/>
            <a:ext cx="11625475" cy="3468506"/>
          </a:xfrm>
          <a:prstGeom prst="rect">
            <a:avLst/>
          </a:prstGeom>
        </p:spPr>
      </p:pic>
      <p:sp>
        <p:nvSpPr>
          <p:cNvPr id="3" name="สี่เหลี่ยมผืนผ้า 2"/>
          <p:cNvSpPr/>
          <p:nvPr/>
        </p:nvSpPr>
        <p:spPr>
          <a:xfrm>
            <a:off x="2808920" y="2129961"/>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สี่เหลี่ยมผืนผ้า 3"/>
          <p:cNvSpPr/>
          <p:nvPr/>
        </p:nvSpPr>
        <p:spPr>
          <a:xfrm>
            <a:off x="2892047" y="2893780"/>
            <a:ext cx="168812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ลูกศรเชื่อมต่อแบบตรง 4"/>
          <p:cNvCxnSpPr/>
          <p:nvPr/>
        </p:nvCxnSpPr>
        <p:spPr>
          <a:xfrm>
            <a:off x="4298815" y="3304088"/>
            <a:ext cx="562709" cy="12734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ลูกศรเชื่อมต่อแบบตรง 5"/>
          <p:cNvCxnSpPr/>
          <p:nvPr/>
        </p:nvCxnSpPr>
        <p:spPr>
          <a:xfrm>
            <a:off x="4454058" y="2560950"/>
            <a:ext cx="690597" cy="1604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กล่องข้อความ 7"/>
          <p:cNvSpPr txBox="1"/>
          <p:nvPr/>
        </p:nvSpPr>
        <p:spPr>
          <a:xfrm>
            <a:off x="4961703" y="4487930"/>
            <a:ext cx="6201508" cy="646331"/>
          </a:xfrm>
          <a:prstGeom prst="rect">
            <a:avLst/>
          </a:prstGeom>
          <a:noFill/>
        </p:spPr>
        <p:txBody>
          <a:bodyPr wrap="square" rtlCol="0">
            <a:spAutoFit/>
          </a:bodyPr>
          <a:lstStyle/>
          <a:p>
            <a:r>
              <a:rPr lang="en-US" dirty="0"/>
              <a:t>Must have, or the tree won’t change!! See what is going on next pages!! </a:t>
            </a:r>
          </a:p>
        </p:txBody>
      </p:sp>
    </p:spTree>
    <p:extLst>
      <p:ext uri="{BB962C8B-B14F-4D97-AF65-F5344CB8AC3E}">
        <p14:creationId xmlns:p14="http://schemas.microsoft.com/office/powerpoint/2010/main" val="218196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วงรี 3"/>
          <p:cNvSpPr/>
          <p:nvPr/>
        </p:nvSpPr>
        <p:spPr>
          <a:xfrm>
            <a:off x="1440034" y="3439766"/>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 name="ลูกศรเชื่อมต่อแบบตรง 4"/>
          <p:cNvCxnSpPr>
            <a:endCxn id="4" idx="1"/>
          </p:cNvCxnSpPr>
          <p:nvPr/>
        </p:nvCxnSpPr>
        <p:spPr>
          <a:xfrm>
            <a:off x="1346250" y="3105715"/>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กล่องข้อความ 6"/>
          <p:cNvSpPr txBox="1"/>
          <p:nvPr/>
        </p:nvSpPr>
        <p:spPr>
          <a:xfrm>
            <a:off x="2933991" y="2861573"/>
            <a:ext cx="5958159" cy="369332"/>
          </a:xfrm>
          <a:prstGeom prst="rect">
            <a:avLst/>
          </a:prstGeom>
          <a:noFill/>
        </p:spPr>
        <p:txBody>
          <a:bodyPr wrap="square" rtlCol="0">
            <a:spAutoFit/>
          </a:bodyPr>
          <a:lstStyle/>
          <a:p>
            <a:r>
              <a:rPr lang="en-US" dirty="0"/>
              <a:t>remove(4,n,p)</a:t>
            </a:r>
          </a:p>
        </p:txBody>
      </p:sp>
      <p:sp>
        <p:nvSpPr>
          <p:cNvPr id="8" name="กล่องข้อความ 7"/>
          <p:cNvSpPr txBox="1"/>
          <p:nvPr/>
        </p:nvSpPr>
        <p:spPr>
          <a:xfrm>
            <a:off x="840529" y="1740761"/>
            <a:ext cx="1355051" cy="369332"/>
          </a:xfrm>
          <a:prstGeom prst="rect">
            <a:avLst/>
          </a:prstGeom>
          <a:noFill/>
        </p:spPr>
        <p:txBody>
          <a:bodyPr wrap="none" rtlCol="0">
            <a:spAutoFit/>
          </a:bodyPr>
          <a:lstStyle/>
          <a:p>
            <a:r>
              <a:rPr lang="en-US" dirty="0"/>
              <a:t>Original tree</a:t>
            </a:r>
          </a:p>
        </p:txBody>
      </p:sp>
      <p:cxnSp>
        <p:nvCxnSpPr>
          <p:cNvPr id="20" name="ลูกศรเชื่อมต่อแบบตรง 19"/>
          <p:cNvCxnSpPr/>
          <p:nvPr/>
        </p:nvCxnSpPr>
        <p:spPr>
          <a:xfrm>
            <a:off x="6488744" y="3105715"/>
            <a:ext cx="281354" cy="386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ตัวเชื่อมต่อตรง 24"/>
          <p:cNvCxnSpPr/>
          <p:nvPr/>
        </p:nvCxnSpPr>
        <p:spPr>
          <a:xfrm flipV="1">
            <a:off x="6608419" y="3340231"/>
            <a:ext cx="323357" cy="269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ตัวเชื่อมต่อตรง 25"/>
          <p:cNvCxnSpPr/>
          <p:nvPr/>
        </p:nvCxnSpPr>
        <p:spPr>
          <a:xfrm flipV="1">
            <a:off x="6760819" y="3463643"/>
            <a:ext cx="169705" cy="1524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กล่องข้อความ 28"/>
          <p:cNvSpPr txBox="1"/>
          <p:nvPr/>
        </p:nvSpPr>
        <p:spPr>
          <a:xfrm>
            <a:off x="7314591" y="2674717"/>
            <a:ext cx="3860799" cy="1754326"/>
          </a:xfrm>
          <a:prstGeom prst="rect">
            <a:avLst/>
          </a:prstGeom>
          <a:noFill/>
        </p:spPr>
        <p:txBody>
          <a:bodyPr wrap="square" rtlCol="0">
            <a:spAutoFit/>
          </a:bodyPr>
          <a:lstStyle/>
          <a:p>
            <a:r>
              <a:rPr lang="en-US" dirty="0"/>
              <a:t>The real tree won’t change unless we move the pointer of the original node!!  (in this case “</a:t>
            </a:r>
            <a:r>
              <a:rPr lang="en-US" dirty="0" err="1"/>
              <a:t>p.right</a:t>
            </a:r>
            <a:r>
              <a:rPr lang="en-US" dirty="0"/>
              <a:t> = remove(4,n,p);</a:t>
            </a:r>
          </a:p>
          <a:p>
            <a:endParaRPr lang="en-US" dirty="0"/>
          </a:p>
          <a:p>
            <a:r>
              <a:rPr lang="en-US" dirty="0"/>
              <a:t> For other cases, we need “</a:t>
            </a:r>
            <a:r>
              <a:rPr lang="en-US" dirty="0" err="1"/>
              <a:t>t.left</a:t>
            </a:r>
            <a:r>
              <a:rPr lang="en-US" dirty="0"/>
              <a:t> = “ or “</a:t>
            </a:r>
            <a:r>
              <a:rPr lang="en-US" dirty="0" err="1"/>
              <a:t>t.right</a:t>
            </a:r>
            <a:r>
              <a:rPr lang="en-US" dirty="0"/>
              <a:t> = “ ) </a:t>
            </a:r>
          </a:p>
        </p:txBody>
      </p:sp>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239" y="47945"/>
            <a:ext cx="8735482" cy="1631904"/>
          </a:xfrm>
          <a:prstGeom prst="rect">
            <a:avLst/>
          </a:prstGeom>
        </p:spPr>
      </p:pic>
      <p:cxnSp>
        <p:nvCxnSpPr>
          <p:cNvPr id="27" name="ลูกศรเชื่อมต่อแบบตรง 26"/>
          <p:cNvCxnSpPr/>
          <p:nvPr/>
        </p:nvCxnSpPr>
        <p:spPr>
          <a:xfrm>
            <a:off x="1950854" y="3902613"/>
            <a:ext cx="183755" cy="413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ลูกศรเชื่อมต่อแบบตรง 29"/>
          <p:cNvCxnSpPr/>
          <p:nvPr/>
        </p:nvCxnSpPr>
        <p:spPr>
          <a:xfrm flipH="1">
            <a:off x="1359821" y="3955471"/>
            <a:ext cx="203639" cy="35760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ลูกศรเชื่อมต่อแบบตรง 30"/>
          <p:cNvCxnSpPr/>
          <p:nvPr/>
        </p:nvCxnSpPr>
        <p:spPr>
          <a:xfrm flipV="1">
            <a:off x="1950854" y="430151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ลูกศรเชื่อมต่อแบบตรง 31"/>
          <p:cNvCxnSpPr/>
          <p:nvPr/>
        </p:nvCxnSpPr>
        <p:spPr>
          <a:xfrm flipV="1">
            <a:off x="1150446" y="4313080"/>
            <a:ext cx="418749"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flipV="1">
            <a:off x="1253231" y="4415761"/>
            <a:ext cx="21542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a:off x="2042731" y="4427326"/>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วงรี 38"/>
          <p:cNvSpPr/>
          <p:nvPr/>
        </p:nvSpPr>
        <p:spPr>
          <a:xfrm>
            <a:off x="976160" y="255958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40" name="ลูกศรเชื่อมต่อแบบตรง 39"/>
          <p:cNvCxnSpPr>
            <a:stCxn id="4" idx="0"/>
            <a:endCxn id="39" idx="5"/>
          </p:cNvCxnSpPr>
          <p:nvPr/>
        </p:nvCxnSpPr>
        <p:spPr>
          <a:xfrm flipH="1" flipV="1">
            <a:off x="1500551" y="3019871"/>
            <a:ext cx="246664" cy="4198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ลูกศรเชื่อมต่อแบบตรง 43"/>
          <p:cNvCxnSpPr/>
          <p:nvPr/>
        </p:nvCxnSpPr>
        <p:spPr>
          <a:xfrm flipH="1">
            <a:off x="854024" y="2983448"/>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ลูกศรเชื่อมต่อแบบตรง 45"/>
          <p:cNvCxnSpPr/>
          <p:nvPr/>
        </p:nvCxnSpPr>
        <p:spPr>
          <a:xfrm flipH="1">
            <a:off x="1246188" y="2152566"/>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ลูกศรเชื่อมต่อแบบตรง 46"/>
          <p:cNvCxnSpPr/>
          <p:nvPr/>
        </p:nvCxnSpPr>
        <p:spPr>
          <a:xfrm flipH="1">
            <a:off x="2011183" y="3208171"/>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กล่องข้อความ 48"/>
          <p:cNvSpPr txBox="1"/>
          <p:nvPr/>
        </p:nvSpPr>
        <p:spPr>
          <a:xfrm>
            <a:off x="2217641" y="2862262"/>
            <a:ext cx="716350" cy="369332"/>
          </a:xfrm>
          <a:prstGeom prst="rect">
            <a:avLst/>
          </a:prstGeom>
          <a:noFill/>
        </p:spPr>
        <p:txBody>
          <a:bodyPr wrap="square" rtlCol="0">
            <a:spAutoFit/>
          </a:bodyPr>
          <a:lstStyle/>
          <a:p>
            <a:r>
              <a:rPr lang="en-US" dirty="0"/>
              <a:t>n</a:t>
            </a:r>
          </a:p>
        </p:txBody>
      </p:sp>
      <p:cxnSp>
        <p:nvCxnSpPr>
          <p:cNvPr id="50" name="ลูกศรเชื่อมต่อแบบตรง 49"/>
          <p:cNvCxnSpPr/>
          <p:nvPr/>
        </p:nvCxnSpPr>
        <p:spPr>
          <a:xfrm flipH="1">
            <a:off x="1525123" y="2371715"/>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กล่องข้อความ 50"/>
          <p:cNvSpPr txBox="1"/>
          <p:nvPr/>
        </p:nvSpPr>
        <p:spPr>
          <a:xfrm>
            <a:off x="1849355" y="2147021"/>
            <a:ext cx="716350" cy="369332"/>
          </a:xfrm>
          <a:prstGeom prst="rect">
            <a:avLst/>
          </a:prstGeom>
          <a:noFill/>
        </p:spPr>
        <p:txBody>
          <a:bodyPr wrap="square" rtlCol="0">
            <a:spAutoFit/>
          </a:bodyPr>
          <a:lstStyle/>
          <a:p>
            <a:r>
              <a:rPr lang="en-US" dirty="0"/>
              <a:t>p</a:t>
            </a:r>
          </a:p>
        </p:txBody>
      </p:sp>
      <p:sp>
        <p:nvSpPr>
          <p:cNvPr id="52" name="วงรี 51"/>
          <p:cNvSpPr/>
          <p:nvPr/>
        </p:nvSpPr>
        <p:spPr>
          <a:xfrm>
            <a:off x="5488305" y="3381386"/>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3" name="ลูกศรเชื่อมต่อแบบตรง 52"/>
          <p:cNvCxnSpPr>
            <a:endCxn id="52" idx="1"/>
          </p:cNvCxnSpPr>
          <p:nvPr/>
        </p:nvCxnSpPr>
        <p:spPr>
          <a:xfrm>
            <a:off x="5394521" y="3047335"/>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ลูกศรเชื่อมต่อแบบตรง 53"/>
          <p:cNvCxnSpPr/>
          <p:nvPr/>
        </p:nvCxnSpPr>
        <p:spPr>
          <a:xfrm>
            <a:off x="5999125" y="3844233"/>
            <a:ext cx="183755" cy="41302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ลูกศรเชื่อมต่อแบบตรง 54"/>
          <p:cNvCxnSpPr/>
          <p:nvPr/>
        </p:nvCxnSpPr>
        <p:spPr>
          <a:xfrm flipH="1">
            <a:off x="5408092" y="3897091"/>
            <a:ext cx="203639" cy="357609"/>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V="1">
            <a:off x="5999125" y="424313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ลูกศรเชื่อมต่อแบบตรง 56"/>
          <p:cNvCxnSpPr/>
          <p:nvPr/>
        </p:nvCxnSpPr>
        <p:spPr>
          <a:xfrm flipV="1">
            <a:off x="5198717" y="4254700"/>
            <a:ext cx="418749"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ลูกศรเชื่อมต่อแบบตรง 57"/>
          <p:cNvCxnSpPr/>
          <p:nvPr/>
        </p:nvCxnSpPr>
        <p:spPr>
          <a:xfrm flipV="1">
            <a:off x="5301502" y="4357381"/>
            <a:ext cx="21542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ลูกศรเชื่อมต่อแบบตรง 58"/>
          <p:cNvCxnSpPr/>
          <p:nvPr/>
        </p:nvCxnSpPr>
        <p:spPr>
          <a:xfrm>
            <a:off x="6091002" y="4368946"/>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0" name="วงรี 59"/>
          <p:cNvSpPr/>
          <p:nvPr/>
        </p:nvSpPr>
        <p:spPr>
          <a:xfrm>
            <a:off x="5024431" y="2501201"/>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1" name="ลูกศรเชื่อมต่อแบบตรง 60"/>
          <p:cNvCxnSpPr>
            <a:stCxn id="52" idx="0"/>
            <a:endCxn id="7" idx="0"/>
          </p:cNvCxnSpPr>
          <p:nvPr/>
        </p:nvCxnSpPr>
        <p:spPr>
          <a:xfrm flipV="1">
            <a:off x="5795486" y="2861573"/>
            <a:ext cx="117585" cy="519813"/>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ลูกศรเชื่อมต่อแบบตรง 61"/>
          <p:cNvCxnSpPr/>
          <p:nvPr/>
        </p:nvCxnSpPr>
        <p:spPr>
          <a:xfrm flipH="1">
            <a:off x="4902295" y="2925068"/>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3" name="ลูกศรเชื่อมต่อแบบตรง 62"/>
          <p:cNvCxnSpPr/>
          <p:nvPr/>
        </p:nvCxnSpPr>
        <p:spPr>
          <a:xfrm flipH="1">
            <a:off x="5294459" y="2094186"/>
            <a:ext cx="215452" cy="449447"/>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5" name="กล่องข้อความ 64"/>
          <p:cNvSpPr txBox="1"/>
          <p:nvPr/>
        </p:nvSpPr>
        <p:spPr>
          <a:xfrm>
            <a:off x="6265912" y="2803882"/>
            <a:ext cx="716350" cy="369332"/>
          </a:xfrm>
          <a:prstGeom prst="rect">
            <a:avLst/>
          </a:prstGeom>
          <a:noFill/>
        </p:spPr>
        <p:txBody>
          <a:bodyPr wrap="square" rtlCol="0">
            <a:spAutoFit/>
          </a:bodyPr>
          <a:lstStyle/>
          <a:p>
            <a:r>
              <a:rPr lang="en-US" dirty="0"/>
              <a:t>n</a:t>
            </a:r>
          </a:p>
        </p:txBody>
      </p:sp>
      <p:cxnSp>
        <p:nvCxnSpPr>
          <p:cNvPr id="66" name="ลูกศรเชื่อมต่อแบบตรง 65"/>
          <p:cNvCxnSpPr/>
          <p:nvPr/>
        </p:nvCxnSpPr>
        <p:spPr>
          <a:xfrm flipH="1">
            <a:off x="5573394" y="2313335"/>
            <a:ext cx="302437" cy="310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กล่องข้อความ 66"/>
          <p:cNvSpPr txBox="1"/>
          <p:nvPr/>
        </p:nvSpPr>
        <p:spPr>
          <a:xfrm>
            <a:off x="5897626" y="2088641"/>
            <a:ext cx="716350" cy="369332"/>
          </a:xfrm>
          <a:prstGeom prst="rect">
            <a:avLst/>
          </a:prstGeom>
          <a:noFill/>
        </p:spPr>
        <p:txBody>
          <a:bodyPr wrap="square" rtlCol="0">
            <a:spAutoFit/>
          </a:bodyPr>
          <a:lstStyle/>
          <a:p>
            <a:r>
              <a:rPr lang="en-US" dirty="0"/>
              <a:t>p</a:t>
            </a:r>
          </a:p>
        </p:txBody>
      </p:sp>
      <p:sp>
        <p:nvSpPr>
          <p:cNvPr id="68" name="ลูกศร: ขวา 67"/>
          <p:cNvSpPr/>
          <p:nvPr/>
        </p:nvSpPr>
        <p:spPr>
          <a:xfrm>
            <a:off x="2788170" y="3230905"/>
            <a:ext cx="1843791" cy="501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ลูกศรเชื่อมต่อแบบตรง 69"/>
          <p:cNvCxnSpPr/>
          <p:nvPr/>
        </p:nvCxnSpPr>
        <p:spPr>
          <a:xfrm flipV="1">
            <a:off x="5780809" y="2820955"/>
            <a:ext cx="372935" cy="1156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ลูกศรเชื่อมต่อแบบตรง 70"/>
          <p:cNvCxnSpPr/>
          <p:nvPr/>
        </p:nvCxnSpPr>
        <p:spPr>
          <a:xfrm>
            <a:off x="5874213" y="2693770"/>
            <a:ext cx="164799"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2" name="คำบรรยายภาพ: สี่เหลี่ยมมุมมน 71"/>
          <p:cNvSpPr/>
          <p:nvPr/>
        </p:nvSpPr>
        <p:spPr>
          <a:xfrm>
            <a:off x="6608419" y="1556095"/>
            <a:ext cx="4591302" cy="590926"/>
          </a:xfrm>
          <a:prstGeom prst="wedgeRoundRectCallout">
            <a:avLst>
              <a:gd name="adj1" fmla="val -47759"/>
              <a:gd name="adj2" fmla="val 217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the method’s returned value</a:t>
            </a:r>
          </a:p>
        </p:txBody>
      </p:sp>
      <p:cxnSp>
        <p:nvCxnSpPr>
          <p:cNvPr id="73" name="ลูกศรเชื่อมต่อแบบตรง 72"/>
          <p:cNvCxnSpPr/>
          <p:nvPr/>
        </p:nvCxnSpPr>
        <p:spPr>
          <a:xfrm>
            <a:off x="5413425" y="3019703"/>
            <a:ext cx="1194994" cy="455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97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วงรี 3"/>
          <p:cNvSpPr/>
          <p:nvPr/>
        </p:nvSpPr>
        <p:spPr>
          <a:xfrm>
            <a:off x="1075649" y="342775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5" name="ลูกศรเชื่อมต่อแบบตรง 4"/>
          <p:cNvCxnSpPr>
            <a:endCxn id="4" idx="1"/>
          </p:cNvCxnSpPr>
          <p:nvPr/>
        </p:nvCxnSpPr>
        <p:spPr>
          <a:xfrm>
            <a:off x="981865" y="309370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กล่องข้อความ 5"/>
          <p:cNvSpPr txBox="1"/>
          <p:nvPr/>
        </p:nvSpPr>
        <p:spPr>
          <a:xfrm>
            <a:off x="973661" y="2875471"/>
            <a:ext cx="716350" cy="369332"/>
          </a:xfrm>
          <a:prstGeom prst="rect">
            <a:avLst/>
          </a:prstGeom>
          <a:noFill/>
        </p:spPr>
        <p:txBody>
          <a:bodyPr wrap="square" rtlCol="0">
            <a:spAutoFit/>
          </a:bodyPr>
          <a:lstStyle/>
          <a:p>
            <a:r>
              <a:rPr lang="en-US" dirty="0" err="1"/>
              <a:t>t.root</a:t>
            </a:r>
            <a:endParaRPr lang="en-US" dirty="0"/>
          </a:p>
        </p:txBody>
      </p:sp>
      <p:sp>
        <p:nvSpPr>
          <p:cNvPr id="7" name="กล่องข้อความ 6"/>
          <p:cNvSpPr txBox="1"/>
          <p:nvPr/>
        </p:nvSpPr>
        <p:spPr>
          <a:xfrm>
            <a:off x="488094" y="2539708"/>
            <a:ext cx="1355051" cy="369332"/>
          </a:xfrm>
          <a:prstGeom prst="rect">
            <a:avLst/>
          </a:prstGeom>
          <a:noFill/>
        </p:spPr>
        <p:txBody>
          <a:bodyPr wrap="none" rtlCol="0">
            <a:spAutoFit/>
          </a:bodyPr>
          <a:lstStyle/>
          <a:p>
            <a:r>
              <a:rPr lang="en-US" dirty="0"/>
              <a:t>Original tree</a:t>
            </a:r>
          </a:p>
        </p:txBody>
      </p:sp>
      <p:sp>
        <p:nvSpPr>
          <p:cNvPr id="8" name="วงรี 7"/>
          <p:cNvSpPr/>
          <p:nvPr/>
        </p:nvSpPr>
        <p:spPr>
          <a:xfrm>
            <a:off x="509197" y="4149974"/>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 name="วงรี 8"/>
          <p:cNvSpPr/>
          <p:nvPr/>
        </p:nvSpPr>
        <p:spPr>
          <a:xfrm>
            <a:off x="1606740" y="4149974"/>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0" name="วงรี 9"/>
          <p:cNvSpPr/>
          <p:nvPr/>
        </p:nvSpPr>
        <p:spPr>
          <a:xfrm>
            <a:off x="1228783" y="488319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11" name="ลูกศรเชื่อมต่อแบบตรง 10"/>
          <p:cNvCxnSpPr>
            <a:endCxn id="9" idx="0"/>
          </p:cNvCxnSpPr>
          <p:nvPr/>
        </p:nvCxnSpPr>
        <p:spPr>
          <a:xfrm>
            <a:off x="1676337" y="3747589"/>
            <a:ext cx="237584" cy="40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a:endCxn id="8" idx="7"/>
          </p:cNvCxnSpPr>
          <p:nvPr/>
        </p:nvCxnSpPr>
        <p:spPr>
          <a:xfrm flipH="1">
            <a:off x="1033588" y="3851985"/>
            <a:ext cx="103317"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stCxn id="9" idx="4"/>
          </p:cNvCxnSpPr>
          <p:nvPr/>
        </p:nvCxnSpPr>
        <p:spPr>
          <a:xfrm flipH="1">
            <a:off x="1761782" y="4719791"/>
            <a:ext cx="152139"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วงรี 19"/>
          <p:cNvSpPr/>
          <p:nvPr/>
        </p:nvSpPr>
        <p:spPr>
          <a:xfrm>
            <a:off x="4369367" y="3578840"/>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21" name="ลูกศรเชื่อมต่อแบบตรง 20"/>
          <p:cNvCxnSpPr>
            <a:endCxn id="20" idx="1"/>
          </p:cNvCxnSpPr>
          <p:nvPr/>
        </p:nvCxnSpPr>
        <p:spPr>
          <a:xfrm>
            <a:off x="4275583" y="3244789"/>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802915" y="430105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วงรี 22"/>
          <p:cNvSpPr/>
          <p:nvPr/>
        </p:nvSpPr>
        <p:spPr>
          <a:xfrm>
            <a:off x="4900458" y="4301057"/>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4" name="วงรี 23"/>
          <p:cNvSpPr/>
          <p:nvPr/>
        </p:nvSpPr>
        <p:spPr>
          <a:xfrm>
            <a:off x="4522501" y="503427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5" name="ลูกศรเชื่อมต่อแบบตรง 24"/>
          <p:cNvCxnSpPr>
            <a:endCxn id="23" idx="0"/>
          </p:cNvCxnSpPr>
          <p:nvPr/>
        </p:nvCxnSpPr>
        <p:spPr>
          <a:xfrm>
            <a:off x="4961714" y="3938742"/>
            <a:ext cx="245925" cy="3623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ลูกศรเชื่อมต่อแบบตรง 25"/>
          <p:cNvCxnSpPr>
            <a:endCxn id="22" idx="7"/>
          </p:cNvCxnSpPr>
          <p:nvPr/>
        </p:nvCxnSpPr>
        <p:spPr>
          <a:xfrm flipH="1">
            <a:off x="4327306" y="4003068"/>
            <a:ext cx="103317"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ลูกศรเชื่อมต่อแบบตรง 26"/>
          <p:cNvCxnSpPr>
            <a:stCxn id="23" idx="4"/>
          </p:cNvCxnSpPr>
          <p:nvPr/>
        </p:nvCxnSpPr>
        <p:spPr>
          <a:xfrm flipH="1">
            <a:off x="5165094" y="4870874"/>
            <a:ext cx="42545" cy="21522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กล่องข้อความ 27"/>
          <p:cNvSpPr txBox="1"/>
          <p:nvPr/>
        </p:nvSpPr>
        <p:spPr>
          <a:xfrm>
            <a:off x="4059102" y="2879489"/>
            <a:ext cx="716350" cy="369332"/>
          </a:xfrm>
          <a:prstGeom prst="rect">
            <a:avLst/>
          </a:prstGeom>
          <a:noFill/>
        </p:spPr>
        <p:txBody>
          <a:bodyPr wrap="square" rtlCol="0">
            <a:spAutoFit/>
          </a:bodyPr>
          <a:lstStyle/>
          <a:p>
            <a:r>
              <a:rPr lang="en-US" dirty="0" err="1"/>
              <a:t>t.root</a:t>
            </a:r>
            <a:endParaRPr lang="en-US" dirty="0"/>
          </a:p>
        </p:txBody>
      </p:sp>
      <p:cxnSp>
        <p:nvCxnSpPr>
          <p:cNvPr id="29" name="ลูกศรเชื่อมต่อแบบตรง 28"/>
          <p:cNvCxnSpPr>
            <a:endCxn id="24" idx="6"/>
          </p:cNvCxnSpPr>
          <p:nvPr/>
        </p:nvCxnSpPr>
        <p:spPr>
          <a:xfrm flipH="1">
            <a:off x="5136863" y="5243399"/>
            <a:ext cx="414488" cy="75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กล่องข้อความ 30"/>
          <p:cNvSpPr txBox="1"/>
          <p:nvPr/>
        </p:nvSpPr>
        <p:spPr>
          <a:xfrm>
            <a:off x="5527585" y="5055838"/>
            <a:ext cx="716350" cy="369332"/>
          </a:xfrm>
          <a:prstGeom prst="rect">
            <a:avLst/>
          </a:prstGeom>
          <a:noFill/>
        </p:spPr>
        <p:txBody>
          <a:bodyPr wrap="square" rtlCol="0">
            <a:spAutoFit/>
          </a:bodyPr>
          <a:lstStyle/>
          <a:p>
            <a:r>
              <a:rPr lang="en-US" dirty="0"/>
              <a:t>n</a:t>
            </a:r>
          </a:p>
        </p:txBody>
      </p:sp>
      <p:cxnSp>
        <p:nvCxnSpPr>
          <p:cNvPr id="32" name="ลูกศรเชื่อมต่อแบบตรง 31"/>
          <p:cNvCxnSpPr/>
          <p:nvPr/>
        </p:nvCxnSpPr>
        <p:spPr>
          <a:xfrm flipH="1">
            <a:off x="4901215" y="3341824"/>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กล่องข้อความ 32"/>
          <p:cNvSpPr txBox="1"/>
          <p:nvPr/>
        </p:nvSpPr>
        <p:spPr>
          <a:xfrm>
            <a:off x="5057403" y="3004308"/>
            <a:ext cx="906253" cy="369332"/>
          </a:xfrm>
          <a:prstGeom prst="rect">
            <a:avLst/>
          </a:prstGeom>
          <a:noFill/>
        </p:spPr>
        <p:txBody>
          <a:bodyPr wrap="square" rtlCol="0">
            <a:spAutoFit/>
          </a:bodyPr>
          <a:lstStyle/>
          <a:p>
            <a:r>
              <a:rPr lang="en-US" dirty="0"/>
              <a:t>parent</a:t>
            </a:r>
          </a:p>
        </p:txBody>
      </p:sp>
      <p:cxnSp>
        <p:nvCxnSpPr>
          <p:cNvPr id="34" name="ลูกศรเชื่อมต่อแบบตรง 33"/>
          <p:cNvCxnSpPr>
            <a:stCxn id="8" idx="0"/>
            <a:endCxn id="4" idx="2"/>
          </p:cNvCxnSpPr>
          <p:nvPr/>
        </p:nvCxnSpPr>
        <p:spPr>
          <a:xfrm flipV="1">
            <a:off x="816378" y="3697389"/>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ลูกศรเชื่อมต่อแบบตรง 37"/>
          <p:cNvCxnSpPr>
            <a:endCxn id="4" idx="5"/>
          </p:cNvCxnSpPr>
          <p:nvPr/>
        </p:nvCxnSpPr>
        <p:spPr>
          <a:xfrm flipH="1" flipV="1">
            <a:off x="1600040" y="3888047"/>
            <a:ext cx="115576" cy="363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ลูกศรเชื่อมต่อแบบตรง 41"/>
          <p:cNvCxnSpPr>
            <a:stCxn id="10" idx="0"/>
            <a:endCxn id="9" idx="3"/>
          </p:cNvCxnSpPr>
          <p:nvPr/>
        </p:nvCxnSpPr>
        <p:spPr>
          <a:xfrm flipV="1">
            <a:off x="1535964" y="4636343"/>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ลูกศรเชื่อมต่อแบบตรง 44"/>
          <p:cNvCxnSpPr>
            <a:stCxn id="22" idx="0"/>
            <a:endCxn id="20" idx="2"/>
          </p:cNvCxnSpPr>
          <p:nvPr/>
        </p:nvCxnSpPr>
        <p:spPr>
          <a:xfrm flipV="1">
            <a:off x="4110096" y="3848472"/>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flipH="1" flipV="1">
            <a:off x="4979512" y="4216671"/>
            <a:ext cx="21508" cy="14592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ลูกศรเชื่อมต่อแบบตรง 52"/>
          <p:cNvCxnSpPr>
            <a:stCxn id="24" idx="0"/>
            <a:endCxn id="20" idx="4"/>
          </p:cNvCxnSpPr>
          <p:nvPr/>
        </p:nvCxnSpPr>
        <p:spPr>
          <a:xfrm flipH="1" flipV="1">
            <a:off x="4676548" y="4118103"/>
            <a:ext cx="153134" cy="9161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ลูกศรขวา 55"/>
          <p:cNvSpPr/>
          <p:nvPr/>
        </p:nvSpPr>
        <p:spPr>
          <a:xfrm>
            <a:off x="2668789" y="3848472"/>
            <a:ext cx="701964" cy="631702"/>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กล่องข้อความ 78"/>
          <p:cNvSpPr txBox="1"/>
          <p:nvPr/>
        </p:nvSpPr>
        <p:spPr>
          <a:xfrm>
            <a:off x="6786368" y="3244789"/>
            <a:ext cx="2798972" cy="2862322"/>
          </a:xfrm>
          <a:prstGeom prst="rect">
            <a:avLst/>
          </a:prstGeom>
          <a:noFill/>
        </p:spPr>
        <p:txBody>
          <a:bodyPr wrap="square" rtlCol="0">
            <a:spAutoFit/>
          </a:bodyPr>
          <a:lstStyle/>
          <a:p>
            <a:pPr algn="just"/>
            <a:r>
              <a:rPr lang="en-US" dirty="0"/>
              <a:t>The real tree will still have 6 in it like this unless we change the pointer from the parent of node that contains 6 (the red pointer) to point to n. Therefore “</a:t>
            </a:r>
            <a:r>
              <a:rPr lang="en-US" dirty="0" err="1"/>
              <a:t>n.right</a:t>
            </a:r>
            <a:r>
              <a:rPr lang="en-US" dirty="0"/>
              <a:t>= “ and “</a:t>
            </a:r>
            <a:r>
              <a:rPr lang="en-US" dirty="0" err="1"/>
              <a:t>n.left</a:t>
            </a:r>
            <a:r>
              <a:rPr lang="en-US" dirty="0"/>
              <a:t> = “ in the code are needed to change the pointer from parent.</a:t>
            </a:r>
          </a:p>
        </p:txBody>
      </p:sp>
      <p:pic>
        <p:nvPicPr>
          <p:cNvPr id="12" name="รูปภาพ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93" y="6436"/>
            <a:ext cx="8982075" cy="2943225"/>
          </a:xfrm>
          <a:prstGeom prst="rect">
            <a:avLst/>
          </a:prstGeom>
        </p:spPr>
      </p:pic>
      <p:cxnSp>
        <p:nvCxnSpPr>
          <p:cNvPr id="58" name="ลูกศรเชื่อมต่อแบบตรง 57"/>
          <p:cNvCxnSpPr/>
          <p:nvPr/>
        </p:nvCxnSpPr>
        <p:spPr>
          <a:xfrm>
            <a:off x="2134648" y="4636343"/>
            <a:ext cx="173029" cy="346793"/>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0" name="ลูกศรเชื่อมต่อแบบตรง 59"/>
          <p:cNvCxnSpPr/>
          <p:nvPr/>
        </p:nvCxnSpPr>
        <p:spPr>
          <a:xfrm>
            <a:off x="5476564" y="4734695"/>
            <a:ext cx="306634" cy="383028"/>
          </a:xfrm>
          <a:prstGeom prst="straightConnector1">
            <a:avLst/>
          </a:prstGeom>
          <a:ln w="381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7" name="ลูกศรเชื่อมต่อแบบตรง 76"/>
          <p:cNvCxnSpPr>
            <a:endCxn id="24" idx="1"/>
          </p:cNvCxnSpPr>
          <p:nvPr/>
        </p:nvCxnSpPr>
        <p:spPr>
          <a:xfrm>
            <a:off x="4362082" y="4994298"/>
            <a:ext cx="250390" cy="123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กล่องข้อความ 77"/>
          <p:cNvSpPr txBox="1"/>
          <p:nvPr/>
        </p:nvSpPr>
        <p:spPr>
          <a:xfrm>
            <a:off x="4018229" y="4819055"/>
            <a:ext cx="716350" cy="369332"/>
          </a:xfrm>
          <a:prstGeom prst="rect">
            <a:avLst/>
          </a:prstGeom>
          <a:noFill/>
        </p:spPr>
        <p:txBody>
          <a:bodyPr wrap="square" rtlCol="0">
            <a:spAutoFit/>
          </a:bodyPr>
          <a:lstStyle/>
          <a:p>
            <a:r>
              <a:rPr lang="en-US" dirty="0"/>
              <a:t>n2</a:t>
            </a:r>
          </a:p>
        </p:txBody>
      </p:sp>
      <p:cxnSp>
        <p:nvCxnSpPr>
          <p:cNvPr id="80" name="ลูกศรเชื่อมต่อแบบตรง 79"/>
          <p:cNvCxnSpPr/>
          <p:nvPr/>
        </p:nvCxnSpPr>
        <p:spPr>
          <a:xfrm>
            <a:off x="5049140" y="5057136"/>
            <a:ext cx="274451"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ลูกศรเชื่อมต่อแบบตรง 80"/>
          <p:cNvCxnSpPr/>
          <p:nvPr/>
        </p:nvCxnSpPr>
        <p:spPr>
          <a:xfrm flipH="1">
            <a:off x="5127581" y="5129692"/>
            <a:ext cx="166859" cy="530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ลูกศรเชื่อมต่อแบบตรง 81"/>
          <p:cNvCxnSpPr/>
          <p:nvPr/>
        </p:nvCxnSpPr>
        <p:spPr>
          <a:xfrm>
            <a:off x="4810225" y="4240209"/>
            <a:ext cx="274451"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ลูกศรเชื่อมต่อแบบตรง 82"/>
          <p:cNvCxnSpPr/>
          <p:nvPr/>
        </p:nvCxnSpPr>
        <p:spPr>
          <a:xfrm flipV="1">
            <a:off x="4876289" y="4161549"/>
            <a:ext cx="163450" cy="1380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ลูกศรเชื่อมต่อแบบตรง 83"/>
          <p:cNvCxnSpPr/>
          <p:nvPr/>
        </p:nvCxnSpPr>
        <p:spPr>
          <a:xfrm flipH="1">
            <a:off x="4929813" y="3923681"/>
            <a:ext cx="15587" cy="11714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p:cNvSpPr txBox="1"/>
          <p:nvPr/>
        </p:nvSpPr>
        <p:spPr>
          <a:xfrm>
            <a:off x="3574473" y="3592945"/>
            <a:ext cx="4244560" cy="369332"/>
          </a:xfrm>
          <a:prstGeom prst="rect">
            <a:avLst/>
          </a:prstGeom>
          <a:noFill/>
        </p:spPr>
        <p:txBody>
          <a:bodyPr wrap="none" rtlCol="0">
            <a:spAutoFit/>
          </a:bodyPr>
          <a:lstStyle/>
          <a:p>
            <a:r>
              <a:rPr lang="en-US" dirty="0"/>
              <a:t>This is a mirror image of the previous page!</a:t>
            </a:r>
          </a:p>
        </p:txBody>
      </p:sp>
      <p:pic>
        <p:nvPicPr>
          <p:cNvPr id="2" name="รูปภาพ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65" y="445920"/>
            <a:ext cx="8943975" cy="2886075"/>
          </a:xfrm>
          <a:prstGeom prst="rect">
            <a:avLst/>
          </a:prstGeom>
        </p:spPr>
      </p:pic>
    </p:spTree>
    <p:extLst>
      <p:ext uri="{BB962C8B-B14F-4D97-AF65-F5344CB8AC3E}">
        <p14:creationId xmlns:p14="http://schemas.microsoft.com/office/powerpoint/2010/main" val="232259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4" y="65502"/>
            <a:ext cx="11975706" cy="3330453"/>
          </a:xfrm>
          <a:prstGeom prst="rect">
            <a:avLst/>
          </a:prstGeom>
        </p:spPr>
      </p:pic>
      <p:sp>
        <p:nvSpPr>
          <p:cNvPr id="5" name="วงรี 4"/>
          <p:cNvSpPr/>
          <p:nvPr/>
        </p:nvSpPr>
        <p:spPr>
          <a:xfrm>
            <a:off x="1169466" y="4420665"/>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6" name="ลูกศรเชื่อมต่อแบบตรง 5"/>
          <p:cNvCxnSpPr>
            <a:endCxn id="5" idx="1"/>
          </p:cNvCxnSpPr>
          <p:nvPr/>
        </p:nvCxnSpPr>
        <p:spPr>
          <a:xfrm>
            <a:off x="1075682" y="4086614"/>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วงรี 6"/>
          <p:cNvSpPr/>
          <p:nvPr/>
        </p:nvSpPr>
        <p:spPr>
          <a:xfrm>
            <a:off x="603014" y="5142882"/>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วงรี 7"/>
          <p:cNvSpPr/>
          <p:nvPr/>
        </p:nvSpPr>
        <p:spPr>
          <a:xfrm>
            <a:off x="1700557" y="514288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 name="วงรี 8"/>
          <p:cNvSpPr/>
          <p:nvPr/>
        </p:nvSpPr>
        <p:spPr>
          <a:xfrm>
            <a:off x="1322600" y="5876100"/>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10" name="ลูกศรเชื่อมต่อแบบตรง 9"/>
          <p:cNvCxnSpPr>
            <a:stCxn id="5" idx="6"/>
            <a:endCxn id="8" idx="0"/>
          </p:cNvCxnSpPr>
          <p:nvPr/>
        </p:nvCxnSpPr>
        <p:spPr>
          <a:xfrm>
            <a:off x="1783828" y="4690297"/>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ลูกศรเชื่อมต่อแบบตรง 10"/>
          <p:cNvCxnSpPr>
            <a:endCxn id="7" idx="7"/>
          </p:cNvCxnSpPr>
          <p:nvPr/>
        </p:nvCxnSpPr>
        <p:spPr>
          <a:xfrm flipH="1">
            <a:off x="1127405" y="4844893"/>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ลูกศรเชื่อมต่อแบบตรง 11"/>
          <p:cNvCxnSpPr>
            <a:stCxn id="8" idx="4"/>
          </p:cNvCxnSpPr>
          <p:nvPr/>
        </p:nvCxnSpPr>
        <p:spPr>
          <a:xfrm flipH="1">
            <a:off x="1855600" y="5712699"/>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a:stCxn id="7" idx="0"/>
            <a:endCxn id="5" idx="2"/>
          </p:cNvCxnSpPr>
          <p:nvPr/>
        </p:nvCxnSpPr>
        <p:spPr>
          <a:xfrm flipV="1">
            <a:off x="910195" y="4690297"/>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ลูกศรเชื่อมต่อแบบตรง 13"/>
          <p:cNvCxnSpPr>
            <a:endCxn id="5" idx="5"/>
          </p:cNvCxnSpPr>
          <p:nvPr/>
        </p:nvCxnSpPr>
        <p:spPr>
          <a:xfrm flipH="1" flipV="1">
            <a:off x="1693857" y="4880955"/>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stCxn id="9" idx="0"/>
            <a:endCxn id="8" idx="3"/>
          </p:cNvCxnSpPr>
          <p:nvPr/>
        </p:nvCxnSpPr>
        <p:spPr>
          <a:xfrm flipV="1">
            <a:off x="1629781" y="5629251"/>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กล่องข้อความ 17"/>
          <p:cNvSpPr txBox="1"/>
          <p:nvPr/>
        </p:nvSpPr>
        <p:spPr>
          <a:xfrm>
            <a:off x="901262" y="3786239"/>
            <a:ext cx="716350" cy="369332"/>
          </a:xfrm>
          <a:prstGeom prst="rect">
            <a:avLst/>
          </a:prstGeom>
          <a:noFill/>
        </p:spPr>
        <p:txBody>
          <a:bodyPr wrap="square" rtlCol="0">
            <a:spAutoFit/>
          </a:bodyPr>
          <a:lstStyle/>
          <a:p>
            <a:r>
              <a:rPr lang="en-US" dirty="0" err="1"/>
              <a:t>t.root</a:t>
            </a:r>
            <a:endParaRPr lang="en-US" dirty="0"/>
          </a:p>
        </p:txBody>
      </p:sp>
      <p:sp>
        <p:nvSpPr>
          <p:cNvPr id="19" name="วงรี 18"/>
          <p:cNvSpPr/>
          <p:nvPr/>
        </p:nvSpPr>
        <p:spPr>
          <a:xfrm>
            <a:off x="2231586" y="5947669"/>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20" name="ลูกศรเชื่อมต่อแบบตรง 19"/>
          <p:cNvCxnSpPr>
            <a:endCxn id="19" idx="0"/>
          </p:cNvCxnSpPr>
          <p:nvPr/>
        </p:nvCxnSpPr>
        <p:spPr>
          <a:xfrm>
            <a:off x="2314857" y="5495084"/>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endCxn id="8" idx="5"/>
          </p:cNvCxnSpPr>
          <p:nvPr/>
        </p:nvCxnSpPr>
        <p:spPr>
          <a:xfrm flipH="1" flipV="1">
            <a:off x="2224948" y="5629251"/>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สี่เหลี่ยมผืนผ้า 22"/>
          <p:cNvSpPr/>
          <p:nvPr/>
        </p:nvSpPr>
        <p:spPr>
          <a:xfrm>
            <a:off x="2954762" y="3435927"/>
            <a:ext cx="9043274" cy="3297381"/>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สี่เหลี่ยมผืนผ้า 25"/>
          <p:cNvSpPr/>
          <p:nvPr/>
        </p:nvSpPr>
        <p:spPr>
          <a:xfrm>
            <a:off x="5191902" y="2975635"/>
            <a:ext cx="6251953" cy="4103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วงรี 43"/>
          <p:cNvSpPr/>
          <p:nvPr/>
        </p:nvSpPr>
        <p:spPr>
          <a:xfrm>
            <a:off x="4160884" y="4372707"/>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45" name="ลูกศรเชื่อมต่อแบบตรง 44"/>
          <p:cNvCxnSpPr>
            <a:endCxn id="44" idx="1"/>
          </p:cNvCxnSpPr>
          <p:nvPr/>
        </p:nvCxnSpPr>
        <p:spPr>
          <a:xfrm>
            <a:off x="4067100" y="4038656"/>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วงรี 45"/>
          <p:cNvSpPr/>
          <p:nvPr/>
        </p:nvSpPr>
        <p:spPr>
          <a:xfrm>
            <a:off x="3594432" y="5094924"/>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7" name="วงรี 46"/>
          <p:cNvSpPr/>
          <p:nvPr/>
        </p:nvSpPr>
        <p:spPr>
          <a:xfrm>
            <a:off x="4691975" y="5094924"/>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วงรี 47"/>
          <p:cNvSpPr/>
          <p:nvPr/>
        </p:nvSpPr>
        <p:spPr>
          <a:xfrm>
            <a:off x="4314018" y="582814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49" name="ลูกศรเชื่อมต่อแบบตรง 48"/>
          <p:cNvCxnSpPr>
            <a:stCxn id="44" idx="6"/>
            <a:endCxn id="47" idx="0"/>
          </p:cNvCxnSpPr>
          <p:nvPr/>
        </p:nvCxnSpPr>
        <p:spPr>
          <a:xfrm>
            <a:off x="4775246" y="4642339"/>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ลูกศรเชื่อมต่อแบบตรง 49"/>
          <p:cNvCxnSpPr>
            <a:endCxn id="46" idx="7"/>
          </p:cNvCxnSpPr>
          <p:nvPr/>
        </p:nvCxnSpPr>
        <p:spPr>
          <a:xfrm flipH="1">
            <a:off x="4118823" y="4796935"/>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ลูกศรเชื่อมต่อแบบตรง 50"/>
          <p:cNvCxnSpPr>
            <a:stCxn id="47" idx="4"/>
          </p:cNvCxnSpPr>
          <p:nvPr/>
        </p:nvCxnSpPr>
        <p:spPr>
          <a:xfrm flipH="1">
            <a:off x="4847018" y="5664741"/>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ลูกศรเชื่อมต่อแบบตรง 51"/>
          <p:cNvCxnSpPr>
            <a:stCxn id="46" idx="0"/>
            <a:endCxn id="44" idx="2"/>
          </p:cNvCxnSpPr>
          <p:nvPr/>
        </p:nvCxnSpPr>
        <p:spPr>
          <a:xfrm flipV="1">
            <a:off x="3901613" y="4642339"/>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ลูกศรเชื่อมต่อแบบตรง 52"/>
          <p:cNvCxnSpPr>
            <a:endCxn id="44" idx="5"/>
          </p:cNvCxnSpPr>
          <p:nvPr/>
        </p:nvCxnSpPr>
        <p:spPr>
          <a:xfrm flipH="1" flipV="1">
            <a:off x="4685275" y="4832997"/>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ลูกศรเชื่อมต่อแบบตรง 53"/>
          <p:cNvCxnSpPr>
            <a:stCxn id="48" idx="0"/>
            <a:endCxn id="47" idx="3"/>
          </p:cNvCxnSpPr>
          <p:nvPr/>
        </p:nvCxnSpPr>
        <p:spPr>
          <a:xfrm flipV="1">
            <a:off x="4621199" y="5581293"/>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กล่องข้อความ 54"/>
          <p:cNvSpPr txBox="1"/>
          <p:nvPr/>
        </p:nvSpPr>
        <p:spPr>
          <a:xfrm>
            <a:off x="3892680" y="3738281"/>
            <a:ext cx="716350" cy="369332"/>
          </a:xfrm>
          <a:prstGeom prst="rect">
            <a:avLst/>
          </a:prstGeom>
          <a:noFill/>
        </p:spPr>
        <p:txBody>
          <a:bodyPr wrap="square" rtlCol="0">
            <a:spAutoFit/>
          </a:bodyPr>
          <a:lstStyle/>
          <a:p>
            <a:r>
              <a:rPr lang="en-US" dirty="0" err="1"/>
              <a:t>t.root</a:t>
            </a:r>
            <a:endParaRPr lang="en-US" dirty="0"/>
          </a:p>
        </p:txBody>
      </p:sp>
      <p:sp>
        <p:nvSpPr>
          <p:cNvPr id="56" name="วงรี 55"/>
          <p:cNvSpPr/>
          <p:nvPr/>
        </p:nvSpPr>
        <p:spPr>
          <a:xfrm>
            <a:off x="5223004" y="5899711"/>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57" name="ลูกศรเชื่อมต่อแบบตรง 56"/>
          <p:cNvCxnSpPr>
            <a:endCxn id="56" idx="0"/>
          </p:cNvCxnSpPr>
          <p:nvPr/>
        </p:nvCxnSpPr>
        <p:spPr>
          <a:xfrm>
            <a:off x="5306275" y="5447126"/>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ลูกศรเชื่อมต่อแบบตรง 57"/>
          <p:cNvCxnSpPr>
            <a:endCxn id="47" idx="5"/>
          </p:cNvCxnSpPr>
          <p:nvPr/>
        </p:nvCxnSpPr>
        <p:spPr>
          <a:xfrm flipH="1" flipV="1">
            <a:off x="5216366" y="5581293"/>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ลูกศรลง 58"/>
          <p:cNvSpPr/>
          <p:nvPr/>
        </p:nvSpPr>
        <p:spPr>
          <a:xfrm rot="4594044">
            <a:off x="6965876" y="2002695"/>
            <a:ext cx="356075" cy="3693605"/>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กล่องข้อความ 59"/>
          <p:cNvSpPr txBox="1"/>
          <p:nvPr/>
        </p:nvSpPr>
        <p:spPr>
          <a:xfrm>
            <a:off x="3650763" y="3446943"/>
            <a:ext cx="3703001" cy="369332"/>
          </a:xfrm>
          <a:prstGeom prst="rect">
            <a:avLst/>
          </a:prstGeom>
          <a:noFill/>
        </p:spPr>
        <p:txBody>
          <a:bodyPr wrap="none" rtlCol="0">
            <a:spAutoFit/>
          </a:bodyPr>
          <a:lstStyle/>
          <a:p>
            <a:r>
              <a:rPr lang="en-US" dirty="0"/>
              <a:t>v==6, n==</a:t>
            </a:r>
            <a:r>
              <a:rPr lang="en-US" dirty="0" err="1"/>
              <a:t>t.root.right</a:t>
            </a:r>
            <a:r>
              <a:rPr lang="en-US" dirty="0"/>
              <a:t>, parent ==</a:t>
            </a:r>
            <a:r>
              <a:rPr lang="en-US" dirty="0" err="1"/>
              <a:t>t.root</a:t>
            </a:r>
            <a:endParaRPr lang="en-US" dirty="0"/>
          </a:p>
        </p:txBody>
      </p:sp>
      <p:cxnSp>
        <p:nvCxnSpPr>
          <p:cNvPr id="61" name="ลูกศรเชื่อมต่อแบบตรง 60"/>
          <p:cNvCxnSpPr/>
          <p:nvPr/>
        </p:nvCxnSpPr>
        <p:spPr>
          <a:xfrm flipH="1">
            <a:off x="5246216" y="4853176"/>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กล่องข้อความ 61"/>
          <p:cNvSpPr txBox="1"/>
          <p:nvPr/>
        </p:nvSpPr>
        <p:spPr>
          <a:xfrm>
            <a:off x="5396046" y="4568717"/>
            <a:ext cx="716350" cy="369332"/>
          </a:xfrm>
          <a:prstGeom prst="rect">
            <a:avLst/>
          </a:prstGeom>
          <a:noFill/>
        </p:spPr>
        <p:txBody>
          <a:bodyPr wrap="square" rtlCol="0">
            <a:spAutoFit/>
          </a:bodyPr>
          <a:lstStyle/>
          <a:p>
            <a:r>
              <a:rPr lang="en-US" dirty="0"/>
              <a:t>n</a:t>
            </a:r>
          </a:p>
        </p:txBody>
      </p:sp>
      <p:sp>
        <p:nvSpPr>
          <p:cNvPr id="63" name="กล่องข้อความ 62"/>
          <p:cNvSpPr txBox="1"/>
          <p:nvPr/>
        </p:nvSpPr>
        <p:spPr>
          <a:xfrm>
            <a:off x="4573164" y="3764645"/>
            <a:ext cx="906253" cy="369332"/>
          </a:xfrm>
          <a:prstGeom prst="rect">
            <a:avLst/>
          </a:prstGeom>
          <a:noFill/>
        </p:spPr>
        <p:txBody>
          <a:bodyPr wrap="square" rtlCol="0">
            <a:spAutoFit/>
          </a:bodyPr>
          <a:lstStyle/>
          <a:p>
            <a:r>
              <a:rPr lang="en-US" dirty="0"/>
              <a:t>parent</a:t>
            </a:r>
          </a:p>
        </p:txBody>
      </p:sp>
      <p:cxnSp>
        <p:nvCxnSpPr>
          <p:cNvPr id="64" name="ลูกศรเชื่อมต่อแบบตรง 63"/>
          <p:cNvCxnSpPr/>
          <p:nvPr/>
        </p:nvCxnSpPr>
        <p:spPr>
          <a:xfrm flipH="1">
            <a:off x="4691975" y="4055005"/>
            <a:ext cx="198723" cy="412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ลูกศรขวา 65"/>
          <p:cNvSpPr/>
          <p:nvPr/>
        </p:nvSpPr>
        <p:spPr>
          <a:xfrm>
            <a:off x="6119096" y="4947140"/>
            <a:ext cx="701964" cy="631702"/>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วงรี 66"/>
          <p:cNvSpPr/>
          <p:nvPr/>
        </p:nvSpPr>
        <p:spPr>
          <a:xfrm>
            <a:off x="8017027" y="4499638"/>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cxnSp>
        <p:nvCxnSpPr>
          <p:cNvPr id="68" name="ลูกศรเชื่อมต่อแบบตรง 67"/>
          <p:cNvCxnSpPr>
            <a:endCxn id="67" idx="1"/>
          </p:cNvCxnSpPr>
          <p:nvPr/>
        </p:nvCxnSpPr>
        <p:spPr>
          <a:xfrm>
            <a:off x="7923243" y="4165587"/>
            <a:ext cx="183755" cy="413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วงรี 68"/>
          <p:cNvSpPr/>
          <p:nvPr/>
        </p:nvSpPr>
        <p:spPr>
          <a:xfrm>
            <a:off x="7450575" y="5221855"/>
            <a:ext cx="614362" cy="53926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0" name="วงรี 69"/>
          <p:cNvSpPr/>
          <p:nvPr/>
        </p:nvSpPr>
        <p:spPr>
          <a:xfrm>
            <a:off x="8548118" y="522185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71" name="วงรี 70"/>
          <p:cNvSpPr/>
          <p:nvPr/>
        </p:nvSpPr>
        <p:spPr>
          <a:xfrm>
            <a:off x="8170161" y="5955073"/>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72" name="ลูกศรเชื่อมต่อแบบตรง 71"/>
          <p:cNvCxnSpPr>
            <a:stCxn id="67" idx="6"/>
            <a:endCxn id="70" idx="0"/>
          </p:cNvCxnSpPr>
          <p:nvPr/>
        </p:nvCxnSpPr>
        <p:spPr>
          <a:xfrm>
            <a:off x="8631389" y="4769270"/>
            <a:ext cx="223910"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ลูกศรเชื่อมต่อแบบตรง 72"/>
          <p:cNvCxnSpPr>
            <a:endCxn id="69" idx="7"/>
          </p:cNvCxnSpPr>
          <p:nvPr/>
        </p:nvCxnSpPr>
        <p:spPr>
          <a:xfrm flipH="1">
            <a:off x="7974966" y="4923866"/>
            <a:ext cx="103318" cy="376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ลูกศรเชื่อมต่อแบบตรง 73"/>
          <p:cNvCxnSpPr>
            <a:stCxn id="70" idx="4"/>
          </p:cNvCxnSpPr>
          <p:nvPr/>
        </p:nvCxnSpPr>
        <p:spPr>
          <a:xfrm flipH="1">
            <a:off x="8703161" y="5791672"/>
            <a:ext cx="152138" cy="2349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ลูกศรเชื่อมต่อแบบตรง 74"/>
          <p:cNvCxnSpPr>
            <a:stCxn id="69" idx="0"/>
            <a:endCxn id="67" idx="2"/>
          </p:cNvCxnSpPr>
          <p:nvPr/>
        </p:nvCxnSpPr>
        <p:spPr>
          <a:xfrm flipV="1">
            <a:off x="7757756" y="4769270"/>
            <a:ext cx="259271" cy="45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ลูกศรเชื่อมต่อแบบตรง 75"/>
          <p:cNvCxnSpPr>
            <a:endCxn id="67" idx="5"/>
          </p:cNvCxnSpPr>
          <p:nvPr/>
        </p:nvCxnSpPr>
        <p:spPr>
          <a:xfrm flipH="1" flipV="1">
            <a:off x="8541418" y="4959928"/>
            <a:ext cx="115576" cy="3638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ลูกศรเชื่อมต่อแบบตรง 76"/>
          <p:cNvCxnSpPr>
            <a:stCxn id="71" idx="0"/>
            <a:endCxn id="70" idx="3"/>
          </p:cNvCxnSpPr>
          <p:nvPr/>
        </p:nvCxnSpPr>
        <p:spPr>
          <a:xfrm flipV="1">
            <a:off x="8477342" y="5708224"/>
            <a:ext cx="160747" cy="24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กล่องข้อความ 77"/>
          <p:cNvSpPr txBox="1"/>
          <p:nvPr/>
        </p:nvSpPr>
        <p:spPr>
          <a:xfrm>
            <a:off x="7748823" y="3865212"/>
            <a:ext cx="716350" cy="369332"/>
          </a:xfrm>
          <a:prstGeom prst="rect">
            <a:avLst/>
          </a:prstGeom>
          <a:noFill/>
        </p:spPr>
        <p:txBody>
          <a:bodyPr wrap="square" rtlCol="0">
            <a:spAutoFit/>
          </a:bodyPr>
          <a:lstStyle/>
          <a:p>
            <a:r>
              <a:rPr lang="en-US" dirty="0" err="1"/>
              <a:t>t.root</a:t>
            </a:r>
            <a:endParaRPr lang="en-US" dirty="0"/>
          </a:p>
        </p:txBody>
      </p:sp>
      <p:sp>
        <p:nvSpPr>
          <p:cNvPr id="79" name="วงรี 78"/>
          <p:cNvSpPr/>
          <p:nvPr/>
        </p:nvSpPr>
        <p:spPr>
          <a:xfrm>
            <a:off x="9079147" y="6026642"/>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80" name="ลูกศรเชื่อมต่อแบบตรง 79"/>
          <p:cNvCxnSpPr/>
          <p:nvPr/>
        </p:nvCxnSpPr>
        <p:spPr>
          <a:xfrm>
            <a:off x="9162418" y="5574057"/>
            <a:ext cx="214390" cy="261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ลูกศรเชื่อมต่อแบบตรง 80"/>
          <p:cNvCxnSpPr>
            <a:endCxn id="70" idx="5"/>
          </p:cNvCxnSpPr>
          <p:nvPr/>
        </p:nvCxnSpPr>
        <p:spPr>
          <a:xfrm flipH="1" flipV="1">
            <a:off x="9072509" y="5708224"/>
            <a:ext cx="115514" cy="420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ลูกศรเชื่อมต่อแบบตรง 81"/>
          <p:cNvCxnSpPr/>
          <p:nvPr/>
        </p:nvCxnSpPr>
        <p:spPr>
          <a:xfrm flipH="1">
            <a:off x="9102359" y="4980107"/>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กล่องข้อความ 82"/>
          <p:cNvSpPr txBox="1"/>
          <p:nvPr/>
        </p:nvSpPr>
        <p:spPr>
          <a:xfrm>
            <a:off x="9252189" y="4695648"/>
            <a:ext cx="716350" cy="369332"/>
          </a:xfrm>
          <a:prstGeom prst="rect">
            <a:avLst/>
          </a:prstGeom>
          <a:noFill/>
        </p:spPr>
        <p:txBody>
          <a:bodyPr wrap="square" rtlCol="0">
            <a:spAutoFit/>
          </a:bodyPr>
          <a:lstStyle/>
          <a:p>
            <a:r>
              <a:rPr lang="en-US" dirty="0"/>
              <a:t>n</a:t>
            </a:r>
          </a:p>
        </p:txBody>
      </p:sp>
      <p:sp>
        <p:nvSpPr>
          <p:cNvPr id="84" name="กล่องข้อความ 83"/>
          <p:cNvSpPr txBox="1"/>
          <p:nvPr/>
        </p:nvSpPr>
        <p:spPr>
          <a:xfrm>
            <a:off x="8429307" y="3891576"/>
            <a:ext cx="906253" cy="369332"/>
          </a:xfrm>
          <a:prstGeom prst="rect">
            <a:avLst/>
          </a:prstGeom>
          <a:noFill/>
        </p:spPr>
        <p:txBody>
          <a:bodyPr wrap="square" rtlCol="0">
            <a:spAutoFit/>
          </a:bodyPr>
          <a:lstStyle/>
          <a:p>
            <a:r>
              <a:rPr lang="en-US" dirty="0"/>
              <a:t>parent</a:t>
            </a:r>
          </a:p>
        </p:txBody>
      </p:sp>
      <p:cxnSp>
        <p:nvCxnSpPr>
          <p:cNvPr id="85" name="ลูกศรเชื่อมต่อแบบตรง 84"/>
          <p:cNvCxnSpPr/>
          <p:nvPr/>
        </p:nvCxnSpPr>
        <p:spPr>
          <a:xfrm flipH="1">
            <a:off x="8548118" y="4181936"/>
            <a:ext cx="198723" cy="412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ลูกศรเชื่อมต่อแบบตรง 85"/>
          <p:cNvCxnSpPr/>
          <p:nvPr/>
        </p:nvCxnSpPr>
        <p:spPr>
          <a:xfrm flipH="1">
            <a:off x="9560315" y="5761118"/>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วงรี 87"/>
          <p:cNvSpPr/>
          <p:nvPr/>
        </p:nvSpPr>
        <p:spPr>
          <a:xfrm>
            <a:off x="9740575" y="5499720"/>
            <a:ext cx="244752" cy="31482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9" name="ลูกศรเชื่อมต่อแบบตรง 88"/>
          <p:cNvCxnSpPr/>
          <p:nvPr/>
        </p:nvCxnSpPr>
        <p:spPr>
          <a:xfrm flipH="1">
            <a:off x="9948228" y="5221855"/>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กล่องข้อความ 89"/>
          <p:cNvSpPr txBox="1"/>
          <p:nvPr/>
        </p:nvSpPr>
        <p:spPr>
          <a:xfrm>
            <a:off x="10107228" y="4940428"/>
            <a:ext cx="716350" cy="369332"/>
          </a:xfrm>
          <a:prstGeom prst="rect">
            <a:avLst/>
          </a:prstGeom>
          <a:noFill/>
        </p:spPr>
        <p:txBody>
          <a:bodyPr wrap="square" rtlCol="0">
            <a:spAutoFit/>
          </a:bodyPr>
          <a:lstStyle/>
          <a:p>
            <a:r>
              <a:rPr lang="en-US" dirty="0" err="1"/>
              <a:t>i</a:t>
            </a:r>
            <a:endParaRPr lang="en-US" dirty="0"/>
          </a:p>
        </p:txBody>
      </p:sp>
      <p:cxnSp>
        <p:nvCxnSpPr>
          <p:cNvPr id="92" name="ตัวเชื่อมต่อตรง 91"/>
          <p:cNvCxnSpPr/>
          <p:nvPr/>
        </p:nvCxnSpPr>
        <p:spPr>
          <a:xfrm flipV="1">
            <a:off x="9196141" y="5654952"/>
            <a:ext cx="323357" cy="269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รูปแบบอิสระ 95"/>
          <p:cNvSpPr/>
          <p:nvPr/>
        </p:nvSpPr>
        <p:spPr>
          <a:xfrm>
            <a:off x="8386618" y="1376218"/>
            <a:ext cx="1382058" cy="3934691"/>
          </a:xfrm>
          <a:custGeom>
            <a:avLst/>
            <a:gdLst>
              <a:gd name="connsiteX0" fmla="*/ 0 w 1382058"/>
              <a:gd name="connsiteY0" fmla="*/ 0 h 3934691"/>
              <a:gd name="connsiteX1" fmla="*/ 1182255 w 1382058"/>
              <a:gd name="connsiteY1" fmla="*/ 1431637 h 3934691"/>
              <a:gd name="connsiteX2" fmla="*/ 1182255 w 1382058"/>
              <a:gd name="connsiteY2" fmla="*/ 1431637 h 3934691"/>
              <a:gd name="connsiteX3" fmla="*/ 1357746 w 1382058"/>
              <a:gd name="connsiteY3" fmla="*/ 2392218 h 3934691"/>
              <a:gd name="connsiteX4" fmla="*/ 572655 w 1382058"/>
              <a:gd name="connsiteY4" fmla="*/ 3934691 h 3934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058" h="3934691">
                <a:moveTo>
                  <a:pt x="0" y="0"/>
                </a:moveTo>
                <a:lnTo>
                  <a:pt x="1182255" y="1431637"/>
                </a:lnTo>
                <a:lnTo>
                  <a:pt x="1182255" y="1431637"/>
                </a:lnTo>
                <a:cubicBezTo>
                  <a:pt x="1211504" y="1591734"/>
                  <a:pt x="1459346" y="1975042"/>
                  <a:pt x="1357746" y="2392218"/>
                </a:cubicBezTo>
                <a:cubicBezTo>
                  <a:pt x="1256146" y="2809394"/>
                  <a:pt x="914400" y="3372042"/>
                  <a:pt x="572655" y="3934691"/>
                </a:cubicBezTo>
              </a:path>
            </a:pathLst>
          </a:custGeom>
          <a:noFill/>
          <a:ln w="635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ตัวเชื่อมต่อตรง 92"/>
          <p:cNvCxnSpPr/>
          <p:nvPr/>
        </p:nvCxnSpPr>
        <p:spPr>
          <a:xfrm flipV="1">
            <a:off x="9348541" y="5778364"/>
            <a:ext cx="169705" cy="1524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กล่องข้อความ 24"/>
          <p:cNvSpPr txBox="1"/>
          <p:nvPr/>
        </p:nvSpPr>
        <p:spPr>
          <a:xfrm>
            <a:off x="3214255" y="3026623"/>
            <a:ext cx="8682182" cy="369332"/>
          </a:xfrm>
          <a:prstGeom prst="rect">
            <a:avLst/>
          </a:prstGeom>
          <a:noFill/>
        </p:spPr>
        <p:txBody>
          <a:bodyPr wrap="square" rtlCol="0">
            <a:spAutoFit/>
          </a:bodyPr>
          <a:lstStyle/>
          <a:p>
            <a:r>
              <a:rPr lang="en-US" dirty="0" err="1"/>
              <a:t>t.root</a:t>
            </a:r>
            <a:r>
              <a:rPr lang="en-US" dirty="0"/>
              <a:t> = remove(6) = remove(6,t.root,null)  -&gt; </a:t>
            </a:r>
            <a:r>
              <a:rPr lang="en-US" dirty="0" err="1"/>
              <a:t>t.root.right</a:t>
            </a:r>
            <a:r>
              <a:rPr lang="en-US" dirty="0"/>
              <a:t> = remove(6,t.root.right,t.root) </a:t>
            </a:r>
          </a:p>
        </p:txBody>
      </p:sp>
      <p:sp>
        <p:nvSpPr>
          <p:cNvPr id="97" name="รูปแบบอิสระ 96"/>
          <p:cNvSpPr/>
          <p:nvPr/>
        </p:nvSpPr>
        <p:spPr>
          <a:xfrm>
            <a:off x="9356436" y="1866748"/>
            <a:ext cx="2500858" cy="3776670"/>
          </a:xfrm>
          <a:custGeom>
            <a:avLst/>
            <a:gdLst>
              <a:gd name="connsiteX0" fmla="*/ 2466109 w 2500858"/>
              <a:gd name="connsiteY0" fmla="*/ 17470 h 3776670"/>
              <a:gd name="connsiteX1" fmla="*/ 2466109 w 2500858"/>
              <a:gd name="connsiteY1" fmla="*/ 257616 h 3776670"/>
              <a:gd name="connsiteX2" fmla="*/ 2253673 w 2500858"/>
              <a:gd name="connsiteY2" fmla="*/ 1809325 h 3776670"/>
              <a:gd name="connsiteX3" fmla="*/ 0 w 2500858"/>
              <a:gd name="connsiteY3" fmla="*/ 3776670 h 3776670"/>
            </a:gdLst>
            <a:ahLst/>
            <a:cxnLst>
              <a:cxn ang="0">
                <a:pos x="connsiteX0" y="connsiteY0"/>
              </a:cxn>
              <a:cxn ang="0">
                <a:pos x="connsiteX1" y="connsiteY1"/>
              </a:cxn>
              <a:cxn ang="0">
                <a:pos x="connsiteX2" y="connsiteY2"/>
              </a:cxn>
              <a:cxn ang="0">
                <a:pos x="connsiteX3" y="connsiteY3"/>
              </a:cxn>
            </a:cxnLst>
            <a:rect l="l" t="t" r="r" b="b"/>
            <a:pathLst>
              <a:path w="2500858" h="3776670">
                <a:moveTo>
                  <a:pt x="2466109" y="17470"/>
                </a:moveTo>
                <a:cubicBezTo>
                  <a:pt x="2483812" y="-11778"/>
                  <a:pt x="2501515" y="-41026"/>
                  <a:pt x="2466109" y="257616"/>
                </a:cubicBezTo>
                <a:cubicBezTo>
                  <a:pt x="2430703" y="556258"/>
                  <a:pt x="2664691" y="1222816"/>
                  <a:pt x="2253673" y="1809325"/>
                </a:cubicBezTo>
                <a:cubicBezTo>
                  <a:pt x="1842655" y="2395834"/>
                  <a:pt x="921327" y="3086252"/>
                  <a:pt x="0" y="3776670"/>
                </a:cubicBezTo>
              </a:path>
            </a:pathLst>
          </a:custGeom>
          <a:noFill/>
          <a:ln w="6350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ตัวเชื่อมต่อตรง 98"/>
          <p:cNvCxnSpPr/>
          <p:nvPr/>
        </p:nvCxnSpPr>
        <p:spPr>
          <a:xfrm>
            <a:off x="3650763" y="1866748"/>
            <a:ext cx="123993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กล่องข้อความ 99"/>
          <p:cNvSpPr txBox="1"/>
          <p:nvPr/>
        </p:nvSpPr>
        <p:spPr>
          <a:xfrm>
            <a:off x="3781225" y="2065307"/>
            <a:ext cx="7145078" cy="369332"/>
          </a:xfrm>
          <a:prstGeom prst="rect">
            <a:avLst/>
          </a:prstGeom>
          <a:noFill/>
        </p:spPr>
        <p:txBody>
          <a:bodyPr wrap="square" rtlCol="0">
            <a:spAutoFit/>
          </a:bodyPr>
          <a:lstStyle/>
          <a:p>
            <a:r>
              <a:rPr lang="en-US" dirty="0"/>
              <a:t>Red pointer in the picture won’t change if this “</a:t>
            </a:r>
            <a:r>
              <a:rPr lang="en-US" dirty="0" err="1"/>
              <a:t>n.right</a:t>
            </a:r>
            <a:r>
              <a:rPr lang="en-US" dirty="0"/>
              <a:t>” does not exist. </a:t>
            </a:r>
          </a:p>
        </p:txBody>
      </p:sp>
      <p:cxnSp>
        <p:nvCxnSpPr>
          <p:cNvPr id="101" name="ลูกศรเชื่อมต่อแบบตรง 100"/>
          <p:cNvCxnSpPr/>
          <p:nvPr/>
        </p:nvCxnSpPr>
        <p:spPr>
          <a:xfrm>
            <a:off x="4465969" y="1940300"/>
            <a:ext cx="214390" cy="261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14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568568" y="283064"/>
            <a:ext cx="11013831" cy="1325563"/>
          </a:xfrm>
        </p:spPr>
        <p:txBody>
          <a:bodyPr/>
          <a:lstStyle/>
          <a:p>
            <a:r>
              <a:rPr lang="en-US" dirty="0"/>
              <a:t>Usage (same usage for BST and </a:t>
            </a:r>
            <a:r>
              <a:rPr lang="en-US" dirty="0" err="1"/>
              <a:t>BSTRecursive</a:t>
            </a:r>
            <a:r>
              <a:rPr lang="en-US" dirty="0"/>
              <a:t>)</a:t>
            </a:r>
          </a:p>
        </p:txBody>
      </p:sp>
      <p:pic>
        <p:nvPicPr>
          <p:cNvPr id="4" name="รูปภาพ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68" y="1608627"/>
            <a:ext cx="7639050" cy="1924050"/>
          </a:xfrm>
          <a:prstGeom prst="rect">
            <a:avLst/>
          </a:prstGeom>
        </p:spPr>
      </p:pic>
      <p:pic>
        <p:nvPicPr>
          <p:cNvPr id="5" name="รูปภาพ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68" y="3962890"/>
            <a:ext cx="6648450" cy="590550"/>
          </a:xfrm>
          <a:prstGeom prst="rect">
            <a:avLst/>
          </a:prstGeom>
        </p:spPr>
      </p:pic>
      <p:sp>
        <p:nvSpPr>
          <p:cNvPr id="6" name="สี่เหลี่ยมผืนผ้า 5"/>
          <p:cNvSpPr/>
          <p:nvPr/>
        </p:nvSpPr>
        <p:spPr>
          <a:xfrm>
            <a:off x="255168" y="1477108"/>
            <a:ext cx="7517232" cy="32238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วงเล็บปีกกาขวา 6"/>
          <p:cNvSpPr/>
          <p:nvPr/>
        </p:nvSpPr>
        <p:spPr>
          <a:xfrm>
            <a:off x="3950677" y="2672862"/>
            <a:ext cx="328246" cy="1535723"/>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กล่องข้อความ 7"/>
          <p:cNvSpPr txBox="1"/>
          <p:nvPr/>
        </p:nvSpPr>
        <p:spPr>
          <a:xfrm>
            <a:off x="4592513" y="2779225"/>
            <a:ext cx="5350477" cy="1477328"/>
          </a:xfrm>
          <a:prstGeom prst="rect">
            <a:avLst/>
          </a:prstGeom>
          <a:noFill/>
        </p:spPr>
        <p:txBody>
          <a:bodyPr wrap="square" rtlCol="0">
            <a:spAutoFit/>
          </a:bodyPr>
          <a:lstStyle/>
          <a:p>
            <a:r>
              <a:rPr lang="en-US" b="1" dirty="0"/>
              <a:t>When root points to a node at the start, the code always works regardless of us having set “root =“ or not inside the method. </a:t>
            </a:r>
          </a:p>
          <a:p>
            <a:endParaRPr lang="en-US" b="1" dirty="0"/>
          </a:p>
          <a:p>
            <a:r>
              <a:rPr lang="en-US" b="1" dirty="0"/>
              <a:t>The tree can be printed from root. </a:t>
            </a:r>
          </a:p>
        </p:txBody>
      </p:sp>
      <p:pic>
        <p:nvPicPr>
          <p:cNvPr id="10" name="รูปภาพ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68" y="4983653"/>
            <a:ext cx="6381750" cy="1447800"/>
          </a:xfrm>
          <a:prstGeom prst="rect">
            <a:avLst/>
          </a:prstGeom>
        </p:spPr>
      </p:pic>
      <p:sp>
        <p:nvSpPr>
          <p:cNvPr id="11" name="สี่เหลี่ยมผืนผ้า 10"/>
          <p:cNvSpPr/>
          <p:nvPr/>
        </p:nvSpPr>
        <p:spPr>
          <a:xfrm>
            <a:off x="192061" y="4983653"/>
            <a:ext cx="7580339" cy="15443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วงเล็บปีกกาขวา 11"/>
          <p:cNvSpPr/>
          <p:nvPr/>
        </p:nvSpPr>
        <p:spPr>
          <a:xfrm>
            <a:off x="2461846" y="5395422"/>
            <a:ext cx="281354" cy="499576"/>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กล่องข้อความ 12"/>
          <p:cNvSpPr txBox="1"/>
          <p:nvPr/>
        </p:nvSpPr>
        <p:spPr>
          <a:xfrm>
            <a:off x="2892667" y="5322044"/>
            <a:ext cx="7580339" cy="646331"/>
          </a:xfrm>
          <a:prstGeom prst="rect">
            <a:avLst/>
          </a:prstGeom>
          <a:noFill/>
        </p:spPr>
        <p:txBody>
          <a:bodyPr wrap="square" rtlCol="0">
            <a:spAutoFit/>
          </a:bodyPr>
          <a:lstStyle/>
          <a:p>
            <a:r>
              <a:rPr lang="en-US" b="1" dirty="0"/>
              <a:t>If we did not set “root=“</a:t>
            </a:r>
            <a:r>
              <a:rPr lang="th-TH" b="1" dirty="0"/>
              <a:t> </a:t>
            </a:r>
            <a:r>
              <a:rPr lang="en-US" b="1" dirty="0"/>
              <a:t>inside method insert, this code does not work when the root is originally null!! Tree won’t print!! (see the reason next page) </a:t>
            </a:r>
          </a:p>
        </p:txBody>
      </p:sp>
    </p:spTree>
    <p:extLst>
      <p:ext uri="{BB962C8B-B14F-4D97-AF65-F5344CB8AC3E}">
        <p14:creationId xmlns:p14="http://schemas.microsoft.com/office/powerpoint/2010/main" val="2596380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รูปภาพ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61" y="435099"/>
            <a:ext cx="6381750" cy="1447800"/>
          </a:xfrm>
          <a:prstGeom prst="rect">
            <a:avLst/>
          </a:prstGeom>
        </p:spPr>
      </p:pic>
      <p:cxnSp>
        <p:nvCxnSpPr>
          <p:cNvPr id="6" name="ลูกศรเชื่อมต่อแบบตรง 5"/>
          <p:cNvCxnSpPr/>
          <p:nvPr/>
        </p:nvCxnSpPr>
        <p:spPr>
          <a:xfrm>
            <a:off x="1207477" y="2297723"/>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ตัวเชื่อมต่อตรง 8"/>
          <p:cNvCxnSpPr/>
          <p:nvPr/>
        </p:nvCxnSpPr>
        <p:spPr>
          <a:xfrm flipV="1">
            <a:off x="1055077" y="2555631"/>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ตัวเชื่อมต่อตรง 10"/>
          <p:cNvCxnSpPr/>
          <p:nvPr/>
        </p:nvCxnSpPr>
        <p:spPr>
          <a:xfrm flipV="1">
            <a:off x="1207477" y="2801815"/>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กล่องข้อความ 13"/>
          <p:cNvSpPr txBox="1"/>
          <p:nvPr/>
        </p:nvSpPr>
        <p:spPr>
          <a:xfrm>
            <a:off x="725588" y="1989965"/>
            <a:ext cx="1021150" cy="369332"/>
          </a:xfrm>
          <a:prstGeom prst="rect">
            <a:avLst/>
          </a:prstGeom>
          <a:noFill/>
        </p:spPr>
        <p:txBody>
          <a:bodyPr wrap="square" rtlCol="0">
            <a:spAutoFit/>
          </a:bodyPr>
          <a:lstStyle/>
          <a:p>
            <a:r>
              <a:rPr lang="en-US" dirty="0"/>
              <a:t>t2.root</a:t>
            </a:r>
          </a:p>
        </p:txBody>
      </p:sp>
      <p:sp>
        <p:nvSpPr>
          <p:cNvPr id="15" name="ลูกศรขวา 14"/>
          <p:cNvSpPr/>
          <p:nvPr/>
        </p:nvSpPr>
        <p:spPr>
          <a:xfrm>
            <a:off x="2567352" y="2746237"/>
            <a:ext cx="1019908" cy="71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กล่องข้อความ 15"/>
          <p:cNvSpPr txBox="1"/>
          <p:nvPr/>
        </p:nvSpPr>
        <p:spPr>
          <a:xfrm>
            <a:off x="1899137" y="1936432"/>
            <a:ext cx="2356339" cy="923330"/>
          </a:xfrm>
          <a:prstGeom prst="rect">
            <a:avLst/>
          </a:prstGeom>
          <a:noFill/>
        </p:spPr>
        <p:txBody>
          <a:bodyPr wrap="square" rtlCol="0">
            <a:spAutoFit/>
          </a:bodyPr>
          <a:lstStyle/>
          <a:p>
            <a:r>
              <a:rPr lang="en-US" dirty="0"/>
              <a:t>Insert(1), which is insert(1,null,null)  is called</a:t>
            </a:r>
          </a:p>
        </p:txBody>
      </p:sp>
      <p:sp>
        <p:nvSpPr>
          <p:cNvPr id="17" name="สี่เหลี่ยมผืนผ้า 16"/>
          <p:cNvSpPr/>
          <p:nvPr/>
        </p:nvSpPr>
        <p:spPr>
          <a:xfrm>
            <a:off x="4161692" y="2359296"/>
            <a:ext cx="7291754" cy="42642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ลูกศรเชื่อมต่อแบบตรง 17"/>
          <p:cNvCxnSpPr/>
          <p:nvPr/>
        </p:nvCxnSpPr>
        <p:spPr>
          <a:xfrm>
            <a:off x="5195270" y="2939784"/>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ตัวเชื่อมต่อตรง 18"/>
          <p:cNvCxnSpPr/>
          <p:nvPr/>
        </p:nvCxnSpPr>
        <p:spPr>
          <a:xfrm flipV="1">
            <a:off x="5042870" y="3197692"/>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ตัวเชื่อมต่อตรง 19"/>
          <p:cNvCxnSpPr/>
          <p:nvPr/>
        </p:nvCxnSpPr>
        <p:spPr>
          <a:xfrm flipV="1">
            <a:off x="5195270" y="3443876"/>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กล่องข้อความ 20"/>
          <p:cNvSpPr txBox="1"/>
          <p:nvPr/>
        </p:nvSpPr>
        <p:spPr>
          <a:xfrm>
            <a:off x="4713381" y="2632026"/>
            <a:ext cx="1021150" cy="369332"/>
          </a:xfrm>
          <a:prstGeom prst="rect">
            <a:avLst/>
          </a:prstGeom>
          <a:noFill/>
        </p:spPr>
        <p:txBody>
          <a:bodyPr wrap="square" rtlCol="0">
            <a:spAutoFit/>
          </a:bodyPr>
          <a:lstStyle/>
          <a:p>
            <a:r>
              <a:rPr lang="en-US" dirty="0"/>
              <a:t>t2.root</a:t>
            </a:r>
          </a:p>
        </p:txBody>
      </p:sp>
      <p:sp>
        <p:nvSpPr>
          <p:cNvPr id="22" name="วงรี 21"/>
          <p:cNvSpPr/>
          <p:nvPr/>
        </p:nvSpPr>
        <p:spPr>
          <a:xfrm>
            <a:off x="5835224" y="3303199"/>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3" name="ลูกศรเชื่อมต่อแบบตรง 22"/>
          <p:cNvCxnSpPr/>
          <p:nvPr/>
        </p:nvCxnSpPr>
        <p:spPr>
          <a:xfrm flipH="1">
            <a:off x="6389465" y="3061451"/>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กล่องข้อความ 23"/>
          <p:cNvSpPr txBox="1"/>
          <p:nvPr/>
        </p:nvSpPr>
        <p:spPr>
          <a:xfrm>
            <a:off x="6545371" y="2831206"/>
            <a:ext cx="716350" cy="369332"/>
          </a:xfrm>
          <a:prstGeom prst="rect">
            <a:avLst/>
          </a:prstGeom>
          <a:noFill/>
        </p:spPr>
        <p:txBody>
          <a:bodyPr wrap="square" rtlCol="0">
            <a:spAutoFit/>
          </a:bodyPr>
          <a:lstStyle/>
          <a:p>
            <a:r>
              <a:rPr lang="en-US" dirty="0"/>
              <a:t>n</a:t>
            </a:r>
          </a:p>
        </p:txBody>
      </p:sp>
      <p:sp>
        <p:nvSpPr>
          <p:cNvPr id="25" name="กล่องข้อความ 24"/>
          <p:cNvSpPr txBox="1"/>
          <p:nvPr/>
        </p:nvSpPr>
        <p:spPr>
          <a:xfrm>
            <a:off x="7244985" y="2572444"/>
            <a:ext cx="3891938" cy="1754326"/>
          </a:xfrm>
          <a:prstGeom prst="rect">
            <a:avLst/>
          </a:prstGeom>
          <a:noFill/>
        </p:spPr>
        <p:txBody>
          <a:bodyPr wrap="square" rtlCol="0">
            <a:spAutoFit/>
          </a:bodyPr>
          <a:lstStyle/>
          <a:p>
            <a:r>
              <a:rPr lang="en-US" dirty="0"/>
              <a:t>The new node is not connected to the original tree. Thus any attempt to print the tree from the root downwards will fail. This is why we need   </a:t>
            </a:r>
            <a:r>
              <a:rPr lang="en-US" dirty="0">
                <a:highlight>
                  <a:srgbClr val="FFFF00"/>
                </a:highlight>
              </a:rPr>
              <a:t>“root =“ </a:t>
            </a:r>
            <a:r>
              <a:rPr lang="en-US" dirty="0"/>
              <a:t>in our insert(int value) , so that we can set the root to point to where n points to.</a:t>
            </a:r>
          </a:p>
        </p:txBody>
      </p:sp>
      <p:cxnSp>
        <p:nvCxnSpPr>
          <p:cNvPr id="26" name="ลูกศรเชื่อมต่อแบบตรง 25"/>
          <p:cNvCxnSpPr/>
          <p:nvPr/>
        </p:nvCxnSpPr>
        <p:spPr>
          <a:xfrm>
            <a:off x="6375610" y="373677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ตัวเชื่อมต่อตรง 26"/>
          <p:cNvCxnSpPr/>
          <p:nvPr/>
        </p:nvCxnSpPr>
        <p:spPr>
          <a:xfrm flipV="1">
            <a:off x="6223210" y="3994683"/>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ตัวเชื่อมต่อตรง 27"/>
          <p:cNvCxnSpPr/>
          <p:nvPr/>
        </p:nvCxnSpPr>
        <p:spPr>
          <a:xfrm flipV="1">
            <a:off x="6375610" y="4240867"/>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กลุ่ม 34"/>
          <p:cNvGrpSpPr/>
          <p:nvPr/>
        </p:nvGrpSpPr>
        <p:grpSpPr>
          <a:xfrm flipH="1">
            <a:off x="5579605" y="3736775"/>
            <a:ext cx="481889" cy="614118"/>
            <a:chOff x="5194563" y="4307195"/>
            <a:chExt cx="430382" cy="614118"/>
          </a:xfrm>
        </p:grpSpPr>
        <p:cxnSp>
          <p:nvCxnSpPr>
            <p:cNvPr id="29" name="ลูกศรเชื่อมต่อแบบตรง 28"/>
            <p:cNvCxnSpPr/>
            <p:nvPr/>
          </p:nvCxnSpPr>
          <p:spPr>
            <a:xfrm>
              <a:off x="5346963" y="430719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flipV="1">
              <a:off x="5194563" y="4554785"/>
              <a:ext cx="430382" cy="2565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ตัวเชื่อมต่อตรง 30"/>
            <p:cNvCxnSpPr/>
            <p:nvPr/>
          </p:nvCxnSpPr>
          <p:spPr>
            <a:xfrm flipV="1">
              <a:off x="5346963" y="4811287"/>
              <a:ext cx="234461" cy="110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กลุ่ม 38"/>
          <p:cNvGrpSpPr/>
          <p:nvPr/>
        </p:nvGrpSpPr>
        <p:grpSpPr>
          <a:xfrm rot="11690255">
            <a:off x="5875306" y="2681829"/>
            <a:ext cx="468923" cy="614117"/>
            <a:chOff x="5919835" y="2482799"/>
            <a:chExt cx="468923" cy="614117"/>
          </a:xfrm>
        </p:grpSpPr>
        <p:cxnSp>
          <p:nvCxnSpPr>
            <p:cNvPr id="36" name="ลูกศรเชื่อมต่อแบบตรง 35"/>
            <p:cNvCxnSpPr/>
            <p:nvPr/>
          </p:nvCxnSpPr>
          <p:spPr>
            <a:xfrm>
              <a:off x="6072235" y="2482799"/>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ตัวเชื่อมต่อตรง 36"/>
            <p:cNvCxnSpPr/>
            <p:nvPr/>
          </p:nvCxnSpPr>
          <p:spPr>
            <a:xfrm flipV="1">
              <a:off x="5919835" y="2740707"/>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ตัวเชื่อมต่อตรง 37"/>
            <p:cNvCxnSpPr/>
            <p:nvPr/>
          </p:nvCxnSpPr>
          <p:spPr>
            <a:xfrm flipV="1">
              <a:off x="6072235" y="2986891"/>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ลูกศรลง 39"/>
          <p:cNvSpPr/>
          <p:nvPr/>
        </p:nvSpPr>
        <p:spPr>
          <a:xfrm>
            <a:off x="5850951" y="4395803"/>
            <a:ext cx="606720" cy="428523"/>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ลูกศรเชื่อมต่อแบบตรง 57"/>
          <p:cNvCxnSpPr>
            <a:endCxn id="62" idx="1"/>
          </p:cNvCxnSpPr>
          <p:nvPr/>
        </p:nvCxnSpPr>
        <p:spPr>
          <a:xfrm>
            <a:off x="5376674" y="5144730"/>
            <a:ext cx="729925" cy="446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กล่องข้อความ 60"/>
          <p:cNvSpPr txBox="1"/>
          <p:nvPr/>
        </p:nvSpPr>
        <p:spPr>
          <a:xfrm>
            <a:off x="4894785" y="4836972"/>
            <a:ext cx="1021150" cy="369332"/>
          </a:xfrm>
          <a:prstGeom prst="rect">
            <a:avLst/>
          </a:prstGeom>
          <a:noFill/>
        </p:spPr>
        <p:txBody>
          <a:bodyPr wrap="square" rtlCol="0">
            <a:spAutoFit/>
          </a:bodyPr>
          <a:lstStyle/>
          <a:p>
            <a:r>
              <a:rPr lang="en-US" dirty="0"/>
              <a:t>t2.root</a:t>
            </a:r>
          </a:p>
        </p:txBody>
      </p:sp>
      <p:sp>
        <p:nvSpPr>
          <p:cNvPr id="62" name="วงรี 61"/>
          <p:cNvSpPr/>
          <p:nvPr/>
        </p:nvSpPr>
        <p:spPr>
          <a:xfrm>
            <a:off x="6016628" y="5508145"/>
            <a:ext cx="614362" cy="56981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63" name="ลูกศรเชื่อมต่อแบบตรง 62"/>
          <p:cNvCxnSpPr/>
          <p:nvPr/>
        </p:nvCxnSpPr>
        <p:spPr>
          <a:xfrm flipH="1">
            <a:off x="6570869" y="5266397"/>
            <a:ext cx="220606" cy="326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ลูกศรเชื่อมต่อแบบตรง 63"/>
          <p:cNvCxnSpPr/>
          <p:nvPr/>
        </p:nvCxnSpPr>
        <p:spPr>
          <a:xfrm>
            <a:off x="6557014" y="5941721"/>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ตัวเชื่อมต่อตรง 64"/>
          <p:cNvCxnSpPr/>
          <p:nvPr/>
        </p:nvCxnSpPr>
        <p:spPr>
          <a:xfrm flipV="1">
            <a:off x="6404614" y="6199629"/>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ตัวเชื่อมต่อตรง 65"/>
          <p:cNvCxnSpPr/>
          <p:nvPr/>
        </p:nvCxnSpPr>
        <p:spPr>
          <a:xfrm flipV="1">
            <a:off x="6557014" y="6445813"/>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กลุ่ม 66"/>
          <p:cNvGrpSpPr/>
          <p:nvPr/>
        </p:nvGrpSpPr>
        <p:grpSpPr>
          <a:xfrm flipH="1">
            <a:off x="5761009" y="5941721"/>
            <a:ext cx="481889" cy="614118"/>
            <a:chOff x="5194563" y="4307195"/>
            <a:chExt cx="430382" cy="614118"/>
          </a:xfrm>
        </p:grpSpPr>
        <p:cxnSp>
          <p:nvCxnSpPr>
            <p:cNvPr id="68" name="ลูกศรเชื่อมต่อแบบตรง 67"/>
            <p:cNvCxnSpPr/>
            <p:nvPr/>
          </p:nvCxnSpPr>
          <p:spPr>
            <a:xfrm>
              <a:off x="5346963" y="4307195"/>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ตัวเชื่อมต่อตรง 68"/>
            <p:cNvCxnSpPr/>
            <p:nvPr/>
          </p:nvCxnSpPr>
          <p:spPr>
            <a:xfrm flipV="1">
              <a:off x="5194563" y="4554785"/>
              <a:ext cx="430382" cy="2565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ตัวเชื่อมต่อตรง 69"/>
            <p:cNvCxnSpPr/>
            <p:nvPr/>
          </p:nvCxnSpPr>
          <p:spPr>
            <a:xfrm flipV="1">
              <a:off x="5346963" y="4811287"/>
              <a:ext cx="234461" cy="1100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กลุ่ม 70"/>
          <p:cNvGrpSpPr/>
          <p:nvPr/>
        </p:nvGrpSpPr>
        <p:grpSpPr>
          <a:xfrm rot="11690255">
            <a:off x="6056710" y="4886775"/>
            <a:ext cx="468923" cy="614117"/>
            <a:chOff x="5919835" y="2482799"/>
            <a:chExt cx="468923" cy="614117"/>
          </a:xfrm>
        </p:grpSpPr>
        <p:cxnSp>
          <p:nvCxnSpPr>
            <p:cNvPr id="72" name="ลูกศรเชื่อมต่อแบบตรง 71"/>
            <p:cNvCxnSpPr/>
            <p:nvPr/>
          </p:nvCxnSpPr>
          <p:spPr>
            <a:xfrm>
              <a:off x="6072235" y="2482799"/>
              <a:ext cx="117231" cy="3634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ตัวเชื่อมต่อตรง 72"/>
            <p:cNvCxnSpPr/>
            <p:nvPr/>
          </p:nvCxnSpPr>
          <p:spPr>
            <a:xfrm flipV="1">
              <a:off x="5919835" y="2740707"/>
              <a:ext cx="468923" cy="2461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flipV="1">
              <a:off x="6072235" y="2986891"/>
              <a:ext cx="234461" cy="1100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กล่องข้อความ 75"/>
          <p:cNvSpPr txBox="1"/>
          <p:nvPr/>
        </p:nvSpPr>
        <p:spPr>
          <a:xfrm>
            <a:off x="6754212" y="5042082"/>
            <a:ext cx="716350" cy="369332"/>
          </a:xfrm>
          <a:prstGeom prst="rect">
            <a:avLst/>
          </a:prstGeom>
          <a:noFill/>
        </p:spPr>
        <p:txBody>
          <a:bodyPr wrap="square" rtlCol="0">
            <a:spAutoFit/>
          </a:bodyPr>
          <a:lstStyle/>
          <a:p>
            <a:r>
              <a:rPr lang="en-US" dirty="0"/>
              <a:t>n</a:t>
            </a:r>
          </a:p>
        </p:txBody>
      </p:sp>
    </p:spTree>
    <p:extLst>
      <p:ext uri="{BB962C8B-B14F-4D97-AF65-F5344CB8AC3E}">
        <p14:creationId xmlns:p14="http://schemas.microsoft.com/office/powerpoint/2010/main" val="82537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803031" y="199292"/>
            <a:ext cx="10515600" cy="776288"/>
          </a:xfrm>
        </p:spPr>
        <p:txBody>
          <a:bodyPr/>
          <a:lstStyle/>
          <a:p>
            <a:r>
              <a:rPr lang="en-US" dirty="0"/>
              <a:t>remove</a:t>
            </a:r>
          </a:p>
        </p:txBody>
      </p:sp>
      <p:sp>
        <p:nvSpPr>
          <p:cNvPr id="4" name="สี่เหลี่ยมผืนผ้า 3"/>
          <p:cNvSpPr/>
          <p:nvPr/>
        </p:nvSpPr>
        <p:spPr>
          <a:xfrm>
            <a:off x="316523" y="975580"/>
            <a:ext cx="8827477" cy="4524315"/>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remove(</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v</a:t>
            </a:r>
            <a:r>
              <a:rPr lang="en-US" sz="2400" b="1"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n</a:t>
            </a:r>
            <a:r>
              <a:rPr lang="en-US" sz="2400" dirty="0">
                <a:solidFill>
                  <a:srgbClr val="000000"/>
                </a:solidFill>
                <a:latin typeface="Consolas" panose="020B0609020204030204" pitchFamily="49" charset="0"/>
              </a:rPr>
              <a:t> = </a:t>
            </a:r>
            <a:r>
              <a:rPr lang="en-US" sz="2400" dirty="0">
                <a:solidFill>
                  <a:srgbClr val="0000C0"/>
                </a:solidFill>
                <a:latin typeface="Consolas" panose="020B0609020204030204" pitchFamily="49" charset="0"/>
              </a:rPr>
              <a:t>root</a:t>
            </a:r>
            <a:r>
              <a:rPr lang="en-US" sz="2400" dirty="0">
                <a:solidFill>
                  <a:srgbClr val="000000"/>
                </a:solidFill>
                <a:latin typeface="Consolas" panose="020B0609020204030204" pitchFamily="49" charset="0"/>
              </a:rPr>
              <a:t>;</a:t>
            </a:r>
          </a:p>
          <a:p>
            <a:endParaRPr lang="en-US" sz="2400" dirty="0">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TreeIterator</a:t>
            </a:r>
            <a:r>
              <a:rPr lang="en-US" sz="2400" dirty="0">
                <a:solidFill>
                  <a:srgbClr val="000000"/>
                </a:solidFill>
                <a:latin typeface="Consolas" panose="020B0609020204030204" pitchFamily="49" charset="0"/>
              </a:rPr>
              <a:t> </a:t>
            </a:r>
            <a:r>
              <a:rPr lang="en-US" sz="2400" dirty="0" err="1">
                <a:solidFill>
                  <a:srgbClr val="6A3E3E"/>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TreeIterator</a:t>
            </a:r>
            <a:r>
              <a:rPr lang="en-US" sz="2400" dirty="0">
                <a:solidFill>
                  <a:srgbClr val="000000"/>
                </a:solidFill>
                <a:latin typeface="Consolas" panose="020B0609020204030204" pitchFamily="49" charset="0"/>
              </a:rPr>
              <a:t>) find(</a:t>
            </a:r>
            <a:r>
              <a:rPr lang="en-US" sz="2400" dirty="0">
                <a:solidFill>
                  <a:srgbClr val="6A3E3E"/>
                </a:solidFill>
                <a:latin typeface="Consolas" panose="020B0609020204030204" pitchFamily="49" charset="0"/>
              </a:rPr>
              <a:t>v</a:t>
            </a:r>
            <a:r>
              <a:rPr lang="en-US" sz="2400"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	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 </a:t>
            </a:r>
          </a:p>
          <a:p>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not found, we can not remove it</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endParaRPr lang="en-US" sz="2400" dirty="0">
              <a:latin typeface="Consolas" panose="020B0609020204030204" pitchFamily="49" charset="0"/>
            </a:endParaRPr>
          </a:p>
          <a:p>
            <a:r>
              <a:rPr lang="en-US" sz="2400" dirty="0">
                <a:solidFill>
                  <a:srgbClr val="6A3E3E"/>
                </a:solidFill>
                <a:latin typeface="Consolas" panose="020B0609020204030204" pitchFamily="49" charset="0"/>
              </a:rPr>
              <a:t>	n</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i</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currentNode</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parent</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596783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53975"/>
            <a:ext cx="8229600" cy="1143000"/>
          </a:xfrm>
        </p:spPr>
        <p:txBody>
          <a:bodyPr/>
          <a:lstStyle/>
          <a:p>
            <a:pPr eaLnBrk="1" hangingPunct="1"/>
            <a:r>
              <a:rPr lang="en-US" altLang="en-US" sz="4000" dirty="0"/>
              <a:t>Recursive Tree Traversal</a:t>
            </a:r>
            <a:endParaRPr lang="th-TH" altLang="en-US" sz="4000" dirty="0"/>
          </a:p>
        </p:txBody>
      </p:sp>
      <p:sp>
        <p:nvSpPr>
          <p:cNvPr id="8195" name="Rectangle 3"/>
          <p:cNvSpPr>
            <a:spLocks noGrp="1" noChangeArrowheads="1"/>
          </p:cNvSpPr>
          <p:nvPr>
            <p:ph type="body" idx="1"/>
          </p:nvPr>
        </p:nvSpPr>
        <p:spPr>
          <a:xfrm>
            <a:off x="1958975" y="836613"/>
            <a:ext cx="8002588" cy="1655762"/>
          </a:xfrm>
        </p:spPr>
        <p:txBody>
          <a:bodyPr/>
          <a:lstStyle/>
          <a:p>
            <a:pPr eaLnBrk="1" hangingPunct="1"/>
            <a:r>
              <a:rPr lang="th-TH" altLang="en-US" b="1" dirty="0" err="1"/>
              <a:t>preorder</a:t>
            </a:r>
            <a:r>
              <a:rPr lang="th-TH" altLang="en-US" b="1" dirty="0"/>
              <a:t> </a:t>
            </a:r>
          </a:p>
          <a:p>
            <a:pPr lvl="1" eaLnBrk="1" hangingPunct="1"/>
            <a:r>
              <a:rPr lang="en-US" altLang="en-US" dirty="0"/>
              <a:t>Root, left subtree, right subtree</a:t>
            </a:r>
          </a:p>
          <a:p>
            <a:pPr lvl="2" eaLnBrk="1" hangingPunct="1"/>
            <a:r>
              <a:rPr lang="en-US" altLang="en-US" dirty="0"/>
              <a:t>Within subtree, pick its root first, and so on…. </a:t>
            </a:r>
            <a:endParaRPr lang="th-TH" altLang="en-US" dirty="0"/>
          </a:p>
          <a:p>
            <a:pPr lvl="2" eaLnBrk="1" hangingPunct="1">
              <a:buFontTx/>
              <a:buNone/>
            </a:pPr>
            <a:r>
              <a:rPr lang="th-TH" altLang="en-US" dirty="0"/>
              <a:t> </a:t>
            </a:r>
          </a:p>
        </p:txBody>
      </p:sp>
      <p:sp>
        <p:nvSpPr>
          <p:cNvPr id="8197" name="กล่องข้อความ 25"/>
          <p:cNvSpPr txBox="1">
            <a:spLocks noChangeArrowheads="1"/>
          </p:cNvSpPr>
          <p:nvPr/>
        </p:nvSpPr>
        <p:spPr bwMode="auto">
          <a:xfrm>
            <a:off x="5125722" y="2708276"/>
            <a:ext cx="5542279"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6, left subtree of 6, right subtree of 6</a:t>
            </a:r>
          </a:p>
          <a:p>
            <a:pPr eaLnBrk="1" hangingPunct="1">
              <a:buFont typeface="Arial" panose="020B0604020202020204" pitchFamily="34" charset="0"/>
              <a:buChar char="•"/>
            </a:pPr>
            <a:r>
              <a:rPr lang="en-US" sz="2400" dirty="0"/>
              <a:t>6, (1, left subtree of 1, right subtree of 1), (8, left subtree of 8, right subtree of 8)</a:t>
            </a:r>
          </a:p>
          <a:p>
            <a:pPr eaLnBrk="1" hangingPunct="1">
              <a:buFont typeface="Arial" panose="020B0604020202020204" pitchFamily="34" charset="0"/>
              <a:buChar char="•"/>
            </a:pPr>
            <a:r>
              <a:rPr lang="en-US" sz="2400" dirty="0"/>
              <a:t>6, (1, null, (3, left subtree of 3, right subtree of 3))(8, (7, left subtree of 7, right subtree of 7), (10, left subtree of 10, right subtree of 10))</a:t>
            </a:r>
          </a:p>
          <a:p>
            <a:pPr eaLnBrk="1" hangingPunct="1">
              <a:buFont typeface="Arial" panose="020B0604020202020204" pitchFamily="34" charset="0"/>
              <a:buChar char="•"/>
            </a:pPr>
            <a:r>
              <a:rPr lang="en-US" sz="2400" dirty="0"/>
              <a:t>6, (1, null, (3, null, null))(8, (7, null, null), (10, null, null))</a:t>
            </a:r>
          </a:p>
          <a:p>
            <a:pPr eaLnBrk="1" hangingPunct="1">
              <a:buFont typeface="Arial" panose="020B0604020202020204" pitchFamily="34" charset="0"/>
              <a:buChar char="•"/>
            </a:pPr>
            <a:r>
              <a:rPr lang="en-US" sz="2400" dirty="0"/>
              <a:t>6, 1, 3, 8, 7, 10</a:t>
            </a:r>
          </a:p>
          <a:p>
            <a:pPr eaLnBrk="1" hangingPunct="1">
              <a:buFont typeface="Arial" panose="020B0604020202020204" pitchFamily="34" charset="0"/>
              <a:buChar char="•"/>
            </a:pPr>
            <a:endParaRPr lang="en-US" sz="2000" dirty="0"/>
          </a:p>
          <a:p>
            <a:pPr eaLnBrk="1" hangingPunct="1">
              <a:buFont typeface="Arial" panose="020B0604020202020204" pitchFamily="34" charset="0"/>
              <a:buChar char="•"/>
            </a:pPr>
            <a:endParaRPr lang="en-US" altLang="en-US" dirty="0"/>
          </a:p>
        </p:txBody>
      </p:sp>
      <p:grpSp>
        <p:nvGrpSpPr>
          <p:cNvPr id="25" name="กลุ่ม 24"/>
          <p:cNvGrpSpPr/>
          <p:nvPr/>
        </p:nvGrpSpPr>
        <p:grpSpPr bwMode="auto">
          <a:xfrm>
            <a:off x="1597890" y="2796524"/>
            <a:ext cx="3562007" cy="2589864"/>
            <a:chOff x="438767" y="0"/>
            <a:chExt cx="4522891" cy="2962587"/>
          </a:xfrm>
        </p:grpSpPr>
        <p:sp>
          <p:nvSpPr>
            <p:cNvPr id="26" name="วงรี 25"/>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27" name="วงรี 26"/>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28" name="วงรี 27"/>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29" name="วงรี 28"/>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30" name="วงรี 29"/>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31" name="วงรี 30"/>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32" name="ลูกศรเชื่อมต่อแบบตรง 31"/>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ลูกศรเชื่อมต่อแบบตรง 35"/>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992313" y="260351"/>
            <a:ext cx="8229600" cy="2016125"/>
          </a:xfrm>
        </p:spPr>
        <p:txBody>
          <a:bodyPr/>
          <a:lstStyle/>
          <a:p>
            <a:pPr eaLnBrk="1" hangingPunct="1"/>
            <a:r>
              <a:rPr lang="th-TH" altLang="en-US" b="1"/>
              <a:t>postorder</a:t>
            </a:r>
          </a:p>
          <a:p>
            <a:pPr lvl="1" eaLnBrk="1" hangingPunct="1"/>
            <a:r>
              <a:rPr lang="en-US" altLang="en-US"/>
              <a:t>Left subtree, right subtree, then the root.</a:t>
            </a:r>
          </a:p>
          <a:p>
            <a:pPr lvl="2" eaLnBrk="1" hangingPunct="1"/>
            <a:r>
              <a:rPr lang="en-US" altLang="en-US"/>
              <a:t>Inside each subtree, use postorder too. </a:t>
            </a:r>
            <a:endParaRPr lang="th-TH" altLang="en-US"/>
          </a:p>
        </p:txBody>
      </p:sp>
      <p:sp>
        <p:nvSpPr>
          <p:cNvPr id="9220" name="กล่องข้อความ 23"/>
          <p:cNvSpPr txBox="1">
            <a:spLocks noChangeArrowheads="1"/>
          </p:cNvSpPr>
          <p:nvPr/>
        </p:nvSpPr>
        <p:spPr bwMode="auto">
          <a:xfrm>
            <a:off x="5159896" y="2111376"/>
            <a:ext cx="547635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Left subtree of 6, right subtree of 6, 6</a:t>
            </a:r>
          </a:p>
          <a:p>
            <a:pPr eaLnBrk="1" hangingPunct="1">
              <a:buFont typeface="Arial" panose="020B0604020202020204" pitchFamily="34" charset="0"/>
              <a:buChar char="•"/>
            </a:pPr>
            <a:r>
              <a:rPr lang="en-US" sz="2400" dirty="0"/>
              <a:t>(left subtree of 1, right subtree of 1, 1), (left subtree of 8, right subtree of 8, 8), 6</a:t>
            </a:r>
          </a:p>
          <a:p>
            <a:pPr eaLnBrk="1" hangingPunct="1">
              <a:buFont typeface="Arial" panose="020B0604020202020204" pitchFamily="34" charset="0"/>
              <a:buChar char="•"/>
            </a:pPr>
            <a:r>
              <a:rPr lang="en-US" sz="2400" dirty="0"/>
              <a:t>(null, (left subtree of 3, right subtree of 3, 3), 1), ((left subtree of 7, right subtree of 7, 7), (left subtree of 10, right subtree of 10, 10), 8), 6</a:t>
            </a:r>
          </a:p>
          <a:p>
            <a:pPr eaLnBrk="1" hangingPunct="1">
              <a:buFont typeface="Arial" panose="020B0604020202020204" pitchFamily="34" charset="0"/>
              <a:buChar char="•"/>
            </a:pPr>
            <a:r>
              <a:rPr lang="en-US" sz="2400" dirty="0"/>
              <a:t>(null, (null, null, 3), 1), ((null, null, 7), (null, null, 10), 8), 6</a:t>
            </a:r>
          </a:p>
          <a:p>
            <a:pPr eaLnBrk="1" hangingPunct="1">
              <a:buFont typeface="Arial" panose="020B0604020202020204" pitchFamily="34" charset="0"/>
              <a:buChar char="•"/>
            </a:pPr>
            <a:r>
              <a:rPr lang="en-US" sz="2400" dirty="0"/>
              <a:t>3, 1, 7, 10, 8, 6</a:t>
            </a:r>
            <a:endParaRPr lang="en-US" altLang="en-US" sz="2400" dirty="0"/>
          </a:p>
        </p:txBody>
      </p:sp>
      <p:grpSp>
        <p:nvGrpSpPr>
          <p:cNvPr id="24" name="กลุ่ม 23"/>
          <p:cNvGrpSpPr/>
          <p:nvPr/>
        </p:nvGrpSpPr>
        <p:grpSpPr bwMode="auto">
          <a:xfrm>
            <a:off x="1597890" y="2796524"/>
            <a:ext cx="3562007" cy="2589864"/>
            <a:chOff x="438767" y="0"/>
            <a:chExt cx="4522891" cy="2962587"/>
          </a:xfrm>
        </p:grpSpPr>
        <p:sp>
          <p:nvSpPr>
            <p:cNvPr id="25" name="วงรี 24"/>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26" name="วงรี 25"/>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27" name="วงรี 26"/>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28" name="วงรี 27"/>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29" name="วงรี 28"/>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30" name="วงรี 29"/>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31" name="ลูกศรเชื่อมต่อแบบตรง 30"/>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ลูกศรเชื่อมต่อแบบตรง 31"/>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p:cNvSpPr>
            <a:spLocks noGrp="1"/>
          </p:cNvSpPr>
          <p:nvPr>
            <p:ph idx="1"/>
          </p:nvPr>
        </p:nvSpPr>
        <p:spPr>
          <a:xfrm>
            <a:off x="1992313" y="188913"/>
            <a:ext cx="8229600" cy="1511300"/>
          </a:xfrm>
        </p:spPr>
        <p:txBody>
          <a:bodyPr>
            <a:normAutofit lnSpcReduction="10000"/>
          </a:bodyPr>
          <a:lstStyle/>
          <a:p>
            <a:pPr eaLnBrk="1" hangingPunct="1">
              <a:defRPr/>
            </a:pPr>
            <a:r>
              <a:rPr lang="th-TH" altLang="en-US" b="1" dirty="0" err="1"/>
              <a:t>inorder</a:t>
            </a:r>
            <a:r>
              <a:rPr lang="th-TH" altLang="en-US" b="1" dirty="0"/>
              <a:t>  </a:t>
            </a:r>
          </a:p>
          <a:p>
            <a:pPr lvl="1" eaLnBrk="1" hangingPunct="1">
              <a:defRPr/>
            </a:pPr>
            <a:r>
              <a:rPr lang="en-US" altLang="en-US" dirty="0"/>
              <a:t>Left subtree comes first, then root, then right subtree.  </a:t>
            </a:r>
          </a:p>
          <a:p>
            <a:pPr lvl="2" eaLnBrk="1" hangingPunct="1">
              <a:defRPr/>
            </a:pPr>
            <a:r>
              <a:rPr lang="en-US" altLang="en-US" dirty="0"/>
              <a:t>Inside each subtree, use </a:t>
            </a:r>
            <a:r>
              <a:rPr lang="en-US" altLang="en-US" dirty="0" err="1"/>
              <a:t>inorder</a:t>
            </a:r>
            <a:r>
              <a:rPr lang="en-US" altLang="en-US" dirty="0"/>
              <a:t> too.</a:t>
            </a:r>
          </a:p>
          <a:p>
            <a:pPr lvl="1" eaLnBrk="1" hangingPunct="1">
              <a:defRPr/>
            </a:pPr>
            <a:r>
              <a:rPr lang="en-US" altLang="en-US" dirty="0"/>
              <a:t>Our iterator will be based on this type of traversal</a:t>
            </a:r>
            <a:endParaRPr lang="th-TH" altLang="en-US" dirty="0"/>
          </a:p>
          <a:p>
            <a:pPr marL="0" indent="0">
              <a:buNone/>
              <a:defRPr/>
            </a:pPr>
            <a:endParaRPr lang="en-US" dirty="0"/>
          </a:p>
        </p:txBody>
      </p:sp>
      <p:grpSp>
        <p:nvGrpSpPr>
          <p:cNvPr id="37" name="กลุ่ม 36"/>
          <p:cNvGrpSpPr/>
          <p:nvPr/>
        </p:nvGrpSpPr>
        <p:grpSpPr bwMode="auto">
          <a:xfrm>
            <a:off x="1597890" y="2796524"/>
            <a:ext cx="3562007" cy="2589864"/>
            <a:chOff x="438767" y="0"/>
            <a:chExt cx="4522891" cy="2962587"/>
          </a:xfrm>
        </p:grpSpPr>
        <p:sp>
          <p:nvSpPr>
            <p:cNvPr id="38" name="วงรี 37"/>
            <p:cNvSpPr/>
            <p:nvPr/>
          </p:nvSpPr>
          <p:spPr>
            <a:xfrm>
              <a:off x="1532281" y="0"/>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6</a:t>
              </a:r>
              <a:endParaRPr lang="en-US" sz="2400">
                <a:latin typeface="Times New Roman" panose="02020603050405020304" pitchFamily="18" charset="0"/>
                <a:ea typeface="Times New Roman" panose="02020603050405020304" pitchFamily="18" charset="0"/>
              </a:endParaRPr>
            </a:p>
          </p:txBody>
        </p:sp>
        <p:sp>
          <p:nvSpPr>
            <p:cNvPr id="39" name="วงรี 38"/>
            <p:cNvSpPr/>
            <p:nvPr/>
          </p:nvSpPr>
          <p:spPr>
            <a:xfrm>
              <a:off x="438767" y="999376"/>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1</a:t>
              </a:r>
              <a:endParaRPr lang="en-US" sz="2400">
                <a:latin typeface="Times New Roman" panose="02020603050405020304" pitchFamily="18" charset="0"/>
                <a:ea typeface="Times New Roman" panose="02020603050405020304" pitchFamily="18" charset="0"/>
              </a:endParaRPr>
            </a:p>
          </p:txBody>
        </p:sp>
        <p:sp>
          <p:nvSpPr>
            <p:cNvPr id="40" name="วงรี 39"/>
            <p:cNvSpPr/>
            <p:nvPr/>
          </p:nvSpPr>
          <p:spPr>
            <a:xfrm>
              <a:off x="2678516" y="957561"/>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8</a:t>
              </a:r>
              <a:endParaRPr lang="en-US" sz="2400" dirty="0">
                <a:latin typeface="Times New Roman" panose="02020603050405020304" pitchFamily="18" charset="0"/>
                <a:ea typeface="Times New Roman" panose="02020603050405020304" pitchFamily="18" charset="0"/>
              </a:endParaRPr>
            </a:p>
          </p:txBody>
        </p:sp>
        <p:sp>
          <p:nvSpPr>
            <p:cNvPr id="41" name="วงรี 40"/>
            <p:cNvSpPr/>
            <p:nvPr/>
          </p:nvSpPr>
          <p:spPr>
            <a:xfrm>
              <a:off x="2232948" y="2115833"/>
              <a:ext cx="847938" cy="79657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dirty="0">
                  <a:solidFill>
                    <a:srgbClr val="000000"/>
                  </a:solidFill>
                  <a:latin typeface="Times New Roman" panose="02020603050405020304" pitchFamily="18" charset="0"/>
                  <a:ea typeface="Times New Roman" panose="02020603050405020304" pitchFamily="18" charset="0"/>
                </a:rPr>
                <a:t>7</a:t>
              </a:r>
              <a:endParaRPr lang="en-US" sz="2400" dirty="0">
                <a:latin typeface="Times New Roman" panose="02020603050405020304" pitchFamily="18" charset="0"/>
                <a:ea typeface="Times New Roman" panose="02020603050405020304" pitchFamily="18" charset="0"/>
              </a:endParaRPr>
            </a:p>
          </p:txBody>
        </p:sp>
        <p:sp>
          <p:nvSpPr>
            <p:cNvPr id="42" name="วงรี 41"/>
            <p:cNvSpPr/>
            <p:nvPr/>
          </p:nvSpPr>
          <p:spPr>
            <a:xfrm>
              <a:off x="4003088" y="2082199"/>
              <a:ext cx="958570" cy="8302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r>
                <a:rPr lang="en-US" sz="2400">
                  <a:solidFill>
                    <a:srgbClr val="000000"/>
                  </a:solidFill>
                  <a:latin typeface="Times New Roman" panose="02020603050405020304" pitchFamily="18" charset="0"/>
                  <a:ea typeface="Times New Roman" panose="02020603050405020304" pitchFamily="18" charset="0"/>
                </a:rPr>
                <a:t>10</a:t>
              </a:r>
              <a:endParaRPr lang="en-US" sz="2400">
                <a:latin typeface="Times New Roman" panose="02020603050405020304" pitchFamily="18" charset="0"/>
                <a:ea typeface="Times New Roman" panose="02020603050405020304" pitchFamily="18" charset="0"/>
              </a:endParaRPr>
            </a:p>
          </p:txBody>
        </p:sp>
        <p:sp>
          <p:nvSpPr>
            <p:cNvPr id="43" name="วงรี 42"/>
            <p:cNvSpPr/>
            <p:nvPr/>
          </p:nvSpPr>
          <p:spPr>
            <a:xfrm>
              <a:off x="835016" y="2166012"/>
              <a:ext cx="758488" cy="7965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z="2400">
                  <a:solidFill>
                    <a:srgbClr val="000000"/>
                  </a:solidFill>
                  <a:latin typeface="Times New Roman" panose="02020603050405020304" pitchFamily="18" charset="0"/>
                  <a:ea typeface="Times New Roman" panose="02020603050405020304" pitchFamily="18" charset="0"/>
                </a:rPr>
                <a:t>3</a:t>
              </a:r>
              <a:endParaRPr lang="en-US" sz="2400">
                <a:latin typeface="Times New Roman" panose="02020603050405020304" pitchFamily="18" charset="0"/>
                <a:ea typeface="Times New Roman" panose="02020603050405020304" pitchFamily="18" charset="0"/>
              </a:endParaRPr>
            </a:p>
          </p:txBody>
        </p:sp>
        <p:cxnSp>
          <p:nvCxnSpPr>
            <p:cNvPr id="44" name="ลูกศรเชื่อมต่อแบบตรง 43"/>
            <p:cNvCxnSpPr/>
            <p:nvPr/>
          </p:nvCxnSpPr>
          <p:spPr>
            <a:xfrm flipH="1">
              <a:off x="1086712" y="679493"/>
              <a:ext cx="556112" cy="436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ลูกศรเชื่อมต่อแบบตรง 44"/>
            <p:cNvCxnSpPr/>
            <p:nvPr/>
          </p:nvCxnSpPr>
          <p:spPr>
            <a:xfrm>
              <a:off x="2253355" y="589590"/>
              <a:ext cx="535704" cy="4850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ลูกศรเชื่อมต่อแบบตรง 45"/>
            <p:cNvCxnSpPr/>
            <p:nvPr/>
          </p:nvCxnSpPr>
          <p:spPr>
            <a:xfrm>
              <a:off x="818010" y="1795951"/>
              <a:ext cx="219384" cy="4871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ลูกศรเชื่อมต่อแบบตรง 46"/>
            <p:cNvCxnSpPr/>
            <p:nvPr/>
          </p:nvCxnSpPr>
          <p:spPr>
            <a:xfrm flipH="1">
              <a:off x="2612192" y="1701867"/>
              <a:ext cx="229587" cy="41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a:off x="3336667" y="1614055"/>
              <a:ext cx="778896" cy="669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กล่องข้อความ 23"/>
          <p:cNvSpPr txBox="1">
            <a:spLocks noChangeArrowheads="1"/>
          </p:cNvSpPr>
          <p:nvPr/>
        </p:nvSpPr>
        <p:spPr bwMode="auto">
          <a:xfrm>
            <a:off x="5159896" y="2111376"/>
            <a:ext cx="547635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buFont typeface="Arial" panose="020B0604020202020204" pitchFamily="34" charset="0"/>
              <a:buChar char="•"/>
            </a:pPr>
            <a:r>
              <a:rPr lang="en-US" sz="2400" dirty="0"/>
              <a:t>Left subtree of 6, 6, right subtree of 6</a:t>
            </a:r>
          </a:p>
          <a:p>
            <a:pPr eaLnBrk="1" hangingPunct="1">
              <a:buFont typeface="Arial" panose="020B0604020202020204" pitchFamily="34" charset="0"/>
              <a:buChar char="•"/>
            </a:pPr>
            <a:r>
              <a:rPr lang="en-US" sz="2400" dirty="0"/>
              <a:t>(left subtree of 1, 1, right subtree of 1), 6, (left subtree of 8, 8, right subtree of 8)</a:t>
            </a:r>
          </a:p>
          <a:p>
            <a:pPr eaLnBrk="1" hangingPunct="1">
              <a:buFont typeface="Arial" panose="020B0604020202020204" pitchFamily="34" charset="0"/>
              <a:buChar char="•"/>
            </a:pPr>
            <a:r>
              <a:rPr lang="en-US" sz="2400" dirty="0"/>
              <a:t>(null, 1, (left subtree of 3, 3, right subtree of 3)), 6, ((left subtree of 7, 7, right subtree of 7)  , 8, (left subtree of 10, 10, right subtree of 10))</a:t>
            </a:r>
          </a:p>
          <a:p>
            <a:pPr eaLnBrk="1" hangingPunct="1">
              <a:buFont typeface="Arial" panose="020B0604020202020204" pitchFamily="34" charset="0"/>
              <a:buChar char="•"/>
            </a:pPr>
            <a:r>
              <a:rPr lang="en-US" sz="2400" dirty="0"/>
              <a:t>(null, 1, (null, 3, null)), 6, ((null, 7, null)  , 8, (null, 10, null))</a:t>
            </a:r>
          </a:p>
          <a:p>
            <a:pPr eaLnBrk="1" hangingPunct="1">
              <a:buFont typeface="Arial" panose="020B0604020202020204" pitchFamily="34" charset="0"/>
              <a:buChar char="•"/>
            </a:pPr>
            <a:r>
              <a:rPr lang="en-US" sz="2400" dirty="0"/>
              <a:t>1, 3, 6, 7, 8, 10</a:t>
            </a:r>
          </a:p>
          <a:p>
            <a:pPr eaLnBrk="1" hangingPunct="1">
              <a:buFont typeface="Arial" panose="020B0604020202020204" pitchFamily="34" charset="0"/>
              <a:buChar char="•"/>
            </a:pPr>
            <a:endParaRPr lang="en-US" sz="2400" dirty="0"/>
          </a:p>
          <a:p>
            <a:pPr eaLnBrk="1" hangingPunct="1">
              <a:buFont typeface="Arial" panose="020B0604020202020204" pitchFamily="34" charset="0"/>
              <a:buChar char="•"/>
            </a:pPr>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ตัวแทนเนื้อหา 2">
            <a:extLst>
              <a:ext uri="{FF2B5EF4-FFF2-40B4-BE49-F238E27FC236}">
                <a16:creationId xmlns:a16="http://schemas.microsoft.com/office/drawing/2014/main" id="{02483AC5-2909-470C-A7A0-21D2C1D7ECD9}"/>
              </a:ext>
            </a:extLst>
          </p:cNvPr>
          <p:cNvSpPr>
            <a:spLocks noGrp="1"/>
          </p:cNvSpPr>
          <p:nvPr>
            <p:ph idx="1"/>
          </p:nvPr>
        </p:nvSpPr>
        <p:spPr/>
        <p:txBody>
          <a:bodyPr/>
          <a:lstStyle/>
          <a:p>
            <a:pPr marL="0" indent="0">
              <a:buNone/>
            </a:pPr>
            <a:r>
              <a:rPr lang="en-US" dirty="0" err="1"/>
              <a:t>inorder</a:t>
            </a:r>
            <a:r>
              <a:rPr lang="en-US" dirty="0"/>
              <a:t>(</a:t>
            </a:r>
            <a:r>
              <a:rPr lang="en-US" dirty="0" err="1"/>
              <a:t>BSTNode</a:t>
            </a:r>
            <a:r>
              <a:rPr lang="en-US" dirty="0"/>
              <a:t> n){</a:t>
            </a:r>
          </a:p>
          <a:p>
            <a:pPr marL="0" indent="0">
              <a:buNone/>
            </a:pPr>
            <a:r>
              <a:rPr lang="en-US" dirty="0"/>
              <a:t>	if(n == null){</a:t>
            </a:r>
          </a:p>
          <a:p>
            <a:pPr marL="0" indent="0">
              <a:buNone/>
            </a:pPr>
            <a:r>
              <a:rPr lang="en-US" dirty="0"/>
              <a:t>		return;</a:t>
            </a:r>
          </a:p>
          <a:p>
            <a:pPr marL="0" indent="0">
              <a:buNone/>
            </a:pPr>
            <a:r>
              <a:rPr lang="en-US" dirty="0"/>
              <a:t>	}</a:t>
            </a:r>
          </a:p>
          <a:p>
            <a:pPr marL="0" indent="0">
              <a:buNone/>
            </a:pPr>
            <a:r>
              <a:rPr lang="en-US" dirty="0"/>
              <a:t>	</a:t>
            </a:r>
            <a:r>
              <a:rPr lang="en-US" dirty="0" err="1"/>
              <a:t>inorder</a:t>
            </a:r>
            <a:r>
              <a:rPr lang="en-US" dirty="0"/>
              <a:t>(</a:t>
            </a:r>
            <a:r>
              <a:rPr lang="en-US" dirty="0" err="1"/>
              <a:t>n.left</a:t>
            </a:r>
            <a:r>
              <a:rPr lang="en-US" dirty="0"/>
              <a:t>);</a:t>
            </a:r>
          </a:p>
          <a:p>
            <a:pPr marL="0" indent="0">
              <a:buNone/>
            </a:pPr>
            <a:r>
              <a:rPr lang="en-US" dirty="0"/>
              <a:t>	print(</a:t>
            </a:r>
            <a:r>
              <a:rPr lang="en-US" dirty="0" err="1"/>
              <a:t>n.data</a:t>
            </a:r>
            <a:r>
              <a:rPr lang="en-US" dirty="0"/>
              <a:t>);</a:t>
            </a:r>
          </a:p>
          <a:p>
            <a:pPr marL="0" indent="0">
              <a:buNone/>
            </a:pPr>
            <a:r>
              <a:rPr lang="en-US" dirty="0"/>
              <a:t>	</a:t>
            </a:r>
            <a:r>
              <a:rPr lang="en-US" dirty="0" err="1"/>
              <a:t>inorder</a:t>
            </a:r>
            <a:r>
              <a:rPr lang="en-US" dirty="0"/>
              <a:t>(</a:t>
            </a:r>
            <a:r>
              <a:rPr lang="en-US" dirty="0" err="1"/>
              <a:t>n.right</a:t>
            </a:r>
            <a:r>
              <a:rPr lang="en-US" dirty="0"/>
              <a:t>);</a:t>
            </a:r>
          </a:p>
          <a:p>
            <a:pPr marL="0" indent="0">
              <a:buNone/>
            </a:pPr>
            <a:r>
              <a:rPr lang="en-US" dirty="0"/>
              <a:t>}</a:t>
            </a:r>
          </a:p>
        </p:txBody>
      </p:sp>
    </p:spTree>
    <p:extLst>
      <p:ext uri="{BB962C8B-B14F-4D97-AF65-F5344CB8AC3E}">
        <p14:creationId xmlns:p14="http://schemas.microsoft.com/office/powerpoint/2010/main" val="191036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breadth-first traversal</a:t>
            </a:r>
            <a:endParaRPr lang="th-TH" altLang="en-US" dirty="0"/>
          </a:p>
        </p:txBody>
      </p:sp>
      <p:sp>
        <p:nvSpPr>
          <p:cNvPr id="11267" name="Rectangle 3"/>
          <p:cNvSpPr>
            <a:spLocks noGrp="1" noChangeArrowheads="1"/>
          </p:cNvSpPr>
          <p:nvPr>
            <p:ph type="body" idx="1"/>
          </p:nvPr>
        </p:nvSpPr>
        <p:spPr/>
        <p:txBody>
          <a:bodyPr/>
          <a:lstStyle/>
          <a:p>
            <a:pPr eaLnBrk="1" hangingPunct="1"/>
            <a:r>
              <a:rPr lang="en-US" altLang="en-US"/>
              <a:t>The first 3 methods we have seen are tree-searching using </a:t>
            </a:r>
            <a:r>
              <a:rPr lang="en-US" altLang="en-US">
                <a:solidFill>
                  <a:srgbClr val="FF0000"/>
                </a:solidFill>
              </a:rPr>
              <a:t>depth-first search</a:t>
            </a:r>
            <a:endParaRPr lang="th-TH" altLang="en-US">
              <a:solidFill>
                <a:srgbClr val="FF0000"/>
              </a:solidFill>
            </a:endParaRPr>
          </a:p>
          <a:p>
            <a:pPr lvl="1" eaLnBrk="1" hangingPunct="1"/>
            <a:r>
              <a:rPr lang="en-US" altLang="en-US"/>
              <a:t>When looking at each subtree, we must finish with the whole of that subtree before we can carry on. </a:t>
            </a:r>
            <a:endParaRPr lang="th-TH" altLang="en-US"/>
          </a:p>
          <a:p>
            <a:pPr eaLnBrk="1" hangingPunct="1"/>
            <a:r>
              <a:rPr lang="en-US" altLang="en-US"/>
              <a:t>breadth-first inspects a tree level by level, starting from root.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breadth-first implementation</a:t>
            </a:r>
          </a:p>
        </p:txBody>
      </p:sp>
      <p:sp>
        <p:nvSpPr>
          <p:cNvPr id="12291" name="Rectangle 3"/>
          <p:cNvSpPr>
            <a:spLocks noGrp="1" noChangeArrowheads="1"/>
          </p:cNvSpPr>
          <p:nvPr>
            <p:ph type="body" idx="1"/>
          </p:nvPr>
        </p:nvSpPr>
        <p:spPr/>
        <p:txBody>
          <a:bodyPr/>
          <a:lstStyle/>
          <a:p>
            <a:pPr eaLnBrk="1" hangingPunct="1"/>
            <a:r>
              <a:rPr lang="en-US" altLang="en-US"/>
              <a:t>When we look at a node, we record the children of that node into a queue created for storing next level nodes (next level queue</a:t>
            </a:r>
            <a:r>
              <a:rPr lang="th-TH" altLang="en-US"/>
              <a:t>)</a:t>
            </a:r>
            <a:r>
              <a:rPr lang="en-US" altLang="en-US"/>
              <a:t>.</a:t>
            </a:r>
          </a:p>
          <a:p>
            <a:pPr eaLnBrk="1" hangingPunct="1"/>
            <a:r>
              <a:rPr lang="en-US" altLang="en-US"/>
              <a:t>Example: if we have </a:t>
            </a:r>
            <a:r>
              <a:rPr lang="th-TH" altLang="en-US"/>
              <a:t> </a:t>
            </a:r>
          </a:p>
        </p:txBody>
      </p:sp>
      <p:grpSp>
        <p:nvGrpSpPr>
          <p:cNvPr id="12292" name="กลุ่ม 21"/>
          <p:cNvGrpSpPr>
            <a:grpSpLocks/>
          </p:cNvGrpSpPr>
          <p:nvPr/>
        </p:nvGrpSpPr>
        <p:grpSpPr bwMode="auto">
          <a:xfrm>
            <a:off x="5895976" y="3141664"/>
            <a:ext cx="4772025" cy="3455987"/>
            <a:chOff x="2391631" y="1340768"/>
            <a:chExt cx="4763508" cy="5216410"/>
          </a:xfrm>
        </p:grpSpPr>
        <p:sp>
          <p:nvSpPr>
            <p:cNvPr id="23" name="วงรี 22"/>
            <p:cNvSpPr/>
            <p:nvPr/>
          </p:nvSpPr>
          <p:spPr>
            <a:xfrm>
              <a:off x="3924004" y="1340768"/>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24" name="วงรี 23"/>
            <p:cNvSpPr/>
            <p:nvPr/>
          </p:nvSpPr>
          <p:spPr>
            <a:xfrm>
              <a:off x="2830584" y="2339960"/>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25" name="วงรี 24"/>
            <p:cNvSpPr/>
            <p:nvPr/>
          </p:nvSpPr>
          <p:spPr>
            <a:xfrm>
              <a:off x="5069718" y="2299227"/>
              <a:ext cx="759056"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26" name="วงรี 25"/>
            <p:cNvSpPr/>
            <p:nvPr/>
          </p:nvSpPr>
          <p:spPr>
            <a:xfrm>
              <a:off x="4624427" y="3456565"/>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27" name="วงรี 26"/>
            <p:cNvSpPr/>
            <p:nvPr/>
          </p:nvSpPr>
          <p:spPr>
            <a:xfrm>
              <a:off x="6396084" y="3506884"/>
              <a:ext cx="759055"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28" name="วงรี 27"/>
            <p:cNvSpPr/>
            <p:nvPr/>
          </p:nvSpPr>
          <p:spPr>
            <a:xfrm>
              <a:off x="3226751" y="3506884"/>
              <a:ext cx="757471" cy="79552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29" name="วงรี 28"/>
            <p:cNvSpPr/>
            <p:nvPr/>
          </p:nvSpPr>
          <p:spPr>
            <a:xfrm>
              <a:off x="2391631" y="4647450"/>
              <a:ext cx="759056"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30" name="วงรี 29"/>
            <p:cNvSpPr/>
            <p:nvPr/>
          </p:nvSpPr>
          <p:spPr>
            <a:xfrm>
              <a:off x="4503992" y="5711339"/>
              <a:ext cx="759055"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31" name="วงรี 30"/>
            <p:cNvSpPr/>
            <p:nvPr/>
          </p:nvSpPr>
          <p:spPr>
            <a:xfrm>
              <a:off x="5952377" y="4647450"/>
              <a:ext cx="759055"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32" name="ลูกศรเชื่อมต่อแบบตรง 31"/>
            <p:cNvCxnSpPr>
              <a:stCxn id="23" idx="3"/>
              <a:endCxn id="24" idx="7"/>
            </p:cNvCxnSpPr>
            <p:nvPr/>
          </p:nvCxnSpPr>
          <p:spPr>
            <a:xfrm flipH="1">
              <a:off x="3478712" y="2021274"/>
              <a:ext cx="556218" cy="4360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ลูกศรเชื่อมต่อแบบตรง 32"/>
            <p:cNvCxnSpPr>
              <a:endCxn id="25" idx="1"/>
            </p:cNvCxnSpPr>
            <p:nvPr/>
          </p:nvCxnSpPr>
          <p:spPr>
            <a:xfrm>
              <a:off x="4645027" y="1930220"/>
              <a:ext cx="535617" cy="48641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a:stCxn id="24" idx="4"/>
            </p:cNvCxnSpPr>
            <p:nvPr/>
          </p:nvCxnSpPr>
          <p:spPr>
            <a:xfrm>
              <a:off x="3210904" y="3135481"/>
              <a:ext cx="217099" cy="4888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ลูกศรเชื่อมต่อแบบตรง 34"/>
            <p:cNvCxnSpPr>
              <a:endCxn id="26" idx="0"/>
            </p:cNvCxnSpPr>
            <p:nvPr/>
          </p:nvCxnSpPr>
          <p:spPr>
            <a:xfrm flipH="1">
              <a:off x="5004747" y="3042032"/>
              <a:ext cx="228192" cy="4145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ลูกศรเชื่อมต่อแบบตรง 35"/>
            <p:cNvCxnSpPr>
              <a:endCxn id="27" idx="1"/>
            </p:cNvCxnSpPr>
            <p:nvPr/>
          </p:nvCxnSpPr>
          <p:spPr>
            <a:xfrm>
              <a:off x="5727355" y="2953374"/>
              <a:ext cx="779656" cy="66852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ลูกศรเชื่อมต่อแบบตรง 36"/>
            <p:cNvCxnSpPr>
              <a:stCxn id="28" idx="3"/>
            </p:cNvCxnSpPr>
            <p:nvPr/>
          </p:nvCxnSpPr>
          <p:spPr>
            <a:xfrm flipH="1">
              <a:off x="2947849" y="4184993"/>
              <a:ext cx="389828" cy="5606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ลูกศรเชื่อมต่อแบบตรง 37"/>
            <p:cNvCxnSpPr>
              <a:endCxn id="40" idx="0"/>
            </p:cNvCxnSpPr>
            <p:nvPr/>
          </p:nvCxnSpPr>
          <p:spPr>
            <a:xfrm>
              <a:off x="3710074" y="4249690"/>
              <a:ext cx="462723" cy="39776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ลูกศรเชื่อมต่อแบบตรง 38"/>
            <p:cNvCxnSpPr>
              <a:stCxn id="27" idx="3"/>
              <a:endCxn id="31" idx="0"/>
            </p:cNvCxnSpPr>
            <p:nvPr/>
          </p:nvCxnSpPr>
          <p:spPr>
            <a:xfrm flipH="1">
              <a:off x="6332697" y="4184993"/>
              <a:ext cx="174313" cy="46245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วงรี 39"/>
            <p:cNvSpPr/>
            <p:nvPr/>
          </p:nvSpPr>
          <p:spPr>
            <a:xfrm>
              <a:off x="3792476" y="4647450"/>
              <a:ext cx="759056" cy="84583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41" name="ลูกศรเชื่อมต่อแบบตรง 40"/>
            <p:cNvCxnSpPr/>
            <p:nvPr/>
          </p:nvCxnSpPr>
          <p:spPr>
            <a:xfrm>
              <a:off x="4302739" y="5402235"/>
              <a:ext cx="388244" cy="46964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4"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6"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38"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3" name="วงรี 32"/>
          <p:cNvSpPr/>
          <p:nvPr/>
        </p:nvSpPr>
        <p:spPr>
          <a:xfrm>
            <a:off x="12372975" y="138112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34" name="วงรี 33"/>
          <p:cNvSpPr/>
          <p:nvPr/>
        </p:nvSpPr>
        <p:spPr>
          <a:xfrm>
            <a:off x="7700963" y="142398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grpSp>
        <p:nvGrpSpPr>
          <p:cNvPr id="25" name="กลุ่ม 24"/>
          <p:cNvGrpSpPr>
            <a:grpSpLocks/>
          </p:cNvGrpSpPr>
          <p:nvPr/>
        </p:nvGrpSpPr>
        <p:grpSpPr bwMode="auto">
          <a:xfrm>
            <a:off x="12279313" y="2776538"/>
            <a:ext cx="1509712" cy="603250"/>
            <a:chOff x="9231957" y="2775828"/>
            <a:chExt cx="1509491" cy="604733"/>
          </a:xfrm>
        </p:grpSpPr>
        <p:sp>
          <p:nvSpPr>
            <p:cNvPr id="35" name="วงรี 34"/>
            <p:cNvSpPr/>
            <p:nvPr/>
          </p:nvSpPr>
          <p:spPr>
            <a:xfrm>
              <a:off x="923195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6" name="วงรี 35"/>
            <p:cNvSpPr/>
            <p:nvPr/>
          </p:nvSpPr>
          <p:spPr>
            <a:xfrm>
              <a:off x="1003352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grpSp>
      <p:grpSp>
        <p:nvGrpSpPr>
          <p:cNvPr id="38" name="กลุ่ม 37"/>
          <p:cNvGrpSpPr>
            <a:grpSpLocks/>
          </p:cNvGrpSpPr>
          <p:nvPr/>
        </p:nvGrpSpPr>
        <p:grpSpPr bwMode="auto">
          <a:xfrm>
            <a:off x="7721601" y="2754314"/>
            <a:ext cx="1509713" cy="604837"/>
            <a:chOff x="9231957" y="2775828"/>
            <a:chExt cx="1509491" cy="604733"/>
          </a:xfrm>
        </p:grpSpPr>
        <p:sp>
          <p:nvSpPr>
            <p:cNvPr id="39" name="วงรี 38"/>
            <p:cNvSpPr/>
            <p:nvPr/>
          </p:nvSpPr>
          <p:spPr>
            <a:xfrm>
              <a:off x="923195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40" name="วงรี 39"/>
            <p:cNvSpPr/>
            <p:nvPr/>
          </p:nvSpPr>
          <p:spPr>
            <a:xfrm>
              <a:off x="10033527" y="2775828"/>
              <a:ext cx="707921" cy="604733"/>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3.05556E-6 -3.7037E-7 L -0.34427 0.00625 " pathEditMode="relative" rAng="0" ptsTypes="AA">
                                      <p:cBhvr>
                                        <p:cTn id="6" dur="2000" fill="hold"/>
                                        <p:tgtEl>
                                          <p:spTgt spid="33"/>
                                        </p:tgtEl>
                                        <p:attrNameLst>
                                          <p:attrName>ppt_x</p:attrName>
                                          <p:attrName>ppt_y</p:attrName>
                                        </p:attrNameLst>
                                      </p:cBhvr>
                                      <p:rCtr x="-17066" y="301"/>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3.88889E-6 -3.7037E-7 L -0.11719 0.57384 " pathEditMode="relative" rAng="0" ptsTypes="AA">
                                      <p:cBhvr>
                                        <p:cTn id="18" dur="2000" fill="hold"/>
                                        <p:tgtEl>
                                          <p:spTgt spid="34"/>
                                        </p:tgtEl>
                                        <p:attrNameLst>
                                          <p:attrName>ppt_x</p:attrName>
                                          <p:attrName>ppt_y</p:attrName>
                                        </p:attrNameLst>
                                      </p:cBhvr>
                                      <p:rCtr x="-5868" y="28681"/>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nodeType="clickEffect">
                                  <p:stCondLst>
                                    <p:cond delay="0"/>
                                  </p:stCondLst>
                                  <p:childTnLst>
                                    <p:animMotion origin="layout" path="M -3.88889E-6 -2.59259E-6 L -0.33281 -0.00301 " pathEditMode="relative" rAng="0" ptsTypes="AA">
                                      <p:cBhvr>
                                        <p:cTn id="22" dur="2000" fill="hold"/>
                                        <p:tgtEl>
                                          <p:spTgt spid="25"/>
                                        </p:tgtEl>
                                        <p:attrNameLst>
                                          <p:attrName>ppt_x</p:attrName>
                                          <p:attrName>ppt_y</p:attrName>
                                        </p:attrNameLst>
                                      </p:cBhvr>
                                      <p:rCtr x="-16649" y="-162"/>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58"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60"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362"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5" name="วงรี 34"/>
          <p:cNvSpPr/>
          <p:nvPr/>
        </p:nvSpPr>
        <p:spPr>
          <a:xfrm>
            <a:off x="7716838" y="1363664"/>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6" name="วงรี 35"/>
          <p:cNvSpPr/>
          <p:nvPr/>
        </p:nvSpPr>
        <p:spPr>
          <a:xfrm>
            <a:off x="8518526" y="13636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37" name="วงรี 36"/>
          <p:cNvSpPr/>
          <p:nvPr/>
        </p:nvSpPr>
        <p:spPr>
          <a:xfrm>
            <a:off x="6624639"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41" name="วงรี 40"/>
          <p:cNvSpPr/>
          <p:nvPr/>
        </p:nvSpPr>
        <p:spPr>
          <a:xfrm>
            <a:off x="12279313" y="2759075"/>
            <a:ext cx="709612"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42" name="วงรี 41"/>
          <p:cNvSpPr/>
          <p:nvPr/>
        </p:nvSpPr>
        <p:spPr>
          <a:xfrm>
            <a:off x="12988925" y="27590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43" name="วงรี 42"/>
          <p:cNvSpPr/>
          <p:nvPr/>
        </p:nvSpPr>
        <p:spPr>
          <a:xfrm>
            <a:off x="13696950" y="2762250"/>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22222E-6 -4.07407E-6 L -0.03576 0.58264 " pathEditMode="relative" rAng="0" ptsTypes="AA">
                                      <p:cBhvr>
                                        <p:cTn id="6" dur="2000" fill="hold"/>
                                        <p:tgtEl>
                                          <p:spTgt spid="35"/>
                                        </p:tgtEl>
                                        <p:attrNameLst>
                                          <p:attrName>ppt_x</p:attrName>
                                          <p:attrName>ppt_y</p:attrName>
                                        </p:attrNameLst>
                                      </p:cBhvr>
                                      <p:rCtr x="-1788" y="2912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3.88889E-6 3.7037E-6 L -0.33559 0.00277 " pathEditMode="relative" rAng="0" ptsTypes="AA">
                                      <p:cBhvr>
                                        <p:cTn id="10" dur="2000" fill="hold"/>
                                        <p:tgtEl>
                                          <p:spTgt spid="41"/>
                                        </p:tgtEl>
                                        <p:attrNameLst>
                                          <p:attrName>ppt_x</p:attrName>
                                          <p:attrName>ppt_y</p:attrName>
                                        </p:attrNameLst>
                                      </p:cBhvr>
                                      <p:rCtr x="-16788" y="13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grpId="0" nodeType="clickEffect">
                                  <p:stCondLst>
                                    <p:cond delay="0"/>
                                  </p:stCondLst>
                                  <p:childTnLst>
                                    <p:animMotion origin="layout" path="M 4.16667E-6 -4.07407E-6 L -0.03872 0.58264 " pathEditMode="relative" rAng="0" ptsTypes="AA">
                                      <p:cBhvr>
                                        <p:cTn id="14" dur="2000" fill="hold"/>
                                        <p:tgtEl>
                                          <p:spTgt spid="36"/>
                                        </p:tgtEl>
                                        <p:attrNameLst>
                                          <p:attrName>ppt_x</p:attrName>
                                          <p:attrName>ppt_y</p:attrName>
                                        </p:attrNameLst>
                                      </p:cBhvr>
                                      <p:rCtr x="-1944" y="2912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1.94444E-6 3.7037E-6 L -0.33455 0.0118 " pathEditMode="relative" rAng="0" ptsTypes="AA">
                                      <p:cBhvr>
                                        <p:cTn id="18" dur="2000" fill="hold"/>
                                        <p:tgtEl>
                                          <p:spTgt spid="42"/>
                                        </p:tgtEl>
                                        <p:attrNameLst>
                                          <p:attrName>ppt_x</p:attrName>
                                          <p:attrName>ppt_y</p:attrName>
                                        </p:attrNameLst>
                                      </p:cBhvr>
                                      <p:rCtr x="-16736" y="579"/>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grpId="0" nodeType="clickEffect">
                                  <p:stCondLst>
                                    <p:cond delay="0"/>
                                  </p:stCondLst>
                                  <p:childTnLst>
                                    <p:animMotion origin="layout" path="M 1.38889E-6 7.40741E-7 L -0.33316 0.01134 " pathEditMode="relative" rAng="0" ptsTypes="AA">
                                      <p:cBhvr>
                                        <p:cTn id="22" dur="2000" fill="hold"/>
                                        <p:tgtEl>
                                          <p:spTgt spid="43"/>
                                        </p:tgtEl>
                                        <p:attrNameLst>
                                          <p:attrName>ppt_x</p:attrName>
                                          <p:attrName>ppt_y</p:attrName>
                                        </p:attrNameLst>
                                      </p:cBhvr>
                                      <p:rCtr x="-16667"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41" grpId="0" animBg="1"/>
      <p:bldP spid="42"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วงรี 4"/>
          <p:cNvSpPr/>
          <p:nvPr/>
        </p:nvSpPr>
        <p:spPr>
          <a:xfrm>
            <a:off x="3565526" y="12684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6" name="วงรี 5"/>
          <p:cNvSpPr/>
          <p:nvPr/>
        </p:nvSpPr>
        <p:spPr>
          <a:xfrm>
            <a:off x="2544763" y="2027239"/>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7" name="วงรี 6"/>
          <p:cNvSpPr/>
          <p:nvPr/>
        </p:nvSpPr>
        <p:spPr>
          <a:xfrm>
            <a:off x="4635501" y="1995489"/>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8" name="วงรี 7"/>
          <p:cNvSpPr/>
          <p:nvPr/>
        </p:nvSpPr>
        <p:spPr>
          <a:xfrm>
            <a:off x="4219576" y="2874964"/>
            <a:ext cx="709613"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9" name="วงรี 8"/>
          <p:cNvSpPr/>
          <p:nvPr/>
        </p:nvSpPr>
        <p:spPr>
          <a:xfrm>
            <a:off x="58737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10" name="วงรี 9"/>
          <p:cNvSpPr/>
          <p:nvPr/>
        </p:nvSpPr>
        <p:spPr>
          <a:xfrm>
            <a:off x="2914651" y="291306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11" name="วงรี 10"/>
          <p:cNvSpPr/>
          <p:nvPr/>
        </p:nvSpPr>
        <p:spPr>
          <a:xfrm>
            <a:off x="2135188"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12" name="วงรี 11"/>
          <p:cNvSpPr/>
          <p:nvPr/>
        </p:nvSpPr>
        <p:spPr>
          <a:xfrm>
            <a:off x="4108451" y="4586289"/>
            <a:ext cx="708025" cy="6429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8</a:t>
            </a:r>
          </a:p>
        </p:txBody>
      </p:sp>
      <p:sp>
        <p:nvSpPr>
          <p:cNvPr id="13" name="วงรี 12"/>
          <p:cNvSpPr/>
          <p:nvPr/>
        </p:nvSpPr>
        <p:spPr>
          <a:xfrm>
            <a:off x="5459413" y="3778250"/>
            <a:ext cx="709612"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cxnSp>
        <p:nvCxnSpPr>
          <p:cNvPr id="14" name="ลูกศรเชื่อมต่อแบบตรง 13"/>
          <p:cNvCxnSpPr>
            <a:stCxn id="5" idx="3"/>
            <a:endCxn id="6" idx="7"/>
          </p:cNvCxnSpPr>
          <p:nvPr/>
        </p:nvCxnSpPr>
        <p:spPr>
          <a:xfrm flipH="1">
            <a:off x="3149600" y="1784350"/>
            <a:ext cx="520700" cy="3317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a:endCxn id="7" idx="1"/>
          </p:cNvCxnSpPr>
          <p:nvPr/>
        </p:nvCxnSpPr>
        <p:spPr>
          <a:xfrm>
            <a:off x="4238625" y="1716088"/>
            <a:ext cx="501650" cy="3683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stCxn id="6" idx="4"/>
          </p:cNvCxnSpPr>
          <p:nvPr/>
        </p:nvCxnSpPr>
        <p:spPr>
          <a:xfrm>
            <a:off x="2900363" y="2632075"/>
            <a:ext cx="203200" cy="3698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endCxn id="8" idx="0"/>
          </p:cNvCxnSpPr>
          <p:nvPr/>
        </p:nvCxnSpPr>
        <p:spPr>
          <a:xfrm flipH="1">
            <a:off x="4575176" y="2560639"/>
            <a:ext cx="212725" cy="3143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9" idx="1"/>
          </p:cNvCxnSpPr>
          <p:nvPr/>
        </p:nvCxnSpPr>
        <p:spPr>
          <a:xfrm>
            <a:off x="5249864" y="2493963"/>
            <a:ext cx="727075" cy="508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a:stCxn id="10" idx="3"/>
          </p:cNvCxnSpPr>
          <p:nvPr/>
        </p:nvCxnSpPr>
        <p:spPr>
          <a:xfrm flipH="1">
            <a:off x="2654300" y="3429001"/>
            <a:ext cx="363538" cy="42386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ลูกศรเชื่อมต่อแบบตรง 19"/>
          <p:cNvCxnSpPr>
            <a:endCxn id="22" idx="0"/>
          </p:cNvCxnSpPr>
          <p:nvPr/>
        </p:nvCxnSpPr>
        <p:spPr>
          <a:xfrm>
            <a:off x="3365500" y="3476626"/>
            <a:ext cx="431800" cy="30162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stCxn id="9" idx="3"/>
            <a:endCxn id="13" idx="0"/>
          </p:cNvCxnSpPr>
          <p:nvPr/>
        </p:nvCxnSpPr>
        <p:spPr>
          <a:xfrm flipH="1">
            <a:off x="5815014" y="3429000"/>
            <a:ext cx="161925" cy="34925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วงรี 21"/>
          <p:cNvSpPr/>
          <p:nvPr/>
        </p:nvSpPr>
        <p:spPr>
          <a:xfrm>
            <a:off x="3443289" y="377825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cxnSp>
        <p:nvCxnSpPr>
          <p:cNvPr id="23" name="ลูกศรเชื่อมต่อแบบตรง 22"/>
          <p:cNvCxnSpPr/>
          <p:nvPr/>
        </p:nvCxnSpPr>
        <p:spPr>
          <a:xfrm>
            <a:off x="3919538" y="4352925"/>
            <a:ext cx="361950" cy="35718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กระป๋อง 2"/>
          <p:cNvSpPr/>
          <p:nvPr/>
        </p:nvSpPr>
        <p:spPr>
          <a:xfrm rot="16200000">
            <a:off x="8273257" y="63420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2" name="สี่เหลี่ยมผืนผ้า 26"/>
          <p:cNvSpPr>
            <a:spLocks noChangeArrowheads="1"/>
          </p:cNvSpPr>
          <p:nvPr/>
        </p:nvSpPr>
        <p:spPr bwMode="auto">
          <a:xfrm>
            <a:off x="7085014" y="923925"/>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thisLevel</a:t>
            </a:r>
            <a:endParaRPr lang="th-TH" altLang="en-US" sz="2000" b="1"/>
          </a:p>
        </p:txBody>
      </p:sp>
      <p:sp>
        <p:nvSpPr>
          <p:cNvPr id="28" name="กระป๋อง 27"/>
          <p:cNvSpPr/>
          <p:nvPr/>
        </p:nvSpPr>
        <p:spPr>
          <a:xfrm rot="16200000">
            <a:off x="8273257" y="2024857"/>
            <a:ext cx="792162" cy="2105025"/>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4" name="สี่เหลี่ยมผืนผ้า 28"/>
          <p:cNvSpPr>
            <a:spLocks noChangeArrowheads="1"/>
          </p:cNvSpPr>
          <p:nvPr/>
        </p:nvSpPr>
        <p:spPr bwMode="auto">
          <a:xfrm>
            <a:off x="7078664" y="2298700"/>
            <a:ext cx="1387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nextLevel</a:t>
            </a:r>
            <a:endParaRPr lang="th-TH" altLang="en-US" sz="2000" b="1"/>
          </a:p>
        </p:txBody>
      </p:sp>
      <p:sp>
        <p:nvSpPr>
          <p:cNvPr id="30" name="กระป๋อง 29"/>
          <p:cNvSpPr/>
          <p:nvPr/>
        </p:nvSpPr>
        <p:spPr>
          <a:xfrm rot="16200000">
            <a:off x="8031163" y="3779838"/>
            <a:ext cx="792163" cy="3690938"/>
          </a:xfrm>
          <a:prstGeom prst="can">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86" name="สี่เหลี่ยมผืนผ้า 30"/>
          <p:cNvSpPr>
            <a:spLocks noChangeArrowheads="1"/>
          </p:cNvSpPr>
          <p:nvPr/>
        </p:nvSpPr>
        <p:spPr bwMode="auto">
          <a:xfrm>
            <a:off x="6311901" y="4829175"/>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sz="2000" b="1"/>
              <a:t>Value visited</a:t>
            </a:r>
            <a:endParaRPr lang="th-TH" altLang="en-US" sz="2000" b="1"/>
          </a:p>
        </p:txBody>
      </p:sp>
      <p:sp>
        <p:nvSpPr>
          <p:cNvPr id="37" name="วงรี 36"/>
          <p:cNvSpPr/>
          <p:nvPr/>
        </p:nvSpPr>
        <p:spPr>
          <a:xfrm>
            <a:off x="6624639"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9</a:t>
            </a:r>
          </a:p>
        </p:txBody>
      </p:sp>
      <p:sp>
        <p:nvSpPr>
          <p:cNvPr id="41" name="วงรี 40"/>
          <p:cNvSpPr/>
          <p:nvPr/>
        </p:nvSpPr>
        <p:spPr>
          <a:xfrm>
            <a:off x="7758114" y="13874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6</a:t>
            </a:r>
          </a:p>
        </p:txBody>
      </p:sp>
      <p:sp>
        <p:nvSpPr>
          <p:cNvPr id="42" name="วงรี 41"/>
          <p:cNvSpPr/>
          <p:nvPr/>
        </p:nvSpPr>
        <p:spPr>
          <a:xfrm>
            <a:off x="8466139" y="1387475"/>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tx1"/>
                </a:solidFill>
              </a:rPr>
              <a:t>11</a:t>
            </a:r>
            <a:endParaRPr lang="en-US" sz="1600" dirty="0">
              <a:solidFill>
                <a:schemeClr val="tx1"/>
              </a:solidFill>
            </a:endParaRPr>
          </a:p>
        </p:txBody>
      </p:sp>
      <p:sp>
        <p:nvSpPr>
          <p:cNvPr id="43" name="วงรี 42"/>
          <p:cNvSpPr/>
          <p:nvPr/>
        </p:nvSpPr>
        <p:spPr>
          <a:xfrm>
            <a:off x="9174164" y="1390650"/>
            <a:ext cx="708025" cy="6048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18</a:t>
            </a:r>
            <a:endParaRPr lang="en-US" sz="1400" dirty="0">
              <a:solidFill>
                <a:schemeClr val="tx1"/>
              </a:solidFill>
            </a:endParaRPr>
          </a:p>
        </p:txBody>
      </p:sp>
      <p:sp>
        <p:nvSpPr>
          <p:cNvPr id="33" name="วงรี 32"/>
          <p:cNvSpPr/>
          <p:nvPr/>
        </p:nvSpPr>
        <p:spPr>
          <a:xfrm>
            <a:off x="7332664" y="5345114"/>
            <a:ext cx="708025"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3</a:t>
            </a:r>
          </a:p>
        </p:txBody>
      </p:sp>
      <p:sp>
        <p:nvSpPr>
          <p:cNvPr id="34" name="วงรี 33"/>
          <p:cNvSpPr/>
          <p:nvPr/>
        </p:nvSpPr>
        <p:spPr>
          <a:xfrm>
            <a:off x="8072438" y="5345114"/>
            <a:ext cx="709612" cy="604837"/>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13</a:t>
            </a:r>
          </a:p>
        </p:txBody>
      </p:sp>
      <p:sp>
        <p:nvSpPr>
          <p:cNvPr id="38" name="วงรี 37"/>
          <p:cNvSpPr/>
          <p:nvPr/>
        </p:nvSpPr>
        <p:spPr>
          <a:xfrm>
            <a:off x="12192000" y="2735408"/>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5</a:t>
            </a:r>
          </a:p>
        </p:txBody>
      </p:sp>
      <p:sp>
        <p:nvSpPr>
          <p:cNvPr id="39" name="วงรี 38"/>
          <p:cNvSpPr/>
          <p:nvPr/>
        </p:nvSpPr>
        <p:spPr>
          <a:xfrm>
            <a:off x="12946063" y="2717800"/>
            <a:ext cx="708025" cy="64293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7</a:t>
            </a:r>
          </a:p>
        </p:txBody>
      </p:sp>
      <p:sp>
        <p:nvSpPr>
          <p:cNvPr id="40" name="วงรี 39"/>
          <p:cNvSpPr/>
          <p:nvPr/>
        </p:nvSpPr>
        <p:spPr>
          <a:xfrm>
            <a:off x="13654088" y="2747963"/>
            <a:ext cx="708025" cy="64135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15</a:t>
            </a:r>
          </a:p>
        </p:txBody>
      </p:sp>
      <p:sp>
        <p:nvSpPr>
          <p:cNvPr id="2" name="กล่องข้อความ 1"/>
          <p:cNvSpPr txBox="1">
            <a:spLocks noChangeArrowheads="1"/>
          </p:cNvSpPr>
          <p:nvPr/>
        </p:nvSpPr>
        <p:spPr bwMode="auto">
          <a:xfrm>
            <a:off x="3797300" y="6237289"/>
            <a:ext cx="4275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cs typeface="Angsana New" panose="02020603050405020304" pitchFamily="18" charset="-34"/>
              </a:defRPr>
            </a:lvl1pPr>
            <a:lvl2pPr marL="742950" indent="-285750">
              <a:defRPr sz="2800">
                <a:solidFill>
                  <a:schemeClr val="tx1"/>
                </a:solidFill>
                <a:latin typeface="Arial" panose="020B0604020202020204" pitchFamily="34" charset="0"/>
                <a:cs typeface="Angsana New" panose="02020603050405020304" pitchFamily="18" charset="-34"/>
              </a:defRPr>
            </a:lvl2pPr>
            <a:lvl3pPr marL="1143000" indent="-228600">
              <a:defRPr sz="2800">
                <a:solidFill>
                  <a:schemeClr val="tx1"/>
                </a:solidFill>
                <a:latin typeface="Arial" panose="020B0604020202020204" pitchFamily="34" charset="0"/>
                <a:cs typeface="Angsana New" panose="02020603050405020304" pitchFamily="18" charset="-34"/>
              </a:defRPr>
            </a:lvl3pPr>
            <a:lvl4pPr marL="1600200" indent="-228600">
              <a:defRPr sz="2800">
                <a:solidFill>
                  <a:schemeClr val="tx1"/>
                </a:solidFill>
                <a:latin typeface="Arial" panose="020B0604020202020204" pitchFamily="34" charset="0"/>
                <a:cs typeface="Angsana New" panose="02020603050405020304" pitchFamily="18" charset="-34"/>
              </a:defRPr>
            </a:lvl4pPr>
            <a:lvl5pPr marL="2057400" indent="-228600">
              <a:defRPr sz="2800">
                <a:solidFill>
                  <a:schemeClr val="tx1"/>
                </a:solidFill>
                <a:latin typeface="Arial" panose="020B0604020202020204" pitchFamily="34" charset="0"/>
                <a:cs typeface="Angsana New" panose="02020603050405020304" pitchFamily="18" charset="-34"/>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ngsana New" panose="02020603050405020304" pitchFamily="18" charset="-34"/>
              </a:defRPr>
            </a:lvl9pPr>
          </a:lstStyle>
          <a:p>
            <a:pPr eaLnBrk="1" hangingPunct="1"/>
            <a:r>
              <a:rPr lang="en-US" altLang="en-US"/>
              <a:t>And so on ..  ..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3.88889E-6 3.7037E-6 L 0.11614 0.57916 " pathEditMode="relative" rAng="0" ptsTypes="AA">
                                      <p:cBhvr>
                                        <p:cTn id="6" dur="2000" fill="hold"/>
                                        <p:tgtEl>
                                          <p:spTgt spid="41"/>
                                        </p:tgtEl>
                                        <p:attrNameLst>
                                          <p:attrName>ppt_x</p:attrName>
                                          <p:attrName>ppt_y</p:attrName>
                                        </p:attrNameLst>
                                      </p:cBhvr>
                                      <p:rCtr x="5799" y="289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4.72222E-6 3.7037E-7 L -0.32605 0.0037 " pathEditMode="relative" rAng="0" ptsTypes="AA">
                                      <p:cBhvr>
                                        <p:cTn id="10" dur="2000" fill="hold"/>
                                        <p:tgtEl>
                                          <p:spTgt spid="38"/>
                                        </p:tgtEl>
                                        <p:attrNameLst>
                                          <p:attrName>ppt_x</p:attrName>
                                          <p:attrName>ppt_y</p:attrName>
                                        </p:attrNameLst>
                                      </p:cBhvr>
                                      <p:rCtr x="-16302" y="185"/>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grpId="0" nodeType="clickEffect">
                                  <p:stCondLst>
                                    <p:cond delay="0"/>
                                  </p:stCondLst>
                                  <p:childTnLst>
                                    <p:animMotion origin="layout" path="M -5.55556E-7 4.44444E-6 L -0.32743 0.01504 " pathEditMode="relative" rAng="0" ptsTypes="AA">
                                      <p:cBhvr>
                                        <p:cTn id="14" dur="2000" fill="hold"/>
                                        <p:tgtEl>
                                          <p:spTgt spid="39"/>
                                        </p:tgtEl>
                                        <p:attrNameLst>
                                          <p:attrName>ppt_x</p:attrName>
                                          <p:attrName>ppt_y</p:attrName>
                                        </p:attrNameLst>
                                      </p:cBhvr>
                                      <p:rCtr x="-16372" y="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path" presetSubtype="0" accel="50000" decel="50000" fill="hold" grpId="0" nodeType="clickEffect">
                                  <p:stCondLst>
                                    <p:cond delay="0"/>
                                  </p:stCondLst>
                                  <p:childTnLst>
                                    <p:animMotion origin="layout" path="M 3.33333E-6 3.7037E-6 L 0.10798 0.57916 " pathEditMode="relative" rAng="0" ptsTypes="AA">
                                      <p:cBhvr>
                                        <p:cTn id="18" dur="2000" fill="hold"/>
                                        <p:tgtEl>
                                          <p:spTgt spid="42"/>
                                        </p:tgtEl>
                                        <p:attrNameLst>
                                          <p:attrName>ppt_x</p:attrName>
                                          <p:attrName>ppt_y</p:attrName>
                                        </p:attrNameLst>
                                      </p:cBhvr>
                                      <p:rCtr x="5399" y="28958"/>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path" presetSubtype="0" accel="50000" decel="50000" fill="hold" grpId="0" nodeType="clickEffect">
                                  <p:stCondLst>
                                    <p:cond delay="0"/>
                                  </p:stCondLst>
                                  <p:childTnLst>
                                    <p:animMotion origin="layout" path="M 2.77778E-6 7.40741E-7 L 0.10416 0.5787 " pathEditMode="relative" rAng="0" ptsTypes="AA">
                                      <p:cBhvr>
                                        <p:cTn id="22" dur="2000" fill="hold"/>
                                        <p:tgtEl>
                                          <p:spTgt spid="43"/>
                                        </p:tgtEl>
                                        <p:attrNameLst>
                                          <p:attrName>ppt_x</p:attrName>
                                          <p:attrName>ppt_y</p:attrName>
                                        </p:attrNameLst>
                                      </p:cBhvr>
                                      <p:rCtr x="5208" y="28935"/>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35" presetClass="path" presetSubtype="0" accel="50000" decel="50000" fill="hold" grpId="0" nodeType="clickEffect">
                                  <p:stCondLst>
                                    <p:cond delay="0"/>
                                  </p:stCondLst>
                                  <p:childTnLst>
                                    <p:animMotion origin="layout" path="M -1.11111E-6 -3.7037E-6 L -0.32066 0.01065 " pathEditMode="relative" rAng="0" ptsTypes="AA">
                                      <p:cBhvr>
                                        <p:cTn id="26" dur="2000" fill="hold"/>
                                        <p:tgtEl>
                                          <p:spTgt spid="40"/>
                                        </p:tgtEl>
                                        <p:attrNameLst>
                                          <p:attrName>ppt_x</p:attrName>
                                          <p:attrName>ppt_y</p:attrName>
                                        </p:attrNameLst>
                                      </p:cBhvr>
                                      <p:rCtr x="-16042" y="532"/>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38" grpId="0" animBg="1"/>
      <p:bldP spid="39" grpId="0" animBg="1"/>
      <p:bldP spid="40"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55667" y="0"/>
            <a:ext cx="11793415" cy="6771084"/>
          </a:xfrm>
          <a:prstGeom prst="rect">
            <a:avLst/>
          </a:prstGeom>
        </p:spPr>
        <p:txBody>
          <a:bodyPr wrap="square">
            <a:spAutoFit/>
          </a:bodyPr>
          <a:lstStyle/>
          <a:p>
            <a:r>
              <a:rPr lang="en-US" sz="3200" dirty="0"/>
              <a:t>size--;</a:t>
            </a:r>
            <a:endParaRPr lang="en-US" sz="3200" b="1" dirty="0">
              <a:solidFill>
                <a:srgbClr val="7F0055"/>
              </a:solidFill>
              <a:latin typeface="Consolas" panose="020B0609020204030204" pitchFamily="49" charset="0"/>
            </a:endParaRPr>
          </a:p>
          <a:p>
            <a:endParaRPr lang="en-US" b="1" dirty="0">
              <a:solidFill>
                <a:srgbClr val="7F0055"/>
              </a:solidFill>
              <a:latin typeface="Consolas" panose="020B0609020204030204" pitchFamily="49" charset="0"/>
            </a:endParaRPr>
          </a:p>
          <a:p>
            <a:r>
              <a:rPr lang="en-US" sz="3200" b="1" dirty="0">
                <a:solidFill>
                  <a:srgbClr val="7F0055"/>
                </a:solidFill>
                <a:latin typeface="Consolas" panose="020B0609020204030204" pitchFamily="49" charset="0"/>
              </a:rPr>
              <a:t>if</a:t>
            </a:r>
            <a:r>
              <a:rPr lang="en-US" sz="3200" b="1" dirty="0">
                <a:solidFill>
                  <a:srgbClr val="000000"/>
                </a:solidFill>
                <a:latin typeface="Consolas" panose="020B0609020204030204" pitchFamily="49" charset="0"/>
              </a:rPr>
              <a:t> (</a:t>
            </a:r>
            <a:r>
              <a:rPr lang="en-US" sz="3200" b="1" dirty="0" err="1">
                <a:solidFill>
                  <a:srgbClr val="6A3E3E"/>
                </a:solidFill>
                <a:latin typeface="Consolas" panose="020B0609020204030204" pitchFamily="49" charset="0"/>
              </a:rPr>
              <a:t>n</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left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&amp;&amp; </a:t>
            </a:r>
            <a:r>
              <a:rPr lang="en-US" sz="3200" b="1" dirty="0" err="1">
                <a:solidFill>
                  <a:srgbClr val="6A3E3E"/>
                </a:solidFill>
                <a:latin typeface="Consolas" panose="020B0609020204030204" pitchFamily="49" charset="0"/>
              </a:rPr>
              <a:t>n</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right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t>
            </a:r>
          </a:p>
          <a:p>
            <a:r>
              <a:rPr lang="en-US" sz="3200" b="1" dirty="0">
                <a:solidFill>
                  <a:srgbClr val="3F7F5F"/>
                </a:solidFill>
                <a:latin typeface="Consolas" panose="020B0609020204030204" pitchFamily="49" charset="0"/>
              </a:rPr>
              <a:t>	//both subtrees are empty</a:t>
            </a:r>
          </a:p>
          <a:p>
            <a:r>
              <a:rPr lang="en-US" sz="3200" b="1" dirty="0">
                <a:solidFill>
                  <a:srgbClr val="7F0055"/>
                </a:solidFill>
                <a:latin typeface="Consolas" panose="020B0609020204030204" pitchFamily="49" charset="0"/>
              </a:rPr>
              <a:t>	if</a:t>
            </a:r>
            <a:r>
              <a:rPr lang="en-US" sz="3200" b="1" dirty="0">
                <a:solidFill>
                  <a:srgbClr val="000000"/>
                </a:solidFill>
                <a:latin typeface="Consolas" panose="020B0609020204030204" pitchFamily="49" charset="0"/>
              </a:rPr>
              <a:t> (</a:t>
            </a:r>
            <a:r>
              <a:rPr lang="en-US" sz="3200" b="1" dirty="0">
                <a:solidFill>
                  <a:srgbClr val="6A3E3E"/>
                </a:solidFill>
                <a:latin typeface="Consolas" panose="020B0609020204030204" pitchFamily="49" charset="0"/>
              </a:rPr>
              <a:t>parent</a:t>
            </a:r>
            <a:r>
              <a:rPr lang="en-US" sz="3200" b="1"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 {</a:t>
            </a:r>
          </a:p>
          <a:p>
            <a:r>
              <a:rPr lang="en-US" sz="3200" dirty="0">
                <a:solidFill>
                  <a:srgbClr val="0000C0"/>
                </a:solidFill>
                <a:latin typeface="Consolas" panose="020B0609020204030204" pitchFamily="49" charset="0"/>
              </a:rPr>
              <a:t>		root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else</a:t>
            </a:r>
            <a:r>
              <a:rPr lang="en-US" sz="3200" b="1" dirty="0">
                <a:solidFill>
                  <a:srgbClr val="000000"/>
                </a:solidFill>
                <a:latin typeface="Consolas" panose="020B0609020204030204" pitchFamily="49" charset="0"/>
              </a:rPr>
              <a:t> </a:t>
            </a:r>
            <a:r>
              <a:rPr lang="en-US" sz="3200" b="1" dirty="0">
                <a:solidFill>
                  <a:srgbClr val="7F0055"/>
                </a:solidFill>
                <a:latin typeface="Consolas" panose="020B0609020204030204" pitchFamily="49" charset="0"/>
              </a:rPr>
              <a:t>if</a:t>
            </a:r>
            <a:r>
              <a:rPr lang="en-US" sz="3200" b="1" dirty="0">
                <a:solidFill>
                  <a:srgbClr val="000000"/>
                </a:solidFill>
                <a:latin typeface="Consolas" panose="020B0609020204030204" pitchFamily="49" charset="0"/>
              </a:rPr>
              <a:t> (</a:t>
            </a:r>
            <a:r>
              <a:rPr lang="en-US" sz="3200" b="1" dirty="0" err="1">
                <a:solidFill>
                  <a:srgbClr val="6A3E3E"/>
                </a:solidFill>
                <a:latin typeface="Consolas" panose="020B0609020204030204" pitchFamily="49" charset="0"/>
              </a:rPr>
              <a:t>parent</a:t>
            </a:r>
            <a:r>
              <a:rPr lang="en-US" sz="3200" b="1" dirty="0" err="1">
                <a:solidFill>
                  <a:srgbClr val="000000"/>
                </a:solidFill>
                <a:latin typeface="Consolas" panose="020B0609020204030204" pitchFamily="49" charset="0"/>
              </a:rPr>
              <a:t>.</a:t>
            </a:r>
            <a:r>
              <a:rPr lang="en-US" sz="3200" b="1" dirty="0" err="1">
                <a:solidFill>
                  <a:srgbClr val="0000C0"/>
                </a:solidFill>
                <a:latin typeface="Consolas" panose="020B0609020204030204" pitchFamily="49" charset="0"/>
              </a:rPr>
              <a:t>left</a:t>
            </a:r>
            <a:r>
              <a:rPr lang="en-US" sz="3200" b="1" dirty="0">
                <a:solidFill>
                  <a:srgbClr val="000000"/>
                </a:solidFill>
                <a:latin typeface="Consolas" panose="020B0609020204030204" pitchFamily="49" charset="0"/>
              </a:rPr>
              <a:t> == </a:t>
            </a:r>
            <a:r>
              <a:rPr lang="en-US" sz="3200" b="1" dirty="0">
                <a:solidFill>
                  <a:srgbClr val="6A3E3E"/>
                </a:solidFill>
                <a:latin typeface="Consolas" panose="020B0609020204030204" pitchFamily="49" charset="0"/>
              </a:rPr>
              <a:t>n</a:t>
            </a:r>
            <a:r>
              <a:rPr lang="en-US" sz="3200" b="1" dirty="0">
                <a:solidFill>
                  <a:srgbClr val="000000"/>
                </a:solidFill>
                <a:latin typeface="Consolas" panose="020B0609020204030204" pitchFamily="49" charset="0"/>
              </a:rPr>
              <a:t>) {</a:t>
            </a:r>
          </a:p>
          <a:p>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parent</a:t>
            </a:r>
            <a:r>
              <a:rPr lang="en-US" sz="3200" dirty="0" err="1">
                <a:solidFill>
                  <a:srgbClr val="000000"/>
                </a:solidFill>
                <a:latin typeface="Consolas" panose="020B0609020204030204" pitchFamily="49" charset="0"/>
              </a:rPr>
              <a:t>.</a:t>
            </a:r>
            <a:r>
              <a:rPr lang="en-US" sz="3200" dirty="0" err="1">
                <a:solidFill>
                  <a:srgbClr val="0000C0"/>
                </a:solidFill>
                <a:latin typeface="Consolas" panose="020B0609020204030204" pitchFamily="49" charset="0"/>
              </a:rPr>
              <a:t>left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n.parent</a:t>
            </a:r>
            <a:r>
              <a:rPr lang="en-US" sz="3200" b="1" dirty="0">
                <a:solidFill>
                  <a:srgbClr val="000000"/>
                </a:solidFill>
                <a:latin typeface="Consolas" panose="020B0609020204030204" pitchFamily="49" charset="0"/>
              </a:rPr>
              <a:t> = null;</a:t>
            </a:r>
          </a:p>
          <a:p>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else</a:t>
            </a:r>
            <a:r>
              <a:rPr lang="en-US" sz="3200" b="1" dirty="0">
                <a:solidFill>
                  <a:srgbClr val="000000"/>
                </a:solidFill>
                <a:latin typeface="Consolas" panose="020B0609020204030204" pitchFamily="49" charset="0"/>
              </a:rPr>
              <a:t> {</a:t>
            </a:r>
          </a:p>
          <a:p>
            <a:r>
              <a:rPr lang="en-US" sz="3200" dirty="0">
                <a:solidFill>
                  <a:srgbClr val="6A3E3E"/>
                </a:solidFill>
                <a:latin typeface="Consolas" panose="020B0609020204030204" pitchFamily="49" charset="0"/>
              </a:rPr>
              <a:t>		</a:t>
            </a:r>
            <a:r>
              <a:rPr lang="en-US" sz="3200" dirty="0" err="1">
                <a:solidFill>
                  <a:srgbClr val="6A3E3E"/>
                </a:solidFill>
                <a:latin typeface="Consolas" panose="020B0609020204030204" pitchFamily="49" charset="0"/>
              </a:rPr>
              <a:t>parent</a:t>
            </a:r>
            <a:r>
              <a:rPr lang="en-US" sz="3200" dirty="0" err="1">
                <a:solidFill>
                  <a:srgbClr val="000000"/>
                </a:solidFill>
                <a:latin typeface="Consolas" panose="020B0609020204030204" pitchFamily="49" charset="0"/>
              </a:rPr>
              <a:t>.</a:t>
            </a:r>
            <a:r>
              <a:rPr lang="en-US" sz="3200" dirty="0" err="1">
                <a:solidFill>
                  <a:srgbClr val="0000C0"/>
                </a:solidFill>
                <a:latin typeface="Consolas" panose="020B0609020204030204" pitchFamily="49" charset="0"/>
              </a:rPr>
              <a:t>right</a:t>
            </a:r>
            <a:r>
              <a:rPr lang="en-US" sz="3200" dirty="0">
                <a:solidFill>
                  <a:srgbClr val="000000"/>
                </a:solidFill>
                <a:latin typeface="Consolas" panose="020B0609020204030204" pitchFamily="49" charset="0"/>
              </a:rPr>
              <a:t> = </a:t>
            </a:r>
            <a:r>
              <a:rPr lang="en-US" sz="3200" b="1" dirty="0">
                <a:solidFill>
                  <a:srgbClr val="7F0055"/>
                </a:solidFill>
                <a:latin typeface="Consolas" panose="020B0609020204030204" pitchFamily="49" charset="0"/>
              </a:rPr>
              <a:t>null</a:t>
            </a:r>
            <a:r>
              <a:rPr lang="en-US" sz="3200" b="1" dirty="0">
                <a:solidFill>
                  <a:srgbClr val="000000"/>
                </a:solidFill>
                <a:latin typeface="Consolas" panose="020B0609020204030204" pitchFamily="49" charset="0"/>
              </a:rPr>
              <a:t>;</a:t>
            </a:r>
          </a:p>
          <a:p>
            <a:r>
              <a:rPr lang="en-US" sz="3200" b="1" dirty="0">
                <a:solidFill>
                  <a:srgbClr val="000000"/>
                </a:solidFill>
                <a:latin typeface="Consolas" panose="020B0609020204030204" pitchFamily="49" charset="0"/>
              </a:rPr>
              <a:t>		</a:t>
            </a:r>
            <a:r>
              <a:rPr lang="en-US" sz="3200" b="1" dirty="0" err="1">
                <a:solidFill>
                  <a:srgbClr val="000000"/>
                </a:solidFill>
                <a:latin typeface="Consolas" panose="020B0609020204030204" pitchFamily="49" charset="0"/>
              </a:rPr>
              <a:t>n.parent</a:t>
            </a:r>
            <a:r>
              <a:rPr lang="en-US" sz="3200" b="1" dirty="0">
                <a:solidFill>
                  <a:srgbClr val="000000"/>
                </a:solidFill>
                <a:latin typeface="Consolas" panose="020B0609020204030204" pitchFamily="49" charset="0"/>
              </a:rPr>
              <a:t> = null;</a:t>
            </a:r>
          </a:p>
          <a:p>
            <a:r>
              <a:rPr lang="en-US" sz="3200" dirty="0">
                <a:solidFill>
                  <a:srgbClr val="000000"/>
                </a:solidFill>
                <a:latin typeface="Consolas" panose="020B0609020204030204" pitchFamily="49" charset="0"/>
              </a:rPr>
              <a:t>	}</a:t>
            </a:r>
          </a:p>
          <a:p>
            <a:r>
              <a:rPr lang="en-US" sz="3200" dirty="0">
                <a:solidFill>
                  <a:srgbClr val="000000"/>
                </a:solidFill>
                <a:latin typeface="Consolas" panose="020B0609020204030204" pitchFamily="49" charset="0"/>
              </a:rPr>
              <a:t>}</a:t>
            </a:r>
            <a:endParaRPr lang="en-US" dirty="0"/>
          </a:p>
        </p:txBody>
      </p:sp>
      <p:grpSp>
        <p:nvGrpSpPr>
          <p:cNvPr id="3" name="กลุ่ม 2"/>
          <p:cNvGrpSpPr/>
          <p:nvPr/>
        </p:nvGrpSpPr>
        <p:grpSpPr>
          <a:xfrm>
            <a:off x="7294135" y="1297977"/>
            <a:ext cx="3588723" cy="1670075"/>
            <a:chOff x="7314" y="0"/>
            <a:chExt cx="2760653" cy="1324051"/>
          </a:xfrm>
        </p:grpSpPr>
        <p:cxnSp>
          <p:nvCxnSpPr>
            <p:cNvPr id="5" name="ตัวเชื่อมต่อตรง 4"/>
            <p:cNvCxnSpPr/>
            <p:nvPr/>
          </p:nvCxnSpPr>
          <p:spPr>
            <a:xfrm flipH="1">
              <a:off x="1587578" y="521713"/>
              <a:ext cx="344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กลุ่ม 5"/>
            <p:cNvGrpSpPr/>
            <p:nvPr/>
          </p:nvGrpSpPr>
          <p:grpSpPr>
            <a:xfrm>
              <a:off x="7314" y="0"/>
              <a:ext cx="2760653" cy="1324051"/>
              <a:chOff x="7315" y="0"/>
              <a:chExt cx="2761107" cy="1324051"/>
            </a:xfrm>
          </p:grpSpPr>
          <p:cxnSp>
            <p:nvCxnSpPr>
              <p:cNvPr id="8" name="ตัวเชื่อมต่อตรง 7"/>
              <p:cNvCxnSpPr/>
              <p:nvPr/>
            </p:nvCxnSpPr>
            <p:spPr>
              <a:xfrm flipV="1">
                <a:off x="555956" y="80468"/>
                <a:ext cx="907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กลุ่ม 8"/>
              <p:cNvGrpSpPr/>
              <p:nvPr/>
            </p:nvGrpSpPr>
            <p:grpSpPr>
              <a:xfrm>
                <a:off x="7315" y="0"/>
                <a:ext cx="2761107" cy="1324051"/>
                <a:chOff x="7315" y="0"/>
                <a:chExt cx="2761107" cy="1324051"/>
              </a:xfrm>
            </p:grpSpPr>
            <p:sp>
              <p:nvSpPr>
                <p:cNvPr id="10" name="วงรี 9"/>
                <p:cNvSpPr/>
                <p:nvPr/>
              </p:nvSpPr>
              <p:spPr>
                <a:xfrm>
                  <a:off x="197510" y="416966"/>
                  <a:ext cx="414055" cy="39678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1" name="ตัวเชื่อมต่อตรง 10"/>
                <p:cNvCxnSpPr/>
                <p:nvPr/>
              </p:nvCxnSpPr>
              <p:spPr>
                <a:xfrm flipH="1">
                  <a:off x="153619" y="768096"/>
                  <a:ext cx="120765" cy="3450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ตัวเชื่อมต่อตรง 11"/>
                <p:cNvCxnSpPr/>
                <p:nvPr/>
              </p:nvCxnSpPr>
              <p:spPr>
                <a:xfrm flipH="1">
                  <a:off x="7315" y="1119225"/>
                  <a:ext cx="344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ตัวเชื่อมต่อตรง 12"/>
                <p:cNvCxnSpPr/>
                <p:nvPr/>
              </p:nvCxnSpPr>
              <p:spPr>
                <a:xfrm flipH="1">
                  <a:off x="87782" y="1185062"/>
                  <a:ext cx="12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ตัวเชื่อมต่อตรง 13"/>
                <p:cNvCxnSpPr/>
                <p:nvPr/>
              </p:nvCxnSpPr>
              <p:spPr>
                <a:xfrm>
                  <a:off x="555955" y="746150"/>
                  <a:ext cx="108768" cy="344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ตัวเชื่อมต่อตรง 14"/>
                <p:cNvCxnSpPr/>
                <p:nvPr/>
              </p:nvCxnSpPr>
              <p:spPr>
                <a:xfrm>
                  <a:off x="482803" y="1097280"/>
                  <a:ext cx="310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ตัวเชื่อมต่อตรง 15"/>
                <p:cNvCxnSpPr/>
                <p:nvPr/>
              </p:nvCxnSpPr>
              <p:spPr>
                <a:xfrm>
                  <a:off x="614477" y="1170432"/>
                  <a:ext cx="108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ตัวเชื่อมต่อตรง 16"/>
                <p:cNvCxnSpPr/>
                <p:nvPr/>
              </p:nvCxnSpPr>
              <p:spPr>
                <a:xfrm flipV="1">
                  <a:off x="526694" y="153619"/>
                  <a:ext cx="90728" cy="288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ตัวเชื่อมต่อตรง 17"/>
                <p:cNvCxnSpPr/>
                <p:nvPr/>
              </p:nvCxnSpPr>
              <p:spPr>
                <a:xfrm flipV="1">
                  <a:off x="468173" y="146304"/>
                  <a:ext cx="2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ลูกศรเชื่อมต่อแบบตรง 18"/>
                <p:cNvCxnSpPr/>
                <p:nvPr/>
              </p:nvCxnSpPr>
              <p:spPr>
                <a:xfrm>
                  <a:off x="285293" y="204825"/>
                  <a:ext cx="68695" cy="258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210"/>
                <p:cNvSpPr txBox="1"/>
                <p:nvPr/>
              </p:nvSpPr>
              <p:spPr>
                <a:xfrm>
                  <a:off x="138989" y="0"/>
                  <a:ext cx="507676" cy="2727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1" name="ลูกศรเชื่อมต่อแบบตรง 20"/>
                <p:cNvCxnSpPr/>
                <p:nvPr/>
              </p:nvCxnSpPr>
              <p:spPr>
                <a:xfrm>
                  <a:off x="153619" y="248717"/>
                  <a:ext cx="68695" cy="258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 Box 4747"/>
                <p:cNvSpPr txBox="1"/>
                <p:nvPr/>
              </p:nvSpPr>
              <p:spPr>
                <a:xfrm>
                  <a:off x="7315" y="80468"/>
                  <a:ext cx="507676" cy="2727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23" name="ลูกศร: ขวา 22"/>
                <p:cNvSpPr/>
                <p:nvPr/>
              </p:nvSpPr>
              <p:spPr>
                <a:xfrm>
                  <a:off x="819302" y="424281"/>
                  <a:ext cx="453542" cy="334747"/>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วงรี 23"/>
                <p:cNvSpPr/>
                <p:nvPr/>
              </p:nvSpPr>
              <p:spPr>
                <a:xfrm>
                  <a:off x="2172614" y="555955"/>
                  <a:ext cx="414020"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5" name="ตัวเชื่อมต่อตรง 24"/>
                <p:cNvCxnSpPr/>
                <p:nvPr/>
              </p:nvCxnSpPr>
              <p:spPr>
                <a:xfrm flipH="1">
                  <a:off x="2128723" y="907085"/>
                  <a:ext cx="120650" cy="344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ตัวเชื่อมต่อตรง 25"/>
                <p:cNvCxnSpPr/>
                <p:nvPr/>
              </p:nvCxnSpPr>
              <p:spPr>
                <a:xfrm flipH="1">
                  <a:off x="1982419" y="1258214"/>
                  <a:ext cx="344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ตัวเชื่อมต่อตรง 26"/>
                <p:cNvCxnSpPr/>
                <p:nvPr/>
              </p:nvCxnSpPr>
              <p:spPr>
                <a:xfrm flipH="1">
                  <a:off x="2062886" y="1324051"/>
                  <a:ext cx="120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ตัวเชื่อมต่อตรง 27"/>
                <p:cNvCxnSpPr/>
                <p:nvPr/>
              </p:nvCxnSpPr>
              <p:spPr>
                <a:xfrm>
                  <a:off x="2523744" y="885139"/>
                  <a:ext cx="10858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ตัวเชื่อมต่อตรง 28"/>
                <p:cNvCxnSpPr/>
                <p:nvPr/>
              </p:nvCxnSpPr>
              <p:spPr>
                <a:xfrm>
                  <a:off x="2457907" y="1243584"/>
                  <a:ext cx="310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a:off x="2589581" y="1309421"/>
                  <a:ext cx="108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ตัวเชื่อมต่อตรง 30"/>
                <p:cNvCxnSpPr/>
                <p:nvPr/>
              </p:nvCxnSpPr>
              <p:spPr>
                <a:xfrm flipV="1">
                  <a:off x="2494483" y="299923"/>
                  <a:ext cx="90170"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 Box 4776"/>
                <p:cNvSpPr txBox="1"/>
                <p:nvPr/>
              </p:nvSpPr>
              <p:spPr>
                <a:xfrm>
                  <a:off x="1477670" y="95097"/>
                  <a:ext cx="50736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3" name="ลูกศรเชื่อมต่อแบบตรง 32"/>
                <p:cNvCxnSpPr/>
                <p:nvPr/>
              </p:nvCxnSpPr>
              <p:spPr>
                <a:xfrm>
                  <a:off x="2128723" y="387705"/>
                  <a:ext cx="68580" cy="258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4778"/>
                <p:cNvSpPr txBox="1"/>
                <p:nvPr/>
              </p:nvSpPr>
              <p:spPr>
                <a:xfrm>
                  <a:off x="1997049" y="191180"/>
                  <a:ext cx="17556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5" name="ตัวเชื่อมต่อตรง 34"/>
                <p:cNvCxnSpPr/>
                <p:nvPr/>
              </p:nvCxnSpPr>
              <p:spPr>
                <a:xfrm flipH="1" flipV="1">
                  <a:off x="1711757" y="285293"/>
                  <a:ext cx="70765" cy="241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ตัวเชื่อมต่อตรง 35"/>
                <p:cNvCxnSpPr/>
                <p:nvPr/>
              </p:nvCxnSpPr>
              <p:spPr>
                <a:xfrm>
                  <a:off x="2414016" y="299923"/>
                  <a:ext cx="310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ตัวเชื่อมต่อตรง 36"/>
                <p:cNvCxnSpPr/>
                <p:nvPr/>
              </p:nvCxnSpPr>
              <p:spPr>
                <a:xfrm>
                  <a:off x="2538374" y="226771"/>
                  <a:ext cx="108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คำบรรยายภาพ: สี่เหลี่ยมมุมมน 37"/>
                <p:cNvSpPr/>
                <p:nvPr/>
              </p:nvSpPr>
              <p:spPr>
                <a:xfrm>
                  <a:off x="1015854" y="709574"/>
                  <a:ext cx="1104717" cy="314325"/>
                </a:xfrm>
                <a:prstGeom prst="wedgeRoundRectCallout">
                  <a:avLst>
                    <a:gd name="adj1" fmla="val 28930"/>
                    <a:gd name="adj2" fmla="val -95125"/>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disconnect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grpSp>
        <p:cxnSp>
          <p:nvCxnSpPr>
            <p:cNvPr id="7" name="ตัวเชื่อมต่อตรง 6"/>
            <p:cNvCxnSpPr/>
            <p:nvPr/>
          </p:nvCxnSpPr>
          <p:spPr>
            <a:xfrm flipH="1">
              <a:off x="1716604" y="566591"/>
              <a:ext cx="1206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กลุ่ม 38"/>
          <p:cNvGrpSpPr/>
          <p:nvPr/>
        </p:nvGrpSpPr>
        <p:grpSpPr>
          <a:xfrm>
            <a:off x="6710513" y="3312490"/>
            <a:ext cx="4989404" cy="3160096"/>
            <a:chOff x="0" y="0"/>
            <a:chExt cx="2923720" cy="1803400"/>
          </a:xfrm>
        </p:grpSpPr>
        <p:sp>
          <p:nvSpPr>
            <p:cNvPr id="40" name="วงรี 39"/>
            <p:cNvSpPr/>
            <p:nvPr/>
          </p:nvSpPr>
          <p:spPr>
            <a:xfrm>
              <a:off x="247650" y="1035050"/>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1" name="ตัวเชื่อมต่อตรง 40"/>
            <p:cNvCxnSpPr/>
            <p:nvPr/>
          </p:nvCxnSpPr>
          <p:spPr>
            <a:xfrm flipH="1">
              <a:off x="203200" y="1384300"/>
              <a:ext cx="120700" cy="344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ตัวเชื่อมต่อตรง 41"/>
            <p:cNvCxnSpPr/>
            <p:nvPr/>
          </p:nvCxnSpPr>
          <p:spPr>
            <a:xfrm flipH="1">
              <a:off x="57150" y="1739900"/>
              <a:ext cx="344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ตัวเชื่อมต่อตรง 42"/>
            <p:cNvCxnSpPr/>
            <p:nvPr/>
          </p:nvCxnSpPr>
          <p:spPr>
            <a:xfrm>
              <a:off x="609600" y="1365250"/>
              <a:ext cx="108710" cy="34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ตัวเชื่อมต่อตรง 43"/>
            <p:cNvCxnSpPr/>
            <p:nvPr/>
          </p:nvCxnSpPr>
          <p:spPr>
            <a:xfrm flipH="1">
              <a:off x="139700" y="1803400"/>
              <a:ext cx="120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5770"/>
            <p:cNvSpPr txBox="1"/>
            <p:nvPr/>
          </p:nvSpPr>
          <p:spPr>
            <a:xfrm>
              <a:off x="190500" y="177800"/>
              <a:ext cx="679970" cy="29982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4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32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6" name="Text Box 5805"/>
            <p:cNvSpPr txBox="1"/>
            <p:nvPr/>
          </p:nvSpPr>
          <p:spPr>
            <a:xfrm>
              <a:off x="0" y="698500"/>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7" name="ตัวเชื่อมต่อตรง 46"/>
            <p:cNvCxnSpPr/>
            <p:nvPr/>
          </p:nvCxnSpPr>
          <p:spPr>
            <a:xfrm flipV="1">
              <a:off x="577850" y="869950"/>
              <a:ext cx="73269" cy="193769"/>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ลูกศรเชื่อมต่อแบบตรง 47"/>
            <p:cNvCxnSpPr/>
            <p:nvPr/>
          </p:nvCxnSpPr>
          <p:spPr>
            <a:xfrm>
              <a:off x="203200" y="869950"/>
              <a:ext cx="68658" cy="258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ลูกศร: ขวา 48"/>
            <p:cNvSpPr/>
            <p:nvPr/>
          </p:nvSpPr>
          <p:spPr>
            <a:xfrm>
              <a:off x="869950" y="1041400"/>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0" name="ตัวเชื่อมต่อตรง 49"/>
            <p:cNvCxnSpPr/>
            <p:nvPr/>
          </p:nvCxnSpPr>
          <p:spPr>
            <a:xfrm>
              <a:off x="533400" y="171450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กลุ่ม 50"/>
            <p:cNvGrpSpPr/>
            <p:nvPr/>
          </p:nvGrpSpPr>
          <p:grpSpPr>
            <a:xfrm>
              <a:off x="1663700" y="793750"/>
              <a:ext cx="310373" cy="57150"/>
              <a:chOff x="0" y="0"/>
              <a:chExt cx="310373" cy="57150"/>
            </a:xfrm>
          </p:grpSpPr>
          <p:cxnSp>
            <p:nvCxnSpPr>
              <p:cNvPr id="77" name="ตัวเชื่อมต่อตรง 76"/>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ตัวเชื่อมต่อตรง 77"/>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ตัวเชื่อมต่อตรง 51"/>
            <p:cNvCxnSpPr/>
            <p:nvPr/>
          </p:nvCxnSpPr>
          <p:spPr>
            <a:xfrm>
              <a:off x="666750" y="179070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วงรี 52"/>
            <p:cNvSpPr/>
            <p:nvPr/>
          </p:nvSpPr>
          <p:spPr>
            <a:xfrm>
              <a:off x="577850" y="527050"/>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4" name="ลูกศรเชื่อมต่อแบบตรง 53"/>
            <p:cNvCxnSpPr/>
            <p:nvPr/>
          </p:nvCxnSpPr>
          <p:spPr>
            <a:xfrm>
              <a:off x="698500" y="266700"/>
              <a:ext cx="45719" cy="28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ตัวเชื่อมต่อตรง 54"/>
            <p:cNvCxnSpPr/>
            <p:nvPr/>
          </p:nvCxnSpPr>
          <p:spPr>
            <a:xfrm flipV="1">
              <a:off x="838200" y="342900"/>
              <a:ext cx="10179" cy="1937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H="1">
              <a:off x="666750" y="920750"/>
              <a:ext cx="88900" cy="231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กลุ่ม 56"/>
            <p:cNvGrpSpPr/>
            <p:nvPr/>
          </p:nvGrpSpPr>
          <p:grpSpPr>
            <a:xfrm>
              <a:off x="1314450" y="0"/>
              <a:ext cx="1609270" cy="1771650"/>
              <a:chOff x="0" y="0"/>
              <a:chExt cx="1609270" cy="1771650"/>
            </a:xfrm>
          </p:grpSpPr>
          <p:sp>
            <p:nvSpPr>
              <p:cNvPr id="61" name="วงรี 60"/>
              <p:cNvSpPr/>
              <p:nvPr/>
            </p:nvSpPr>
            <p:spPr>
              <a:xfrm>
                <a:off x="190500" y="1003300"/>
                <a:ext cx="413798" cy="3960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2" name="ตัวเชื่อมต่อตรง 61"/>
              <p:cNvCxnSpPr/>
              <p:nvPr/>
            </p:nvCxnSpPr>
            <p:spPr>
              <a:xfrm flipH="1">
                <a:off x="146050" y="1352550"/>
                <a:ext cx="120585" cy="344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ตัวเชื่อมต่อตรง 62"/>
              <p:cNvCxnSpPr/>
              <p:nvPr/>
            </p:nvCxnSpPr>
            <p:spPr>
              <a:xfrm>
                <a:off x="539750" y="1333500"/>
                <a:ext cx="108527" cy="343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ตัวเชื่อมต่อตรง 63"/>
              <p:cNvCxnSpPr/>
              <p:nvPr/>
            </p:nvCxnSpPr>
            <p:spPr>
              <a:xfrm flipV="1">
                <a:off x="476250" y="857250"/>
                <a:ext cx="37900" cy="166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ลูกศรเชื่อมต่อแบบตรง 64"/>
              <p:cNvCxnSpPr/>
              <p:nvPr/>
            </p:nvCxnSpPr>
            <p:spPr>
              <a:xfrm>
                <a:off x="146050" y="831850"/>
                <a:ext cx="68543" cy="25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 Box 5975"/>
              <p:cNvSpPr txBox="1"/>
              <p:nvPr/>
            </p:nvSpPr>
            <p:spPr>
              <a:xfrm>
                <a:off x="12700" y="641350"/>
                <a:ext cx="175471" cy="27225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67" name="คำบรรยายภาพ: สี่เหลี่ยมมุมมน 66"/>
              <p:cNvSpPr/>
              <p:nvPr/>
            </p:nvSpPr>
            <p:spPr>
              <a:xfrm>
                <a:off x="762000" y="1273361"/>
                <a:ext cx="847270" cy="314139"/>
              </a:xfrm>
              <a:prstGeom prst="wedgeRoundRectCallout">
                <a:avLst>
                  <a:gd name="adj1" fmla="val -41542"/>
                  <a:gd name="adj2" fmla="val -109275"/>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disconnect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8" name="ตัวเชื่อมต่อตรง 67"/>
              <p:cNvCxnSpPr/>
              <p:nvPr/>
            </p:nvCxnSpPr>
            <p:spPr>
              <a:xfrm flipH="1">
                <a:off x="0" y="1701800"/>
                <a:ext cx="3439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ตัวเชื่อมต่อตรง 68"/>
              <p:cNvCxnSpPr/>
              <p:nvPr/>
            </p:nvCxnSpPr>
            <p:spPr>
              <a:xfrm flipH="1">
                <a:off x="82550" y="1771650"/>
                <a:ext cx="1205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ตัวเชื่อมต่อตรง 69"/>
              <p:cNvCxnSpPr/>
              <p:nvPr/>
            </p:nvCxnSpPr>
            <p:spPr>
              <a:xfrm>
                <a:off x="609600" y="1752600"/>
                <a:ext cx="108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ตัวเชื่อมต่อตรง 70"/>
              <p:cNvCxnSpPr/>
              <p:nvPr/>
            </p:nvCxnSpPr>
            <p:spPr>
              <a:xfrm>
                <a:off x="476250" y="1689100"/>
                <a:ext cx="3103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วงรี 71"/>
              <p:cNvSpPr/>
              <p:nvPr/>
            </p:nvSpPr>
            <p:spPr>
              <a:xfrm>
                <a:off x="609600" y="406400"/>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3" name="ลูกศรเชื่อมต่อแบบตรง 72"/>
              <p:cNvCxnSpPr/>
              <p:nvPr/>
            </p:nvCxnSpPr>
            <p:spPr>
              <a:xfrm flipH="1">
                <a:off x="698500" y="800100"/>
                <a:ext cx="87630" cy="2400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flipV="1">
                <a:off x="857250" y="228600"/>
                <a:ext cx="6350" cy="1841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ลูกศรเชื่อมต่อแบบตรง 74"/>
              <p:cNvCxnSpPr/>
              <p:nvPr/>
            </p:nvCxnSpPr>
            <p:spPr>
              <a:xfrm>
                <a:off x="635000" y="171450"/>
                <a:ext cx="68543" cy="25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 Box 2236"/>
              <p:cNvSpPr txBox="1"/>
              <p:nvPr/>
            </p:nvSpPr>
            <p:spPr>
              <a:xfrm>
                <a:off x="171450" y="0"/>
                <a:ext cx="650703" cy="27225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grpSp>
          <p:nvGrpSpPr>
            <p:cNvPr id="58" name="กลุ่ม 57"/>
            <p:cNvGrpSpPr/>
            <p:nvPr/>
          </p:nvGrpSpPr>
          <p:grpSpPr>
            <a:xfrm flipV="1">
              <a:off x="1879600" y="1047750"/>
              <a:ext cx="309880" cy="57150"/>
              <a:chOff x="0" y="0"/>
              <a:chExt cx="310373" cy="57150"/>
            </a:xfrm>
          </p:grpSpPr>
          <p:cxnSp>
            <p:nvCxnSpPr>
              <p:cNvPr id="59" name="ตัวเชื่อมต่อตรง 58"/>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ตัวเชื่อมต่อตรง 59"/>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6029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20065" y="23812"/>
            <a:ext cx="12063046" cy="7109639"/>
          </a:xfrm>
          <a:prstGeom prst="rect">
            <a:avLst/>
          </a:prstGeom>
        </p:spPr>
        <p:txBody>
          <a:bodyPr wrap="square">
            <a:spAutoFit/>
          </a:bodyPr>
          <a:lstStyle/>
          <a:p>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n</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left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&amp;&amp; </a:t>
            </a:r>
            <a:r>
              <a:rPr lang="en-US" sz="2400" b="1" dirty="0" err="1">
                <a:solidFill>
                  <a:srgbClr val="6A3E3E"/>
                </a:solidFill>
                <a:latin typeface="Consolas" panose="020B0609020204030204" pitchFamily="49" charset="0"/>
              </a:rPr>
              <a:t>n</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right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only right child</a:t>
            </a:r>
            <a:endParaRPr lang="en-US" sz="2400" b="1" dirty="0">
              <a:solidFill>
                <a:srgbClr val="7F0055"/>
              </a:solidFill>
              <a:latin typeface="Consolas" panose="020B0609020204030204" pitchFamily="49" charset="0"/>
            </a:endParaRPr>
          </a:p>
          <a:p>
            <a:r>
              <a:rPr lang="en-US" sz="2400" b="1" dirty="0">
                <a:solidFill>
                  <a:srgbClr val="7F0055"/>
                </a:solidFill>
                <a:latin typeface="Consolas" panose="020B0609020204030204" pitchFamily="49" charset="0"/>
              </a:rPr>
              <a:t>	if</a:t>
            </a:r>
            <a:r>
              <a:rPr lang="en-US" sz="2400" b="1" dirty="0">
                <a:solidFill>
                  <a:srgbClr val="000000"/>
                </a:solidFill>
                <a:latin typeface="Consolas" panose="020B0609020204030204" pitchFamily="49" charset="0"/>
              </a:rPr>
              <a:t> (</a:t>
            </a:r>
            <a:r>
              <a:rPr lang="en-US" sz="2400" b="1" dirty="0">
                <a:solidFill>
                  <a:srgbClr val="6A3E3E"/>
                </a:solidFill>
                <a:latin typeface="Consolas" panose="020B0609020204030204" pitchFamily="49" charset="0"/>
              </a:rPr>
              <a:t>parent</a:t>
            </a:r>
            <a:r>
              <a:rPr lang="en-US" sz="2400" b="1"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 { //the node to remove is a root</a:t>
            </a:r>
          </a:p>
          <a:p>
            <a:r>
              <a:rPr lang="en-US" sz="2400" dirty="0">
                <a:solidFill>
                  <a:srgbClr val="0000C0"/>
                </a:solidFill>
                <a:latin typeface="Consolas" panose="020B0609020204030204" pitchFamily="49" charset="0"/>
              </a:rPr>
              <a:t>		root</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0000C0"/>
                </a:solidFill>
                <a:latin typeface="Consolas" panose="020B0609020204030204" pitchFamily="49" charset="0"/>
              </a:rPr>
              <a:t>		</a:t>
            </a:r>
            <a:r>
              <a:rPr lang="en-US" sz="2400" dirty="0" err="1">
                <a:solidFill>
                  <a:srgbClr val="0000C0"/>
                </a:solidFill>
                <a:latin typeface="Consolas" panose="020B0609020204030204" pitchFamily="49" charset="0"/>
              </a:rPr>
              <a:t>root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null</a:t>
            </a:r>
            <a:r>
              <a:rPr lang="en-US" sz="2400" b="1" dirty="0">
                <a:solidFill>
                  <a:srgbClr val="000000"/>
                </a:solidFill>
                <a:latin typeface="Consolas" panose="020B0609020204030204" pitchFamily="49" charset="0"/>
              </a:rPr>
              <a:t>;</a:t>
            </a:r>
          </a:p>
          <a:p>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n.right</a:t>
            </a:r>
            <a:r>
              <a:rPr lang="en-US" sz="2400" b="1"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 </a:t>
            </a:r>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parent</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right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n</a:t>
            </a:r>
            <a:r>
              <a:rPr lang="en-US" sz="2400" b="1"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q</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parent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n.parent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n.right</a:t>
            </a:r>
            <a:r>
              <a:rPr lang="en-US" sz="2400" dirty="0">
                <a:solidFill>
                  <a:srgbClr val="000000"/>
                </a:solidFill>
                <a:latin typeface="Consolas" panose="020B0609020204030204" pitchFamily="49" charset="0"/>
              </a:rPr>
              <a:t> = null;</a:t>
            </a:r>
          </a:p>
          <a:p>
            <a:r>
              <a:rPr lang="en-US" sz="2400" dirty="0">
                <a:solidFill>
                  <a:srgbClr val="3F7F5F"/>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else</a:t>
            </a:r>
            <a:r>
              <a:rPr lang="en-US" sz="2400" b="1" dirty="0">
                <a:solidFill>
                  <a:srgbClr val="000000"/>
                </a:solidFill>
                <a:latin typeface="Consolas" panose="020B0609020204030204" pitchFamily="49" charset="0"/>
              </a:rPr>
              <a:t> {</a:t>
            </a:r>
            <a:r>
              <a:rPr lang="en-US" sz="2400" b="1" dirty="0">
                <a:solidFill>
                  <a:srgbClr val="3F7F5F"/>
                </a:solidFill>
                <a:latin typeface="Consolas" panose="020B0609020204030204" pitchFamily="49" charset="0"/>
              </a:rPr>
              <a:t>// </a:t>
            </a:r>
            <a:r>
              <a:rPr lang="en-US" sz="2400" b="1" dirty="0" err="1">
                <a:solidFill>
                  <a:srgbClr val="3F7F5F"/>
                </a:solidFill>
                <a:latin typeface="Consolas" panose="020B0609020204030204" pitchFamily="49" charset="0"/>
              </a:rPr>
              <a:t>parent.left</a:t>
            </a:r>
            <a:r>
              <a:rPr lang="en-US" sz="2400" b="1" dirty="0">
                <a:solidFill>
                  <a:srgbClr val="3F7F5F"/>
                </a:solidFill>
                <a:latin typeface="Consolas" panose="020B0609020204030204" pitchFamily="49" charset="0"/>
              </a:rPr>
              <a:t> == </a:t>
            </a:r>
            <a:r>
              <a:rPr lang="en-US" sz="2400" b="1" u="sng" dirty="0">
                <a:solidFill>
                  <a:srgbClr val="3F7F5F"/>
                </a:solidFill>
                <a:latin typeface="Consolas" panose="020B0609020204030204" pitchFamily="49" charset="0"/>
              </a:rPr>
              <a:t>n</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BSTNode</a:t>
            </a:r>
            <a:r>
              <a:rPr lang="en-US" sz="2400" dirty="0">
                <a:solidFill>
                  <a:srgbClr val="000000"/>
                </a:solidFill>
                <a:latin typeface="Consolas" panose="020B0609020204030204" pitchFamily="49" charset="0"/>
              </a:rPr>
              <a:t>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 = </a:t>
            </a:r>
            <a:r>
              <a:rPr lang="en-US" sz="2400" dirty="0" err="1">
                <a:solidFill>
                  <a:srgbClr val="6A3E3E"/>
                </a:solidFill>
                <a:latin typeface="Consolas" panose="020B0609020204030204" pitchFamily="49" charset="0"/>
              </a:rPr>
              <a:t>n</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right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q</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parent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parent</a:t>
            </a:r>
            <a:r>
              <a:rPr lang="en-US" sz="2400" dirty="0">
                <a:solidFill>
                  <a:srgbClr val="000000"/>
                </a:solidFill>
                <a:latin typeface="Consolas" panose="020B0609020204030204" pitchFamily="49" charset="0"/>
              </a:rPr>
              <a:t>;</a:t>
            </a:r>
          </a:p>
          <a:p>
            <a:r>
              <a:rPr lang="en-US" sz="2400" dirty="0">
                <a:solidFill>
                  <a:srgbClr val="6A3E3E"/>
                </a:solidFill>
                <a:latin typeface="Consolas" panose="020B0609020204030204" pitchFamily="49" charset="0"/>
              </a:rPr>
              <a:t>		</a:t>
            </a:r>
            <a:r>
              <a:rPr lang="en-US" sz="2400" dirty="0" err="1">
                <a:solidFill>
                  <a:srgbClr val="6A3E3E"/>
                </a:solidFill>
                <a:latin typeface="Consolas" panose="020B0609020204030204" pitchFamily="49" charset="0"/>
              </a:rPr>
              <a:t>parent</a:t>
            </a:r>
            <a:r>
              <a:rPr lang="en-US" sz="2400" dirty="0" err="1">
                <a:solidFill>
                  <a:srgbClr val="000000"/>
                </a:solidFill>
                <a:latin typeface="Consolas" panose="020B0609020204030204" pitchFamily="49" charset="0"/>
              </a:rPr>
              <a:t>.</a:t>
            </a:r>
            <a:r>
              <a:rPr lang="en-US" sz="2400" dirty="0" err="1">
                <a:solidFill>
                  <a:srgbClr val="0000C0"/>
                </a:solidFill>
                <a:latin typeface="Consolas" panose="020B0609020204030204" pitchFamily="49" charset="0"/>
              </a:rPr>
              <a:t>left</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q</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n.parent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n.right</a:t>
            </a:r>
            <a:r>
              <a:rPr lang="en-US" sz="2400" dirty="0">
                <a:solidFill>
                  <a:srgbClr val="000000"/>
                </a:solidFill>
                <a:latin typeface="Consolas" panose="020B0609020204030204" pitchFamily="49" charset="0"/>
              </a:rPr>
              <a:t> = null;</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endParaRPr lang="en-US" sz="2800" dirty="0"/>
          </a:p>
        </p:txBody>
      </p:sp>
      <p:sp>
        <p:nvSpPr>
          <p:cNvPr id="2" name="ลูกศร: ขวา 1"/>
          <p:cNvSpPr/>
          <p:nvPr/>
        </p:nvSpPr>
        <p:spPr>
          <a:xfrm>
            <a:off x="5606321" y="886927"/>
            <a:ext cx="2353497" cy="994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กลุ่ม 39"/>
          <p:cNvGrpSpPr/>
          <p:nvPr/>
        </p:nvGrpSpPr>
        <p:grpSpPr>
          <a:xfrm>
            <a:off x="8098513" y="617511"/>
            <a:ext cx="3609968" cy="2235611"/>
            <a:chOff x="0" y="0"/>
            <a:chExt cx="3610001" cy="2235611"/>
          </a:xfrm>
        </p:grpSpPr>
        <p:cxnSp>
          <p:nvCxnSpPr>
            <p:cNvPr id="41" name="ตัวเชื่อมต่อตรง 40"/>
            <p:cNvCxnSpPr/>
            <p:nvPr/>
          </p:nvCxnSpPr>
          <p:spPr>
            <a:xfrm flipH="1">
              <a:off x="286247" y="906449"/>
              <a:ext cx="344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ตัวเชื่อมต่อตรง 41"/>
            <p:cNvCxnSpPr/>
            <p:nvPr/>
          </p:nvCxnSpPr>
          <p:spPr>
            <a:xfrm flipH="1">
              <a:off x="349858" y="970059"/>
              <a:ext cx="1207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ตัวเชื่อมต่อตรง 42"/>
            <p:cNvCxnSpPr/>
            <p:nvPr/>
          </p:nvCxnSpPr>
          <p:spPr>
            <a:xfrm>
              <a:off x="755374" y="254442"/>
              <a:ext cx="21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ตัวเชื่อมต่อตรง 43"/>
            <p:cNvCxnSpPr/>
            <p:nvPr/>
          </p:nvCxnSpPr>
          <p:spPr>
            <a:xfrm>
              <a:off x="803082" y="190831"/>
              <a:ext cx="1313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กลุ่ม 44"/>
            <p:cNvGrpSpPr/>
            <p:nvPr/>
          </p:nvGrpSpPr>
          <p:grpSpPr>
            <a:xfrm>
              <a:off x="0" y="0"/>
              <a:ext cx="3610001" cy="2235611"/>
              <a:chOff x="0" y="-23913"/>
              <a:chExt cx="3610030" cy="2235866"/>
            </a:xfrm>
          </p:grpSpPr>
          <p:sp>
            <p:nvSpPr>
              <p:cNvPr id="46" name="วงรี 45"/>
              <p:cNvSpPr/>
              <p:nvPr/>
            </p:nvSpPr>
            <p:spPr>
              <a:xfrm>
                <a:off x="779228" y="93825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7" name="ตัวเชื่อมต่อตรง 46"/>
              <p:cNvCxnSpPr/>
              <p:nvPr/>
            </p:nvCxnSpPr>
            <p:spPr>
              <a:xfrm flipH="1">
                <a:off x="421419" y="755374"/>
                <a:ext cx="144504" cy="126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 Box 5642"/>
              <p:cNvSpPr txBox="1"/>
              <p:nvPr/>
            </p:nvSpPr>
            <p:spPr>
              <a:xfrm>
                <a:off x="333739" y="-15899"/>
                <a:ext cx="500918" cy="2464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9" name="Text Box 5668"/>
              <p:cNvSpPr txBox="1"/>
              <p:nvPr/>
            </p:nvSpPr>
            <p:spPr>
              <a:xfrm>
                <a:off x="326004" y="87464"/>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0" name="ตัวเชื่อมต่อตรง 49"/>
              <p:cNvCxnSpPr/>
              <p:nvPr/>
            </p:nvCxnSpPr>
            <p:spPr>
              <a:xfrm flipH="1" flipV="1">
                <a:off x="826936" y="779228"/>
                <a:ext cx="47708" cy="19878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ลูกศรเชื่อมต่อแบบตรง 50"/>
              <p:cNvCxnSpPr/>
              <p:nvPr/>
            </p:nvCxnSpPr>
            <p:spPr>
              <a:xfrm>
                <a:off x="731520" y="811033"/>
                <a:ext cx="64175" cy="220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ลูกศร: ขวา 51"/>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3" name="ลูกศรเชื่อมต่อแบบตรง 52"/>
              <p:cNvCxnSpPr/>
              <p:nvPr/>
            </p:nvCxnSpPr>
            <p:spPr>
              <a:xfrm>
                <a:off x="548640" y="182880"/>
                <a:ext cx="45719" cy="28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กลุ่ม 53"/>
              <p:cNvGrpSpPr/>
              <p:nvPr/>
            </p:nvGrpSpPr>
            <p:grpSpPr>
              <a:xfrm>
                <a:off x="2584174" y="230588"/>
                <a:ext cx="309880" cy="57150"/>
                <a:chOff x="0" y="0"/>
                <a:chExt cx="310373" cy="57150"/>
              </a:xfrm>
            </p:grpSpPr>
            <p:cxnSp>
              <p:nvCxnSpPr>
                <p:cNvPr id="79" name="ตัวเชื่อมต่อตรง 78"/>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ตัวเชื่อมต่อตรง 79"/>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วงรี 54"/>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6" name="ลูกศรเชื่อมต่อแบบตรง 55"/>
              <p:cNvCxnSpPr/>
              <p:nvPr/>
            </p:nvCxnSpPr>
            <p:spPr>
              <a:xfrm>
                <a:off x="437322" y="302149"/>
                <a:ext cx="111318" cy="190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ตัวเชื่อมต่อตรง 56"/>
              <p:cNvCxnSpPr/>
              <p:nvPr/>
            </p:nvCxnSpPr>
            <p:spPr>
              <a:xfrm flipV="1">
                <a:off x="795131" y="230588"/>
                <a:ext cx="49579" cy="198782"/>
              </a:xfrm>
              <a:prstGeom prst="line">
                <a:avLst/>
              </a:prstGeom>
              <a:ln/>
            </p:spPr>
            <p:style>
              <a:lnRef idx="1">
                <a:schemeClr val="dk1"/>
              </a:lnRef>
              <a:fillRef idx="0">
                <a:schemeClr val="dk1"/>
              </a:fillRef>
              <a:effectRef idx="0">
                <a:schemeClr val="dk1"/>
              </a:effectRef>
              <a:fontRef idx="minor">
                <a:schemeClr val="tx1"/>
              </a:fontRef>
            </p:style>
          </p:cxnSp>
          <p:sp>
            <p:nvSpPr>
              <p:cNvPr id="58" name="รูปแบบอิสระ: รูปร่าง 57"/>
              <p:cNvSpPr/>
              <p:nvPr/>
            </p:nvSpPr>
            <p:spPr>
              <a:xfrm>
                <a:off x="0" y="811033"/>
                <a:ext cx="1749892" cy="1337856"/>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วงรี 58"/>
              <p:cNvSpPr/>
              <p:nvPr/>
            </p:nvSpPr>
            <p:spPr>
              <a:xfrm>
                <a:off x="2647785" y="100186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0" name="ตัวเชื่อมต่อตรง 59"/>
              <p:cNvCxnSpPr/>
              <p:nvPr/>
            </p:nvCxnSpPr>
            <p:spPr>
              <a:xfrm flipH="1">
                <a:off x="2345635" y="834887"/>
                <a:ext cx="105733" cy="14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6171"/>
              <p:cNvSpPr txBox="1"/>
              <p:nvPr/>
            </p:nvSpPr>
            <p:spPr>
              <a:xfrm>
                <a:off x="2846567" y="-23913"/>
                <a:ext cx="679450" cy="2997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62" name="Text Box 6172"/>
              <p:cNvSpPr txBox="1"/>
              <p:nvPr/>
            </p:nvSpPr>
            <p:spPr>
              <a:xfrm>
                <a:off x="2194560" y="143123"/>
                <a:ext cx="21907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3" name="ตัวเชื่อมต่อตรง 62"/>
              <p:cNvCxnSpPr/>
              <p:nvPr/>
            </p:nvCxnSpPr>
            <p:spPr>
              <a:xfrm flipV="1">
                <a:off x="2957885" y="826936"/>
                <a:ext cx="201905" cy="22247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ลูกศรเชื่อมต่อแบบตรง 63"/>
              <p:cNvCxnSpPr/>
              <p:nvPr/>
            </p:nvCxnSpPr>
            <p:spPr>
              <a:xfrm flipH="1">
                <a:off x="2870400" y="198783"/>
                <a:ext cx="103388" cy="795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วงรี 64"/>
              <p:cNvSpPr/>
              <p:nvPr/>
            </p:nvSpPr>
            <p:spPr>
              <a:xfrm>
                <a:off x="2369489" y="469127"/>
                <a:ext cx="413385"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66" name="กลุ่ม 65"/>
              <p:cNvGrpSpPr/>
              <p:nvPr/>
            </p:nvGrpSpPr>
            <p:grpSpPr>
              <a:xfrm flipV="1">
                <a:off x="2504661" y="920696"/>
                <a:ext cx="309880" cy="57150"/>
                <a:chOff x="0" y="0"/>
                <a:chExt cx="310373" cy="57150"/>
              </a:xfrm>
            </p:grpSpPr>
            <p:cxnSp>
              <p:nvCxnSpPr>
                <p:cNvPr id="77" name="ตัวเชื่อมต่อตรง 76"/>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ตัวเชื่อมต่อตรง 77"/>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ลูกศรเชื่อมต่อแบบตรง 66"/>
              <p:cNvCxnSpPr/>
              <p:nvPr/>
            </p:nvCxnSpPr>
            <p:spPr>
              <a:xfrm>
                <a:off x="2305878" y="357809"/>
                <a:ext cx="111125" cy="190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ตัวเชื่อมต่อตรง 67"/>
              <p:cNvCxnSpPr/>
              <p:nvPr/>
            </p:nvCxnSpPr>
            <p:spPr>
              <a:xfrm flipV="1">
                <a:off x="2663687" y="294198"/>
                <a:ext cx="49530" cy="198755"/>
              </a:xfrm>
              <a:prstGeom prst="line">
                <a:avLst/>
              </a:prstGeom>
              <a:ln/>
            </p:spPr>
            <p:style>
              <a:lnRef idx="1">
                <a:schemeClr val="dk1"/>
              </a:lnRef>
              <a:fillRef idx="0">
                <a:schemeClr val="dk1"/>
              </a:fillRef>
              <a:effectRef idx="0">
                <a:schemeClr val="dk1"/>
              </a:effectRef>
              <a:fontRef idx="minor">
                <a:schemeClr val="tx1"/>
              </a:fontRef>
            </p:style>
          </p:cxnSp>
          <p:sp>
            <p:nvSpPr>
              <p:cNvPr id="69" name="รูปแบบอิสระ: รูปร่าง 68"/>
              <p:cNvSpPr/>
              <p:nvPr/>
            </p:nvSpPr>
            <p:spPr>
              <a:xfrm>
                <a:off x="1860605" y="874643"/>
                <a:ext cx="1749425" cy="1337310"/>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0" name="กลุ่ม 69"/>
              <p:cNvGrpSpPr/>
              <p:nvPr/>
            </p:nvGrpSpPr>
            <p:grpSpPr>
              <a:xfrm>
                <a:off x="3045350" y="747423"/>
                <a:ext cx="309880" cy="57150"/>
                <a:chOff x="0" y="0"/>
                <a:chExt cx="310373" cy="57150"/>
              </a:xfrm>
            </p:grpSpPr>
            <p:cxnSp>
              <p:nvCxnSpPr>
                <p:cNvPr id="75" name="ตัวเชื่อมต่อตรง 74"/>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ตัวเชื่อมต่อตรง 75"/>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กลุ่ม 70"/>
              <p:cNvGrpSpPr/>
              <p:nvPr/>
            </p:nvGrpSpPr>
            <p:grpSpPr>
              <a:xfrm flipV="1">
                <a:off x="2194560" y="984360"/>
                <a:ext cx="309880" cy="57150"/>
                <a:chOff x="0" y="0"/>
                <a:chExt cx="310373" cy="57150"/>
              </a:xfrm>
            </p:grpSpPr>
            <p:cxnSp>
              <p:nvCxnSpPr>
                <p:cNvPr id="73" name="ตัวเชื่อมต่อตรง 72"/>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ตัวเชื่อมต่อตรง 73"/>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2" name="ตัวเชื่อมต่อตรง 71"/>
              <p:cNvCxnSpPr/>
              <p:nvPr/>
            </p:nvCxnSpPr>
            <p:spPr>
              <a:xfrm>
                <a:off x="2623931" y="850789"/>
                <a:ext cx="34506" cy="87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4" name="กลุ่ม 123"/>
          <p:cNvGrpSpPr/>
          <p:nvPr/>
        </p:nvGrpSpPr>
        <p:grpSpPr>
          <a:xfrm>
            <a:off x="6530831" y="2814079"/>
            <a:ext cx="5177649" cy="3907005"/>
            <a:chOff x="-1" y="-1"/>
            <a:chExt cx="3610002" cy="2759710"/>
          </a:xfrm>
        </p:grpSpPr>
        <p:cxnSp>
          <p:nvCxnSpPr>
            <p:cNvPr id="125" name="ตัวเชื่อมต่อตรง 124"/>
            <p:cNvCxnSpPr/>
            <p:nvPr/>
          </p:nvCxnSpPr>
          <p:spPr>
            <a:xfrm>
              <a:off x="286247" y="1431235"/>
              <a:ext cx="3104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ตัวเชื่อมต่อตรง 125"/>
            <p:cNvCxnSpPr/>
            <p:nvPr/>
          </p:nvCxnSpPr>
          <p:spPr>
            <a:xfrm>
              <a:off x="381662" y="1502796"/>
              <a:ext cx="1272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กลุ่ม 126"/>
            <p:cNvGrpSpPr/>
            <p:nvPr/>
          </p:nvGrpSpPr>
          <p:grpSpPr>
            <a:xfrm>
              <a:off x="-1" y="-1"/>
              <a:ext cx="3610002" cy="2759710"/>
              <a:chOff x="-1" y="-1"/>
              <a:chExt cx="3610002" cy="2759710"/>
            </a:xfrm>
          </p:grpSpPr>
          <p:cxnSp>
            <p:nvCxnSpPr>
              <p:cNvPr id="128" name="ตัวเชื่อมต่อตรง 127"/>
              <p:cNvCxnSpPr/>
              <p:nvPr/>
            </p:nvCxnSpPr>
            <p:spPr>
              <a:xfrm flipH="1" flipV="1">
                <a:off x="675861" y="755374"/>
                <a:ext cx="47708" cy="198711"/>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กลุ่ม 128"/>
              <p:cNvGrpSpPr/>
              <p:nvPr/>
            </p:nvGrpSpPr>
            <p:grpSpPr>
              <a:xfrm>
                <a:off x="-1" y="-1"/>
                <a:ext cx="3610002" cy="2759710"/>
                <a:chOff x="-1" y="-1"/>
                <a:chExt cx="3610002" cy="2759710"/>
              </a:xfrm>
            </p:grpSpPr>
            <p:grpSp>
              <p:nvGrpSpPr>
                <p:cNvPr id="138" name="กลุ่ม 137"/>
                <p:cNvGrpSpPr/>
                <p:nvPr/>
              </p:nvGrpSpPr>
              <p:grpSpPr>
                <a:xfrm>
                  <a:off x="-1" y="-1"/>
                  <a:ext cx="3610002" cy="2759710"/>
                  <a:chOff x="0" y="-548710"/>
                  <a:chExt cx="3610030" cy="2760663"/>
                </a:xfrm>
              </p:grpSpPr>
              <p:sp>
                <p:nvSpPr>
                  <p:cNvPr id="143" name="วงรี 142"/>
                  <p:cNvSpPr/>
                  <p:nvPr/>
                </p:nvSpPr>
                <p:spPr>
                  <a:xfrm>
                    <a:off x="779228" y="93825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4" name="ตัวเชื่อมต่อตรง 143"/>
                  <p:cNvCxnSpPr/>
                  <p:nvPr/>
                </p:nvCxnSpPr>
                <p:spPr>
                  <a:xfrm flipH="1">
                    <a:off x="421419" y="755374"/>
                    <a:ext cx="144504" cy="1269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Text Box 2161"/>
                  <p:cNvSpPr txBox="1"/>
                  <p:nvPr/>
                </p:nvSpPr>
                <p:spPr>
                  <a:xfrm>
                    <a:off x="157691" y="-548710"/>
                    <a:ext cx="687416" cy="2941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46" name="Text Box 2174"/>
                  <p:cNvSpPr txBox="1"/>
                  <p:nvPr/>
                </p:nvSpPr>
                <p:spPr>
                  <a:xfrm>
                    <a:off x="874645" y="135131"/>
                    <a:ext cx="219407"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7" name="ตัวเชื่อมต่อตรง 146"/>
                  <p:cNvCxnSpPr/>
                  <p:nvPr/>
                </p:nvCxnSpPr>
                <p:spPr>
                  <a:xfrm flipH="1" flipV="1">
                    <a:off x="826936" y="779228"/>
                    <a:ext cx="47708" cy="19878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ลูกศรเชื่อมต่อแบบตรง 147"/>
                  <p:cNvCxnSpPr/>
                  <p:nvPr/>
                </p:nvCxnSpPr>
                <p:spPr>
                  <a:xfrm>
                    <a:off x="731520" y="811033"/>
                    <a:ext cx="64175" cy="220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ลูกศร: ขวา 148"/>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cxnSp>
                <p:nvCxnSpPr>
                  <p:cNvPr id="150" name="ลูกศรเชื่อมต่อแบบตรง 149"/>
                  <p:cNvCxnSpPr/>
                  <p:nvPr/>
                </p:nvCxnSpPr>
                <p:spPr>
                  <a:xfrm>
                    <a:off x="588401" y="206766"/>
                    <a:ext cx="47939" cy="206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กลุ่ม 150"/>
                  <p:cNvGrpSpPr/>
                  <p:nvPr/>
                </p:nvGrpSpPr>
                <p:grpSpPr>
                  <a:xfrm>
                    <a:off x="2409225" y="236402"/>
                    <a:ext cx="309880" cy="44903"/>
                    <a:chOff x="-175228" y="5814"/>
                    <a:chExt cx="310373" cy="44903"/>
                  </a:xfrm>
                </p:grpSpPr>
                <p:cxnSp>
                  <p:nvCxnSpPr>
                    <p:cNvPr id="168" name="ตัวเชื่อมต่อตรง 167"/>
                    <p:cNvCxnSpPr/>
                    <p:nvPr/>
                  </p:nvCxnSpPr>
                  <p:spPr>
                    <a:xfrm>
                      <a:off x="-175228" y="50717"/>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ตัวเชื่อมต่อตรง 168"/>
                    <p:cNvCxnSpPr/>
                    <p:nvPr/>
                  </p:nvCxnSpPr>
                  <p:spPr>
                    <a:xfrm>
                      <a:off x="-104313" y="5814"/>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2" name="วงรี 151"/>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53" name="ลูกศรเชื่อมต่อแบบตรง 152"/>
                  <p:cNvCxnSpPr/>
                  <p:nvPr/>
                </p:nvCxnSpPr>
                <p:spPr>
                  <a:xfrm flipH="1">
                    <a:off x="826936" y="318088"/>
                    <a:ext cx="79513" cy="135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รูปแบบอิสระ: รูปร่าง 153"/>
                  <p:cNvSpPr/>
                  <p:nvPr/>
                </p:nvSpPr>
                <p:spPr>
                  <a:xfrm>
                    <a:off x="0" y="811033"/>
                    <a:ext cx="1749892" cy="1337856"/>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sp>
                <p:nvSpPr>
                  <p:cNvPr id="155" name="วงรี 154"/>
                  <p:cNvSpPr/>
                  <p:nvPr/>
                </p:nvSpPr>
                <p:spPr>
                  <a:xfrm>
                    <a:off x="2647785" y="1001864"/>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56" name="ตัวเชื่อมต่อตรง 155"/>
                  <p:cNvCxnSpPr/>
                  <p:nvPr/>
                </p:nvCxnSpPr>
                <p:spPr>
                  <a:xfrm flipH="1">
                    <a:off x="2345635" y="834887"/>
                    <a:ext cx="105733" cy="14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Text Box 6190"/>
                  <p:cNvSpPr txBox="1"/>
                  <p:nvPr/>
                </p:nvSpPr>
                <p:spPr>
                  <a:xfrm>
                    <a:off x="2654147" y="180806"/>
                    <a:ext cx="219075" cy="2724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58" name="วงรี 157"/>
                  <p:cNvSpPr/>
                  <p:nvPr/>
                </p:nvSpPr>
                <p:spPr>
                  <a:xfrm>
                    <a:off x="2369489" y="469127"/>
                    <a:ext cx="413385" cy="39624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159" name="กลุ่ม 158"/>
                  <p:cNvGrpSpPr/>
                  <p:nvPr/>
                </p:nvGrpSpPr>
                <p:grpSpPr>
                  <a:xfrm flipV="1">
                    <a:off x="2504661" y="920696"/>
                    <a:ext cx="309880" cy="57150"/>
                    <a:chOff x="0" y="0"/>
                    <a:chExt cx="310373" cy="57150"/>
                  </a:xfrm>
                </p:grpSpPr>
                <p:cxnSp>
                  <p:nvCxnSpPr>
                    <p:cNvPr id="166" name="ตัวเชื่อมต่อตรง 165"/>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ตัวเชื่อมต่อตรง 166"/>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0" name="ลูกศรเชื่อมต่อแบบตรง 159"/>
                  <p:cNvCxnSpPr/>
                  <p:nvPr/>
                </p:nvCxnSpPr>
                <p:spPr>
                  <a:xfrm>
                    <a:off x="2544419" y="302260"/>
                    <a:ext cx="47513" cy="15096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1" name="รูปแบบอิสระ: รูปร่าง 160"/>
                  <p:cNvSpPr/>
                  <p:nvPr/>
                </p:nvSpPr>
                <p:spPr>
                  <a:xfrm>
                    <a:off x="1860605" y="874643"/>
                    <a:ext cx="1749425" cy="1337310"/>
                  </a:xfrm>
                  <a:custGeom>
                    <a:avLst/>
                    <a:gdLst>
                      <a:gd name="connsiteX0" fmla="*/ 982745 w 1749892"/>
                      <a:gd name="connsiteY0" fmla="*/ 357 h 1337856"/>
                      <a:gd name="connsiteX1" fmla="*/ 12685 w 1749892"/>
                      <a:gd name="connsiteY1" fmla="*/ 1113540 h 1337856"/>
                      <a:gd name="connsiteX2" fmla="*/ 1722216 w 1749892"/>
                      <a:gd name="connsiteY2" fmla="*/ 1240761 h 1337856"/>
                      <a:gd name="connsiteX3" fmla="*/ 982745 w 1749892"/>
                      <a:gd name="connsiteY3" fmla="*/ 357 h 1337856"/>
                    </a:gdLst>
                    <a:ahLst/>
                    <a:cxnLst>
                      <a:cxn ang="0">
                        <a:pos x="connsiteX0" y="connsiteY0"/>
                      </a:cxn>
                      <a:cxn ang="0">
                        <a:pos x="connsiteX1" y="connsiteY1"/>
                      </a:cxn>
                      <a:cxn ang="0">
                        <a:pos x="connsiteX2" y="connsiteY2"/>
                      </a:cxn>
                      <a:cxn ang="0">
                        <a:pos x="connsiteX3" y="connsiteY3"/>
                      </a:cxn>
                    </a:cxnLst>
                    <a:rect l="l" t="t" r="r" b="b"/>
                    <a:pathLst>
                      <a:path w="1749892" h="1337856">
                        <a:moveTo>
                          <a:pt x="982745" y="357"/>
                        </a:moveTo>
                        <a:cubicBezTo>
                          <a:pt x="697823" y="-20846"/>
                          <a:pt x="-110560" y="906806"/>
                          <a:pt x="12685" y="1113540"/>
                        </a:cubicBezTo>
                        <a:cubicBezTo>
                          <a:pt x="135930" y="1320274"/>
                          <a:pt x="1556564" y="1428942"/>
                          <a:pt x="1722216" y="1240761"/>
                        </a:cubicBezTo>
                        <a:cubicBezTo>
                          <a:pt x="1887868" y="1052580"/>
                          <a:pt x="1267667" y="21560"/>
                          <a:pt x="982745" y="357"/>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grpSp>
                <p:nvGrpSpPr>
                  <p:cNvPr id="162" name="กลุ่ม 161"/>
                  <p:cNvGrpSpPr/>
                  <p:nvPr/>
                </p:nvGrpSpPr>
                <p:grpSpPr>
                  <a:xfrm flipV="1">
                    <a:off x="2194560" y="984360"/>
                    <a:ext cx="309880" cy="57150"/>
                    <a:chOff x="0" y="0"/>
                    <a:chExt cx="310373" cy="57150"/>
                  </a:xfrm>
                </p:grpSpPr>
                <p:cxnSp>
                  <p:nvCxnSpPr>
                    <p:cNvPr id="164" name="ตัวเชื่อมต่อตรง 163"/>
                    <p:cNvCxnSpPr/>
                    <p:nvPr/>
                  </p:nvCxnSpPr>
                  <p:spPr>
                    <a:xfrm>
                      <a:off x="0" y="57150"/>
                      <a:ext cx="3103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ตัวเชื่อมต่อตรง 164"/>
                    <p:cNvCxnSpPr/>
                    <p:nvPr/>
                  </p:nvCxnSpPr>
                  <p:spPr>
                    <a:xfrm>
                      <a:off x="114300" y="0"/>
                      <a:ext cx="108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3" name="ตัวเชื่อมต่อตรง 162"/>
                  <p:cNvCxnSpPr/>
                  <p:nvPr/>
                </p:nvCxnSpPr>
                <p:spPr>
                  <a:xfrm>
                    <a:off x="2623931" y="850789"/>
                    <a:ext cx="34506" cy="87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วงรี 138"/>
                <p:cNvSpPr/>
                <p:nvPr/>
              </p:nvSpPr>
              <p:spPr>
                <a:xfrm>
                  <a:off x="357808" y="389614"/>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dirty="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m</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40" name="ลูกศรเชื่อมต่อแบบตรง 139"/>
                <p:cNvCxnSpPr/>
                <p:nvPr/>
              </p:nvCxnSpPr>
              <p:spPr>
                <a:xfrm>
                  <a:off x="485029" y="182880"/>
                  <a:ext cx="45719" cy="214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ตัวเชื่อมต่อตรง 140"/>
                <p:cNvCxnSpPr/>
                <p:nvPr/>
              </p:nvCxnSpPr>
              <p:spPr>
                <a:xfrm flipV="1">
                  <a:off x="620202" y="151075"/>
                  <a:ext cx="39756" cy="2464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ตัวเชื่อมต่อตรง 141"/>
                <p:cNvCxnSpPr/>
                <p:nvPr/>
              </p:nvCxnSpPr>
              <p:spPr>
                <a:xfrm flipH="1">
                  <a:off x="238539" y="739471"/>
                  <a:ext cx="198617" cy="2223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30" name="ลูกศรเชื่อมต่อแบบตรง 129"/>
              <p:cNvCxnSpPr/>
              <p:nvPr/>
            </p:nvCxnSpPr>
            <p:spPr>
              <a:xfrm flipH="1">
                <a:off x="2679589" y="914400"/>
                <a:ext cx="79732" cy="159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วงรี 130"/>
              <p:cNvSpPr/>
              <p:nvPr/>
            </p:nvSpPr>
            <p:spPr>
              <a:xfrm>
                <a:off x="1995777" y="437322"/>
                <a:ext cx="413935"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20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m</a:t>
                </a:r>
                <a:endParaRPr lang="en-US" sz="20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2" name="ลูกศรเชื่อมต่อแบบตรง 131"/>
              <p:cNvCxnSpPr/>
              <p:nvPr/>
            </p:nvCxnSpPr>
            <p:spPr>
              <a:xfrm>
                <a:off x="2122998" y="222636"/>
                <a:ext cx="45085" cy="213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ตัวเชื่อมต่อตรง 132"/>
              <p:cNvCxnSpPr/>
              <p:nvPr/>
            </p:nvCxnSpPr>
            <p:spPr>
              <a:xfrm flipV="1">
                <a:off x="2258170" y="190831"/>
                <a:ext cx="39370" cy="2463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ตัวเชื่อมต่อตรง 133"/>
              <p:cNvCxnSpPr/>
              <p:nvPr/>
            </p:nvCxnSpPr>
            <p:spPr>
              <a:xfrm flipH="1">
                <a:off x="1876508" y="779228"/>
                <a:ext cx="198120" cy="2222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 Box 6220"/>
              <p:cNvSpPr txBox="1"/>
              <p:nvPr/>
            </p:nvSpPr>
            <p:spPr>
              <a:xfrm>
                <a:off x="1781092" y="15902"/>
                <a:ext cx="687406" cy="29409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dirty="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parent</a:t>
                </a:r>
                <a:endParaRPr lang="en-US" sz="2000" dirty="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36" name="รูปแบบอิสระ: รูปร่าง 135"/>
              <p:cNvSpPr/>
              <p:nvPr/>
            </p:nvSpPr>
            <p:spPr>
              <a:xfrm>
                <a:off x="2043485" y="826935"/>
                <a:ext cx="625854" cy="887595"/>
              </a:xfrm>
              <a:custGeom>
                <a:avLst/>
                <a:gdLst>
                  <a:gd name="connsiteX0" fmla="*/ 109019 w 625854"/>
                  <a:gd name="connsiteY0" fmla="*/ 0 h 887595"/>
                  <a:gd name="connsiteX1" fmla="*/ 37458 w 625854"/>
                  <a:gd name="connsiteY1" fmla="*/ 755374 h 887595"/>
                  <a:gd name="connsiteX2" fmla="*/ 625854 w 625854"/>
                  <a:gd name="connsiteY2" fmla="*/ 882595 h 887595"/>
                </a:gdLst>
                <a:ahLst/>
                <a:cxnLst>
                  <a:cxn ang="0">
                    <a:pos x="connsiteX0" y="connsiteY0"/>
                  </a:cxn>
                  <a:cxn ang="0">
                    <a:pos x="connsiteX1" y="connsiteY1"/>
                  </a:cxn>
                  <a:cxn ang="0">
                    <a:pos x="connsiteX2" y="connsiteY2"/>
                  </a:cxn>
                </a:cxnLst>
                <a:rect l="l" t="t" r="r" b="b"/>
                <a:pathLst>
                  <a:path w="625854" h="887595">
                    <a:moveTo>
                      <a:pt x="109019" y="0"/>
                    </a:moveTo>
                    <a:cubicBezTo>
                      <a:pt x="30169" y="304137"/>
                      <a:pt x="-48681" y="608275"/>
                      <a:pt x="37458" y="755374"/>
                    </a:cubicBezTo>
                    <a:cubicBezTo>
                      <a:pt x="123597" y="902473"/>
                      <a:pt x="374725" y="892534"/>
                      <a:pt x="625854" y="882595"/>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sp>
            <p:nvSpPr>
              <p:cNvPr id="137" name="รูปแบบอิสระ: รูปร่าง 136"/>
              <p:cNvSpPr/>
              <p:nvPr/>
            </p:nvSpPr>
            <p:spPr>
              <a:xfrm>
                <a:off x="2409245" y="636104"/>
                <a:ext cx="676578" cy="914400"/>
              </a:xfrm>
              <a:custGeom>
                <a:avLst/>
                <a:gdLst>
                  <a:gd name="connsiteX0" fmla="*/ 413468 w 676578"/>
                  <a:gd name="connsiteY0" fmla="*/ 914400 h 914400"/>
                  <a:gd name="connsiteX1" fmla="*/ 659958 w 676578"/>
                  <a:gd name="connsiteY1" fmla="*/ 294198 h 914400"/>
                  <a:gd name="connsiteX2" fmla="*/ 0 w 676578"/>
                  <a:gd name="connsiteY2" fmla="*/ 0 h 914400"/>
                </a:gdLst>
                <a:ahLst/>
                <a:cxnLst>
                  <a:cxn ang="0">
                    <a:pos x="connsiteX0" y="connsiteY0"/>
                  </a:cxn>
                  <a:cxn ang="0">
                    <a:pos x="connsiteX1" y="connsiteY1"/>
                  </a:cxn>
                  <a:cxn ang="0">
                    <a:pos x="connsiteX2" y="connsiteY2"/>
                  </a:cxn>
                </a:cxnLst>
                <a:rect l="l" t="t" r="r" b="b"/>
                <a:pathLst>
                  <a:path w="676578" h="914400">
                    <a:moveTo>
                      <a:pt x="413468" y="914400"/>
                    </a:moveTo>
                    <a:cubicBezTo>
                      <a:pt x="571168" y="680499"/>
                      <a:pt x="728869" y="446598"/>
                      <a:pt x="659958" y="294198"/>
                    </a:cubicBezTo>
                    <a:cubicBezTo>
                      <a:pt x="591047" y="141798"/>
                      <a:pt x="295523" y="70899"/>
                      <a:pt x="0" y="0"/>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a:p>
            </p:txBody>
          </p:sp>
        </p:grpSp>
      </p:grpSp>
      <p:sp>
        <p:nvSpPr>
          <p:cNvPr id="170" name="ลูกศร: ขวา 169"/>
          <p:cNvSpPr/>
          <p:nvPr/>
        </p:nvSpPr>
        <p:spPr>
          <a:xfrm>
            <a:off x="5606321" y="3230440"/>
            <a:ext cx="1150677" cy="810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1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0" y="164123"/>
            <a:ext cx="12192000" cy="6555641"/>
          </a:xfrm>
          <a:prstGeom prst="rect">
            <a:avLst/>
          </a:prstGeom>
        </p:spPr>
        <p:txBody>
          <a:bodyPr wrap="square">
            <a:spAutoFit/>
          </a:bodyPr>
          <a:lstStyle/>
          <a:p>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&amp;&amp; </a:t>
            </a:r>
            <a:r>
              <a:rPr lang="en-US" sz="2000" b="1" dirty="0" err="1">
                <a:solidFill>
                  <a:srgbClr val="6A3E3E"/>
                </a:solidFill>
                <a:latin typeface="Consolas" panose="020B0609020204030204" pitchFamily="49" charset="0"/>
              </a:rPr>
              <a:t>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left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 (</a:t>
            </a:r>
            <a:r>
              <a:rPr lang="en-US" sz="2000" b="1" dirty="0">
                <a:solidFill>
                  <a:srgbClr val="6A3E3E"/>
                </a:solidFill>
                <a:latin typeface="Consolas" panose="020B0609020204030204" pitchFamily="49" charset="0"/>
              </a:rPr>
              <a:t>parent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 {</a:t>
            </a:r>
          </a:p>
          <a:p>
            <a:r>
              <a:rPr lang="en-US" sz="2000" dirty="0">
                <a:solidFill>
                  <a:srgbClr val="0000C0"/>
                </a:solidFill>
                <a:latin typeface="Consolas" panose="020B0609020204030204" pitchFamily="49" charset="0"/>
              </a:rPr>
              <a:t>		root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0000C0"/>
                </a:solidFill>
                <a:latin typeface="Consolas" panose="020B0609020204030204" pitchFamily="49" charset="0"/>
              </a:rPr>
              <a:t>		</a:t>
            </a:r>
            <a:r>
              <a:rPr lang="en-US" sz="2000" dirty="0" err="1">
                <a:solidFill>
                  <a:srgbClr val="0000C0"/>
                </a:solidFill>
                <a:latin typeface="Consolas" panose="020B0609020204030204" pitchFamily="49" charset="0"/>
              </a:rPr>
              <a:t>root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a:t>
            </a:r>
          </a:p>
          <a:p>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n.left</a:t>
            </a:r>
            <a:r>
              <a:rPr lang="en-US" sz="2000" b="1" dirty="0">
                <a:solidFill>
                  <a:srgbClr val="000000"/>
                </a:solidFill>
                <a:latin typeface="Consolas" panose="020B0609020204030204" pitchFamily="49" charset="0"/>
              </a:rPr>
              <a:t> = null; </a:t>
            </a:r>
          </a:p>
          <a:p>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parent</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6A3E3E"/>
                </a:solidFill>
                <a:latin typeface="Consolas" panose="020B0609020204030204" pitchFamily="49" charset="0"/>
              </a:rPr>
              <a:t>n</a:t>
            </a:r>
            <a:r>
              <a:rPr lang="en-US" sz="2000" b="1" dirty="0">
                <a:solidFill>
                  <a:srgbClr val="000000"/>
                </a:solidFill>
                <a:latin typeface="Consolas" panose="020B0609020204030204" pitchFamily="49" charset="0"/>
              </a:rPr>
              <a:t>) {//a mirror image of the last case in  </a:t>
            </a:r>
          </a:p>
          <a:p>
            <a:r>
              <a:rPr lang="en-US" sz="2000" b="1" dirty="0">
                <a:solidFill>
                  <a:srgbClr val="000000"/>
                </a:solidFill>
                <a:latin typeface="Consolas" panose="020B0609020204030204" pitchFamily="49" charset="0"/>
              </a:rPr>
              <a:t>                                       //the previous page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q</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n.parent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n.left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 // a mirror image of the second case in the previous page</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q</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n.parent</a:t>
            </a:r>
            <a:r>
              <a:rPr lang="en-US" sz="2000" dirty="0">
                <a:solidFill>
                  <a:srgbClr val="000000"/>
                </a:solidFill>
                <a:latin typeface="Consolas" panose="020B0609020204030204" pitchFamily="49" charset="0"/>
              </a:rPr>
              <a:t> = null;</a:t>
            </a:r>
          </a:p>
          <a:p>
            <a:r>
              <a:rPr lang="en-US" sz="2000" dirty="0">
                <a:latin typeface="Consolas" panose="020B0609020204030204" pitchFamily="49" charset="0"/>
              </a:rPr>
              <a:t>		</a:t>
            </a:r>
            <a:r>
              <a:rPr lang="en-US" sz="2000" dirty="0" err="1">
                <a:latin typeface="Consolas" panose="020B0609020204030204" pitchFamily="49" charset="0"/>
              </a:rPr>
              <a:t>n.left</a:t>
            </a:r>
            <a:r>
              <a:rPr lang="en-US" sz="2000" dirty="0">
                <a:latin typeface="Consolas" panose="020B0609020204030204" pitchFamily="49" charset="0"/>
              </a:rPr>
              <a:t> = null;</a:t>
            </a:r>
          </a:p>
          <a:p>
            <a:r>
              <a:rPr lang="en-US" sz="2000" dirty="0">
                <a:solidFill>
                  <a:srgbClr val="000000"/>
                </a:solidFill>
                <a:latin typeface="Consolas" panose="020B0609020204030204" pitchFamily="49" charset="0"/>
              </a:rPr>
              <a:t>	}</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4065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3"/>
          <p:cNvSpPr/>
          <p:nvPr/>
        </p:nvSpPr>
        <p:spPr>
          <a:xfrm>
            <a:off x="105508" y="0"/>
            <a:ext cx="9003323" cy="6555641"/>
          </a:xfrm>
          <a:prstGeom prst="rect">
            <a:avLst/>
          </a:prstGeom>
        </p:spPr>
        <p:txBody>
          <a:bodyPr wrap="square">
            <a:spAutoFit/>
          </a:bodyPr>
          <a:lstStyle/>
          <a:p>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3F7F5F"/>
                </a:solidFill>
                <a:latin typeface="Consolas" panose="020B0609020204030204" pitchFamily="49" charset="0"/>
              </a:rPr>
              <a:t>// </a:t>
            </a:r>
            <a:r>
              <a:rPr lang="en-US" sz="2000" b="1" u="sng" dirty="0">
                <a:solidFill>
                  <a:srgbClr val="3F7F5F"/>
                </a:solidFill>
                <a:latin typeface="Consolas" panose="020B0609020204030204" pitchFamily="49" charset="0"/>
              </a:rPr>
              <a:t>n has two subtrees</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TreeIterator</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itr</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findMin</a:t>
            </a:r>
            <a:r>
              <a:rPr lang="en-US" sz="2000" dirty="0">
                <a:solidFill>
                  <a:srgbClr val="000000"/>
                </a:solidFill>
                <a:latin typeface="Consolas" panose="020B0609020204030204" pitchFamily="49" charset="0"/>
              </a:rPr>
              <a:t>(</a:t>
            </a:r>
            <a:r>
              <a:rPr lang="en-US" sz="2000" dirty="0">
                <a:solidFill>
                  <a:srgbClr val="6A3E3E"/>
                </a:solidFill>
                <a:latin typeface="Consolas" panose="020B0609020204030204" pitchFamily="49" charset="0"/>
              </a:rPr>
              <a:t>q</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minInSubtree</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itr</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currentNode</a:t>
            </a:r>
            <a:r>
              <a:rPr lang="en-US" sz="2000" dirty="0">
                <a:solidFill>
                  <a:srgbClr val="000000"/>
                </a:solidFill>
                <a:latin typeface="Consolas" panose="020B0609020204030204" pitchFamily="49" charset="0"/>
              </a:rPr>
              <a:t>;</a:t>
            </a:r>
          </a:p>
          <a:p>
            <a:endParaRPr lang="en-US" sz="2000" dirty="0">
              <a:latin typeface="Consolas" panose="020B0609020204030204" pitchFamily="49" charset="0"/>
            </a:endParaRP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data</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data</a:t>
            </a:r>
            <a:r>
              <a:rPr lang="en-US" sz="2000" dirty="0">
                <a:solidFill>
                  <a:srgbClr val="000000"/>
                </a:solidFill>
                <a:latin typeface="Consolas" panose="020B0609020204030204" pitchFamily="49" charset="0"/>
              </a:rPr>
              <a:t>;</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BSTNode</a:t>
            </a:r>
            <a:r>
              <a:rPr lang="en-US" sz="2000" dirty="0">
                <a:solidFill>
                  <a:srgbClr val="000000"/>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a:t>
            </a: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parentOfMin</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left</a:t>
            </a:r>
            <a:r>
              <a:rPr lang="en-US" sz="2000" b="1" dirty="0">
                <a:solidFill>
                  <a:srgbClr val="000000"/>
                </a:solidFill>
                <a:latin typeface="Consolas" panose="020B0609020204030204" pitchFamily="49" charset="0"/>
              </a:rPr>
              <a:t> == </a:t>
            </a:r>
            <a:r>
              <a:rPr lang="en-US" sz="2000" b="1" dirty="0" err="1">
                <a:solidFill>
                  <a:srgbClr val="6A3E3E"/>
                </a:solidFill>
                <a:latin typeface="Consolas" panose="020B0609020204030204" pitchFamily="49" charset="0"/>
              </a:rPr>
              <a:t>minInSubtree</a:t>
            </a:r>
            <a:r>
              <a:rPr lang="en-US" sz="2000" b="1"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left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else</a:t>
            </a:r>
            <a:r>
              <a:rPr lang="en-US" sz="2000" b="1" dirty="0">
                <a:solidFill>
                  <a:srgbClr val="000000"/>
                </a:solidFill>
                <a:latin typeface="Consolas" panose="020B0609020204030204" pitchFamily="49" charset="0"/>
              </a:rPr>
              <a:t>{ </a:t>
            </a:r>
            <a:r>
              <a:rPr lang="en-US" sz="2000" b="1" dirty="0">
                <a:solidFill>
                  <a:srgbClr val="000000"/>
                </a:solidFill>
                <a:highlight>
                  <a:srgbClr val="FFFF00"/>
                </a:highlight>
                <a:latin typeface="Consolas" panose="020B0609020204030204" pitchFamily="49" charset="0"/>
              </a:rPr>
              <a:t>//</a:t>
            </a:r>
            <a:r>
              <a:rPr lang="en-US" sz="2000" b="1" dirty="0">
                <a:solidFill>
                  <a:srgbClr val="3F7F5F"/>
                </a:solidFill>
                <a:highlight>
                  <a:srgbClr val="FFFF00"/>
                </a:highlight>
                <a:latin typeface="Consolas" panose="020B0609020204030204" pitchFamily="49" charset="0"/>
              </a:rPr>
              <a:t>min is the only node in the subtree</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parentOfMin</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 =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	}</a:t>
            </a:r>
            <a:endParaRPr lang="en-US" sz="2000" dirty="0">
              <a:latin typeface="Consolas" panose="020B0609020204030204" pitchFamily="49" charset="0"/>
            </a:endParaRPr>
          </a:p>
          <a:p>
            <a:r>
              <a:rPr lang="en-US" sz="2000" b="1" dirty="0">
                <a:solidFill>
                  <a:srgbClr val="7F0055"/>
                </a:solidFill>
                <a:latin typeface="Consolas" panose="020B0609020204030204" pitchFamily="49" charset="0"/>
              </a:rPr>
              <a:t>	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minInSubtree</a:t>
            </a:r>
            <a:r>
              <a:rPr lang="en-US" sz="2000" b="1" dirty="0" err="1">
                <a:solidFill>
                  <a:srgbClr val="000000"/>
                </a:solidFill>
                <a:latin typeface="Consolas" panose="020B0609020204030204" pitchFamily="49" charset="0"/>
              </a:rPr>
              <a:t>.</a:t>
            </a:r>
            <a:r>
              <a:rPr lang="en-US" sz="2000" b="1" dirty="0" err="1">
                <a:solidFill>
                  <a:srgbClr val="0000C0"/>
                </a:solidFill>
                <a:latin typeface="Consolas" panose="020B0609020204030204" pitchFamily="49" charset="0"/>
              </a:rPr>
              <a:t>right</a:t>
            </a:r>
            <a:r>
              <a:rPr lang="en-US" sz="2000" b="1" dirty="0">
                <a:solidFill>
                  <a:srgbClr val="000000"/>
                </a:solidFill>
                <a:latin typeface="Consolas" panose="020B0609020204030204" pitchFamily="49" charset="0"/>
              </a:rPr>
              <a:t> != </a:t>
            </a:r>
            <a:r>
              <a:rPr lang="en-US" sz="2000" b="1" dirty="0">
                <a:solidFill>
                  <a:srgbClr val="7F0055"/>
                </a:solidFill>
                <a:latin typeface="Consolas" panose="020B0609020204030204" pitchFamily="49" charset="0"/>
              </a:rPr>
              <a:t>null</a:t>
            </a:r>
            <a:r>
              <a:rPr lang="en-US" sz="2000" b="1" dirty="0">
                <a:solidFill>
                  <a:srgbClr val="000000"/>
                </a:solidFill>
                <a:latin typeface="Consolas" panose="020B0609020204030204" pitchFamily="49" charset="0"/>
              </a:rPr>
              <a:t>){</a:t>
            </a:r>
          </a:p>
          <a:p>
            <a:r>
              <a:rPr lang="en-US" sz="2000" dirty="0">
                <a:solidFill>
                  <a:srgbClr val="6A3E3E"/>
                </a:solidFill>
                <a:latin typeface="Consolas" panose="020B0609020204030204" pitchFamily="49" charset="0"/>
              </a:rPr>
              <a:t>		</a:t>
            </a:r>
            <a:r>
              <a:rPr lang="en-US" sz="2000" dirty="0" err="1">
                <a:solidFill>
                  <a:srgbClr val="6A3E3E"/>
                </a:solidFill>
                <a:latin typeface="Consolas" panose="020B0609020204030204" pitchFamily="49" charset="0"/>
              </a:rPr>
              <a:t>minInSubtree</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right</a:t>
            </a:r>
            <a:r>
              <a:rPr lang="en-US" sz="2000" dirty="0" err="1">
                <a:solidFill>
                  <a:srgbClr val="000000"/>
                </a:solidFill>
                <a:latin typeface="Consolas" panose="020B0609020204030204" pitchFamily="49" charset="0"/>
              </a:rPr>
              <a:t>.</a:t>
            </a:r>
            <a:r>
              <a:rPr lang="en-US" sz="2000" dirty="0" err="1">
                <a:solidFill>
                  <a:srgbClr val="0000C0"/>
                </a:solidFill>
                <a:latin typeface="Consolas" panose="020B0609020204030204" pitchFamily="49" charset="0"/>
              </a:rPr>
              <a:t>parent</a:t>
            </a:r>
            <a:r>
              <a:rPr lang="en-US" sz="2000" dirty="0">
                <a:solidFill>
                  <a:srgbClr val="000000"/>
                </a:solidFill>
                <a:latin typeface="Consolas" panose="020B0609020204030204" pitchFamily="49" charset="0"/>
              </a:rPr>
              <a:t>=</a:t>
            </a:r>
            <a:r>
              <a:rPr lang="en-US" sz="2000" dirty="0" err="1">
                <a:solidFill>
                  <a:srgbClr val="6A3E3E"/>
                </a:solidFill>
                <a:latin typeface="Consolas" panose="020B0609020204030204" pitchFamily="49" charset="0"/>
              </a:rPr>
              <a:t>parentOfMin</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minInSubTree.right</a:t>
            </a:r>
            <a:r>
              <a:rPr lang="en-US" sz="2000" dirty="0">
                <a:solidFill>
                  <a:srgbClr val="000000"/>
                </a:solidFill>
                <a:latin typeface="Consolas" panose="020B0609020204030204" pitchFamily="49" charset="0"/>
              </a:rPr>
              <a:t> = null;</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minInSubTree.parent</a:t>
            </a:r>
            <a:r>
              <a:rPr lang="en-US" sz="2000" dirty="0">
                <a:solidFill>
                  <a:srgbClr val="000000"/>
                </a:solidFill>
                <a:latin typeface="Consolas" panose="020B0609020204030204" pitchFamily="49" charset="0"/>
              </a:rPr>
              <a:t> = null;</a:t>
            </a:r>
          </a:p>
          <a:p>
            <a:endParaRPr lang="en-US" sz="2000" dirty="0">
              <a:latin typeface="Consolas" panose="020B0609020204030204" pitchFamily="49" charset="0"/>
            </a:endParaRPr>
          </a:p>
          <a:p>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400" dirty="0"/>
          </a:p>
        </p:txBody>
      </p:sp>
      <p:grpSp>
        <p:nvGrpSpPr>
          <p:cNvPr id="3" name="กลุ่ม 2"/>
          <p:cNvGrpSpPr/>
          <p:nvPr/>
        </p:nvGrpSpPr>
        <p:grpSpPr>
          <a:xfrm>
            <a:off x="8012446" y="190350"/>
            <a:ext cx="3546473" cy="6482716"/>
            <a:chOff x="0" y="1"/>
            <a:chExt cx="3546715" cy="6483109"/>
          </a:xfrm>
        </p:grpSpPr>
        <p:sp>
          <p:nvSpPr>
            <p:cNvPr id="5" name="คำบรรยายภาพ: สี่เหลี่ยมมุมมน 4"/>
            <p:cNvSpPr/>
            <p:nvPr/>
          </p:nvSpPr>
          <p:spPr>
            <a:xfrm>
              <a:off x="1292772" y="1513489"/>
              <a:ext cx="834390" cy="1303655"/>
            </a:xfrm>
            <a:prstGeom prst="wedgeRoundRectCallout">
              <a:avLst>
                <a:gd name="adj1" fmla="val -98688"/>
                <a:gd name="adj2" fmla="val 5814"/>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10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Smallest value in tree that has n.right as its root.</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6" name="กลุ่ม 5"/>
            <p:cNvGrpSpPr/>
            <p:nvPr/>
          </p:nvGrpSpPr>
          <p:grpSpPr>
            <a:xfrm>
              <a:off x="0" y="1"/>
              <a:ext cx="1995457" cy="3156915"/>
              <a:chOff x="0" y="1"/>
              <a:chExt cx="1995457" cy="3156915"/>
            </a:xfrm>
          </p:grpSpPr>
          <p:cxnSp>
            <p:nvCxnSpPr>
              <p:cNvPr id="108" name="ตัวเชื่อมต่อตรง 107"/>
              <p:cNvCxnSpPr/>
              <p:nvPr/>
            </p:nvCxnSpPr>
            <p:spPr>
              <a:xfrm>
                <a:off x="318053" y="2504661"/>
                <a:ext cx="2944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กลุ่ม 108"/>
              <p:cNvGrpSpPr/>
              <p:nvPr/>
            </p:nvGrpSpPr>
            <p:grpSpPr>
              <a:xfrm>
                <a:off x="0" y="1"/>
                <a:ext cx="1995457" cy="3156915"/>
                <a:chOff x="0" y="1"/>
                <a:chExt cx="1995457" cy="3156915"/>
              </a:xfrm>
            </p:grpSpPr>
            <p:grpSp>
              <p:nvGrpSpPr>
                <p:cNvPr id="110" name="กลุ่ม 109"/>
                <p:cNvGrpSpPr/>
                <p:nvPr/>
              </p:nvGrpSpPr>
              <p:grpSpPr>
                <a:xfrm>
                  <a:off x="135173" y="1"/>
                  <a:ext cx="1860284" cy="1287873"/>
                  <a:chOff x="119199" y="604372"/>
                  <a:chExt cx="1860735" cy="1288462"/>
                </a:xfrm>
              </p:grpSpPr>
              <p:cxnSp>
                <p:nvCxnSpPr>
                  <p:cNvPr id="126" name="ตัวเชื่อมต่อตรง 125"/>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กลุ่ม 126"/>
                  <p:cNvGrpSpPr/>
                  <p:nvPr/>
                </p:nvGrpSpPr>
                <p:grpSpPr>
                  <a:xfrm>
                    <a:off x="119199" y="604372"/>
                    <a:ext cx="1860735" cy="1288462"/>
                    <a:chOff x="119199" y="604372"/>
                    <a:chExt cx="1860735" cy="1288462"/>
                  </a:xfrm>
                </p:grpSpPr>
                <p:grpSp>
                  <p:nvGrpSpPr>
                    <p:cNvPr id="128" name="กลุ่ม 127"/>
                    <p:cNvGrpSpPr/>
                    <p:nvPr/>
                  </p:nvGrpSpPr>
                  <p:grpSpPr>
                    <a:xfrm>
                      <a:off x="302140" y="652006"/>
                      <a:ext cx="1677794" cy="1238806"/>
                      <a:chOff x="302143" y="103521"/>
                      <a:chExt cx="1677806" cy="1239234"/>
                    </a:xfrm>
                  </p:grpSpPr>
                  <p:sp>
                    <p:nvSpPr>
                      <p:cNvPr id="131" name="วงรี 130"/>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32" name="Text Box 6289"/>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3" name="ตัวเชื่อมต่อตรง 132"/>
                      <p:cNvCxnSpPr>
                        <a:stCxn id="131" idx="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ลูกศรเชื่อมต่อแบบตรง 133"/>
                      <p:cNvCxnSpPr>
                        <a:endCxn id="131" idx="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ลูกศร: ขวา 134"/>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6" name="ลูกศรเชื่อมต่อแบบตรง 135"/>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วงรี 136"/>
                      <p:cNvSpPr/>
                      <p:nvPr/>
                    </p:nvSpPr>
                    <p:spPr>
                      <a:xfrm>
                        <a:off x="500932" y="413468"/>
                        <a:ext cx="413941" cy="396758"/>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v</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8" name="ลูกศรเชื่อมต่อแบบตรง 137"/>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วงรี 128"/>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30" name="ตัวเชื่อมต่อตรง 129"/>
                    <p:cNvCxnSpPr/>
                    <p:nvPr/>
                  </p:nvCxnSpPr>
                  <p:spPr>
                    <a:xfrm flipV="1">
                      <a:off x="691758" y="604372"/>
                      <a:ext cx="103931" cy="35733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111" name="รูปแบบอิสระ: รูปร่าง 110"/>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2" name="รูปแบบอิสระ: รูปร่าง 111"/>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วงรี 112"/>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14" name="วงรี 113"/>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15" name="ตัวเชื่อมต่อตรง 114"/>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ลูกศรเชื่อมต่อแบบตรง 115"/>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ลูกศรเชื่อมต่อแบบตรง 116"/>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ตัวเชื่อมต่อตรง 117"/>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ตัวเชื่อมต่อตรง 118"/>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ลูกศรเชื่อมต่อแบบตรง 119"/>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ลูกศรเชื่อมต่อแบบตรง 120"/>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วงรี 121"/>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23" name="ตัวเชื่อมต่อตรง 122"/>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ตัวเชื่อมต่อตรง 123"/>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ตัวเชื่อมต่อตรง 124"/>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7" name="รูปแบบอิสระ: รูปร่าง 6"/>
            <p:cNvSpPr/>
            <p:nvPr/>
          </p:nvSpPr>
          <p:spPr>
            <a:xfrm>
              <a:off x="867104" y="236482"/>
              <a:ext cx="1916264" cy="1915522"/>
            </a:xfrm>
            <a:custGeom>
              <a:avLst/>
              <a:gdLst>
                <a:gd name="connsiteX0" fmla="*/ 0 w 1916264"/>
                <a:gd name="connsiteY0" fmla="*/ 1915522 h 1915522"/>
                <a:gd name="connsiteX1" fmla="*/ 644056 w 1916264"/>
                <a:gd name="connsiteY1" fmla="*/ 913658 h 1915522"/>
                <a:gd name="connsiteX2" fmla="*/ 1264257 w 1916264"/>
                <a:gd name="connsiteY2" fmla="*/ 23112 h 1915522"/>
                <a:gd name="connsiteX3" fmla="*/ 1916264 w 1916264"/>
                <a:gd name="connsiteY3" fmla="*/ 349115 h 1915522"/>
              </a:gdLst>
              <a:ahLst/>
              <a:cxnLst>
                <a:cxn ang="0">
                  <a:pos x="connsiteX0" y="connsiteY0"/>
                </a:cxn>
                <a:cxn ang="0">
                  <a:pos x="connsiteX1" y="connsiteY1"/>
                </a:cxn>
                <a:cxn ang="0">
                  <a:pos x="connsiteX2" y="connsiteY2"/>
                </a:cxn>
                <a:cxn ang="0">
                  <a:pos x="connsiteX3" y="connsiteY3"/>
                </a:cxn>
              </a:cxnLst>
              <a:rect l="l" t="t" r="r" b="b"/>
              <a:pathLst>
                <a:path w="1916264" h="1915522">
                  <a:moveTo>
                    <a:pt x="0" y="1915522"/>
                  </a:moveTo>
                  <a:cubicBezTo>
                    <a:pt x="216673" y="1572291"/>
                    <a:pt x="433347" y="1229060"/>
                    <a:pt x="644056" y="913658"/>
                  </a:cubicBezTo>
                  <a:cubicBezTo>
                    <a:pt x="854765" y="598256"/>
                    <a:pt x="1052222" y="117202"/>
                    <a:pt x="1264257" y="23112"/>
                  </a:cubicBezTo>
                  <a:cubicBezTo>
                    <a:pt x="1476292" y="-70978"/>
                    <a:pt x="1696278" y="139068"/>
                    <a:pt x="1916264" y="349115"/>
                  </a:cubicBezTo>
                </a:path>
              </a:pathLst>
            </a:custGeom>
            <a:noFill/>
            <a:ln w="38100" cmpd="sng">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กลุ่ม 7"/>
            <p:cNvGrpSpPr/>
            <p:nvPr/>
          </p:nvGrpSpPr>
          <p:grpSpPr>
            <a:xfrm>
              <a:off x="2159876" y="47297"/>
              <a:ext cx="1386839" cy="3156585"/>
              <a:chOff x="0" y="1"/>
              <a:chExt cx="1387136" cy="3156585"/>
            </a:xfrm>
          </p:grpSpPr>
          <p:grpSp>
            <p:nvGrpSpPr>
              <p:cNvPr id="78" name="กลุ่ม 77"/>
              <p:cNvGrpSpPr/>
              <p:nvPr/>
            </p:nvGrpSpPr>
            <p:grpSpPr>
              <a:xfrm>
                <a:off x="0" y="1"/>
                <a:ext cx="1387136" cy="3156585"/>
                <a:chOff x="0" y="1"/>
                <a:chExt cx="1387337" cy="3156915"/>
              </a:xfrm>
            </p:grpSpPr>
            <p:grpSp>
              <p:nvGrpSpPr>
                <p:cNvPr id="80" name="กลุ่ม 79"/>
                <p:cNvGrpSpPr/>
                <p:nvPr/>
              </p:nvGrpSpPr>
              <p:grpSpPr>
                <a:xfrm>
                  <a:off x="135173" y="1"/>
                  <a:ext cx="1141799" cy="1287873"/>
                  <a:chOff x="119199" y="604372"/>
                  <a:chExt cx="1142076" cy="1288462"/>
                </a:xfrm>
              </p:grpSpPr>
              <p:cxnSp>
                <p:nvCxnSpPr>
                  <p:cNvPr id="96" name="ตัวเชื่อมต่อตรง 95"/>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7" name="กลุ่ม 96"/>
                  <p:cNvGrpSpPr/>
                  <p:nvPr/>
                </p:nvGrpSpPr>
                <p:grpSpPr>
                  <a:xfrm>
                    <a:off x="119199" y="604372"/>
                    <a:ext cx="1142076" cy="1288462"/>
                    <a:chOff x="119199" y="604372"/>
                    <a:chExt cx="1142076" cy="1288462"/>
                  </a:xfrm>
                </p:grpSpPr>
                <p:grpSp>
                  <p:nvGrpSpPr>
                    <p:cNvPr id="98" name="กลุ่ม 97"/>
                    <p:cNvGrpSpPr/>
                    <p:nvPr/>
                  </p:nvGrpSpPr>
                  <p:grpSpPr>
                    <a:xfrm>
                      <a:off x="302140" y="652006"/>
                      <a:ext cx="959135" cy="1238806"/>
                      <a:chOff x="302143" y="103521"/>
                      <a:chExt cx="959142" cy="1239234"/>
                    </a:xfrm>
                  </p:grpSpPr>
                  <p:sp>
                    <p:nvSpPr>
                      <p:cNvPr id="101" name="วงรี 100"/>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102" name="Text Box 6352"/>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3" name="ตัวเชื่อมต่อตรง 102"/>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ลูกศรเชื่อมต่อแบบตรง 103"/>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ลูกศรเชื่อมต่อแบบตรง 104"/>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วงรี 105"/>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7" name="ลูกศรเชื่อมต่อแบบตรง 106"/>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วงรี 98"/>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100" name="ตัวเชื่อมต่อตรง 99"/>
                    <p:cNvCxnSpPr>
                      <a:stCxn id="106" idx="0"/>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81" name="รูปแบบอิสระ: รูปร่าง 80"/>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รูปแบบอิสระ: รูปร่าง 81"/>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วงรี 82"/>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84" name="วงรี 83"/>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85" name="ตัวเชื่อมต่อตรง 84"/>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ลูกศรเชื่อมต่อแบบตรง 85"/>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ลูกศรเชื่อมต่อแบบตรง 86"/>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ตัวเชื่อมต่อตรง 87"/>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ตัวเชื่อมต่อตรง 88"/>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ลูกศรเชื่อมต่อแบบตรง 89"/>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ลูกศรเชื่อมต่อแบบตรง 90"/>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วงรี 91"/>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93" name="ตัวเชื่อมต่อตรง 92"/>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ตัวเชื่อมต่อตรง 93"/>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ตัวเชื่อมต่อตรง 94"/>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9" name="ตัวเชื่อมต่อตรง 78"/>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 Box 6380"/>
            <p:cNvSpPr txBox="1"/>
            <p:nvPr/>
          </p:nvSpPr>
          <p:spPr>
            <a:xfrm rot="18374476">
              <a:off x="1497724" y="283779"/>
              <a:ext cx="681432" cy="2717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Replace </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nvGrpSpPr>
            <p:cNvPr id="10" name="กลุ่ม 9"/>
            <p:cNvGrpSpPr/>
            <p:nvPr/>
          </p:nvGrpSpPr>
          <p:grpSpPr>
            <a:xfrm>
              <a:off x="94593" y="3310759"/>
              <a:ext cx="1995169" cy="3156585"/>
              <a:chOff x="0" y="1"/>
              <a:chExt cx="1995169" cy="3156585"/>
            </a:xfrm>
          </p:grpSpPr>
          <p:grpSp>
            <p:nvGrpSpPr>
              <p:cNvPr id="47" name="กลุ่ม 46"/>
              <p:cNvGrpSpPr/>
              <p:nvPr/>
            </p:nvGrpSpPr>
            <p:grpSpPr>
              <a:xfrm>
                <a:off x="0" y="1"/>
                <a:ext cx="1995169" cy="3156585"/>
                <a:chOff x="0" y="1"/>
                <a:chExt cx="1995457" cy="3156915"/>
              </a:xfrm>
            </p:grpSpPr>
            <p:grpSp>
              <p:nvGrpSpPr>
                <p:cNvPr id="49" name="กลุ่ม 48"/>
                <p:cNvGrpSpPr/>
                <p:nvPr/>
              </p:nvGrpSpPr>
              <p:grpSpPr>
                <a:xfrm>
                  <a:off x="135173" y="1"/>
                  <a:ext cx="1860284" cy="1287873"/>
                  <a:chOff x="119199" y="604372"/>
                  <a:chExt cx="1860735" cy="1288462"/>
                </a:xfrm>
              </p:grpSpPr>
              <p:cxnSp>
                <p:nvCxnSpPr>
                  <p:cNvPr id="65" name="ตัวเชื่อมต่อตรง 64"/>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กลุ่ม 65"/>
                  <p:cNvGrpSpPr/>
                  <p:nvPr/>
                </p:nvGrpSpPr>
                <p:grpSpPr>
                  <a:xfrm>
                    <a:off x="119199" y="604372"/>
                    <a:ext cx="1860735" cy="1288462"/>
                    <a:chOff x="119199" y="604372"/>
                    <a:chExt cx="1860735" cy="1288462"/>
                  </a:xfrm>
                </p:grpSpPr>
                <p:grpSp>
                  <p:nvGrpSpPr>
                    <p:cNvPr id="67" name="กลุ่ม 66"/>
                    <p:cNvGrpSpPr/>
                    <p:nvPr/>
                  </p:nvGrpSpPr>
                  <p:grpSpPr>
                    <a:xfrm>
                      <a:off x="302140" y="652006"/>
                      <a:ext cx="1677794" cy="1238806"/>
                      <a:chOff x="302143" y="103521"/>
                      <a:chExt cx="1677806" cy="1239234"/>
                    </a:xfrm>
                  </p:grpSpPr>
                  <p:sp>
                    <p:nvSpPr>
                      <p:cNvPr id="70" name="วงรี 69"/>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71" name="Text Box 6390"/>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2" name="ตัวเชื่อมต่อตรง 7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ลูกศรเชื่อมต่อแบบตรง 7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ลูกศร: ขวา 73"/>
                      <p:cNvSpPr/>
                      <p:nvPr/>
                    </p:nvSpPr>
                    <p:spPr>
                      <a:xfrm>
                        <a:off x="1526651" y="890546"/>
                        <a:ext cx="453298" cy="334549"/>
                      </a:xfrm>
                      <a:prstGeom prst="right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5" name="ลูกศรเชื่อมต่อแบบตรง 74"/>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วงรี 75"/>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77" name="ลูกศรเชื่อมต่อแบบตรง 76"/>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วงรี 67"/>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9" name="ตัวเชื่อมต่อตรง 68"/>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50" name="รูปแบบอิสระ: รูปร่าง 49"/>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รูปแบบอิสระ: รูปร่าง 50"/>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วงรี 51"/>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53" name="วงรี 52"/>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54" name="ตัวเชื่อมต่อตรง 53"/>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ลูกศรเชื่อมต่อแบบตรง 54"/>
                <p:cNvCxnSpPr/>
                <p:nvPr/>
              </p:nvCxnSpPr>
              <p:spPr>
                <a:xfrm flipH="1">
                  <a:off x="747423" y="1844703"/>
                  <a:ext cx="119270" cy="198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ลูกศรเชื่อมต่อแบบตรง 55"/>
                <p:cNvCxnSpPr/>
                <p:nvPr/>
              </p:nvCxnSpPr>
              <p:spPr>
                <a:xfrm flipV="1">
                  <a:off x="834887" y="1900362"/>
                  <a:ext cx="71562" cy="1425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ตัวเชื่อมต่อตรง 56"/>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ตัวเชื่อมต่อตรง 57"/>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ลูกศรเชื่อมต่อแบบตรง 58"/>
                <p:cNvCxnSpPr/>
                <p:nvPr/>
              </p:nvCxnSpPr>
              <p:spPr>
                <a:xfrm>
                  <a:off x="723569" y="2425148"/>
                  <a:ext cx="127220" cy="198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ลูกศรเชื่อมต่อแบบตรง 59"/>
                <p:cNvCxnSpPr/>
                <p:nvPr/>
              </p:nvCxnSpPr>
              <p:spPr>
                <a:xfrm flipH="1" flipV="1">
                  <a:off x="842839" y="2417196"/>
                  <a:ext cx="95230" cy="190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วงรี 60"/>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62" name="ตัวเชื่อมต่อตรง 61"/>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ตัวเชื่อมต่อตรง 62"/>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ตัวเชื่อมต่อตรง 63"/>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48" name="ตัวเชื่อมต่อตรง 47"/>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ลูกศร: ลง 10"/>
            <p:cNvSpPr/>
            <p:nvPr/>
          </p:nvSpPr>
          <p:spPr>
            <a:xfrm rot="2963808">
              <a:off x="1639614" y="2711669"/>
              <a:ext cx="317500" cy="1404557"/>
            </a:xfrm>
            <a:prstGeom prst="downArrow">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2" name="กลุ่ม 11"/>
            <p:cNvGrpSpPr/>
            <p:nvPr/>
          </p:nvGrpSpPr>
          <p:grpSpPr>
            <a:xfrm>
              <a:off x="2096814" y="3326525"/>
              <a:ext cx="1387136" cy="3156585"/>
              <a:chOff x="0" y="1"/>
              <a:chExt cx="1387136" cy="3156585"/>
            </a:xfrm>
          </p:grpSpPr>
          <p:grpSp>
            <p:nvGrpSpPr>
              <p:cNvPr id="21" name="กลุ่ม 20"/>
              <p:cNvGrpSpPr/>
              <p:nvPr/>
            </p:nvGrpSpPr>
            <p:grpSpPr>
              <a:xfrm>
                <a:off x="0" y="1"/>
                <a:ext cx="1387136" cy="3156585"/>
                <a:chOff x="0" y="1"/>
                <a:chExt cx="1387337" cy="3156915"/>
              </a:xfrm>
            </p:grpSpPr>
            <p:grpSp>
              <p:nvGrpSpPr>
                <p:cNvPr id="23" name="กลุ่ม 22"/>
                <p:cNvGrpSpPr/>
                <p:nvPr/>
              </p:nvGrpSpPr>
              <p:grpSpPr>
                <a:xfrm>
                  <a:off x="135173" y="1"/>
                  <a:ext cx="1141799" cy="1287873"/>
                  <a:chOff x="119199" y="604372"/>
                  <a:chExt cx="1142076" cy="1288462"/>
                </a:xfrm>
              </p:grpSpPr>
              <p:cxnSp>
                <p:nvCxnSpPr>
                  <p:cNvPr id="35" name="ตัวเชื่อมต่อตรง 34"/>
                  <p:cNvCxnSpPr/>
                  <p:nvPr/>
                </p:nvCxnSpPr>
                <p:spPr>
                  <a:xfrm flipV="1">
                    <a:off x="449423" y="1316231"/>
                    <a:ext cx="148082" cy="20996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กลุ่ม 35"/>
                  <p:cNvGrpSpPr/>
                  <p:nvPr/>
                </p:nvGrpSpPr>
                <p:grpSpPr>
                  <a:xfrm>
                    <a:off x="119199" y="604372"/>
                    <a:ext cx="1142076" cy="1288462"/>
                    <a:chOff x="119199" y="604372"/>
                    <a:chExt cx="1142076" cy="1288462"/>
                  </a:xfrm>
                </p:grpSpPr>
                <p:grpSp>
                  <p:nvGrpSpPr>
                    <p:cNvPr id="37" name="กลุ่ม 36"/>
                    <p:cNvGrpSpPr/>
                    <p:nvPr/>
                  </p:nvGrpSpPr>
                  <p:grpSpPr>
                    <a:xfrm>
                      <a:off x="302140" y="652006"/>
                      <a:ext cx="959135" cy="1238806"/>
                      <a:chOff x="302143" y="103521"/>
                      <a:chExt cx="959142" cy="1239234"/>
                    </a:xfrm>
                  </p:grpSpPr>
                  <p:sp>
                    <p:nvSpPr>
                      <p:cNvPr id="40" name="วงรี 39"/>
                      <p:cNvSpPr/>
                      <p:nvPr/>
                    </p:nvSpPr>
                    <p:spPr>
                      <a:xfrm>
                        <a:off x="847452" y="946209"/>
                        <a:ext cx="413833" cy="396546"/>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z</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41" name="Text Box 6086"/>
                      <p:cNvSpPr txBox="1"/>
                      <p:nvPr/>
                    </p:nvSpPr>
                    <p:spPr>
                      <a:xfrm>
                        <a:off x="302143" y="103521"/>
                        <a:ext cx="294565" cy="27257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100">
                            <a:ln>
                              <a:noFill/>
                            </a:ln>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2" name="ตัวเชื่อมต่อตรง 41"/>
                      <p:cNvCxnSpPr/>
                      <p:nvPr/>
                    </p:nvCxnSpPr>
                    <p:spPr>
                      <a:xfrm flipH="1" flipV="1">
                        <a:off x="851790" y="755376"/>
                        <a:ext cx="56266" cy="24890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ลูกศรเชื่อมต่อแบบตรง 42"/>
                      <p:cNvCxnSpPr/>
                      <p:nvPr/>
                    </p:nvCxnSpPr>
                    <p:spPr>
                      <a:xfrm>
                        <a:off x="731520" y="811033"/>
                        <a:ext cx="115932" cy="3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ลูกศรเชื่อมต่อแบบตรง 43"/>
                      <p:cNvCxnSpPr/>
                      <p:nvPr/>
                    </p:nvCxnSpPr>
                    <p:spPr>
                      <a:xfrm flipH="1">
                        <a:off x="384856" y="696339"/>
                        <a:ext cx="140138" cy="249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วงรี 44"/>
                      <p:cNvSpPr/>
                      <p:nvPr/>
                    </p:nvSpPr>
                    <p:spPr>
                      <a:xfrm>
                        <a:off x="500932" y="376095"/>
                        <a:ext cx="413941" cy="43413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46" name="ลูกศรเชื่อมต่อแบบตรง 45"/>
                      <p:cNvCxnSpPr/>
                      <p:nvPr/>
                    </p:nvCxnSpPr>
                    <p:spPr>
                      <a:xfrm>
                        <a:off x="449426" y="376095"/>
                        <a:ext cx="116849" cy="116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วงรี 37"/>
                    <p:cNvSpPr/>
                    <p:nvPr/>
                  </p:nvSpPr>
                  <p:spPr>
                    <a:xfrm>
                      <a:off x="119199" y="1496130"/>
                      <a:ext cx="413938" cy="396704"/>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x</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9" name="ตัวเชื่อมต่อตรง 38"/>
                    <p:cNvCxnSpPr/>
                    <p:nvPr/>
                  </p:nvCxnSpPr>
                  <p:spPr>
                    <a:xfrm flipV="1">
                      <a:off x="707897" y="604372"/>
                      <a:ext cx="87792" cy="3201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24" name="รูปแบบอิสระ: รูปร่าง 23"/>
                <p:cNvSpPr/>
                <p:nvPr/>
              </p:nvSpPr>
              <p:spPr>
                <a:xfrm>
                  <a:off x="0" y="771276"/>
                  <a:ext cx="587872" cy="1582310"/>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รูปแบบอิสระ: รูปร่าง 24"/>
                <p:cNvSpPr/>
                <p:nvPr/>
              </p:nvSpPr>
              <p:spPr>
                <a:xfrm>
                  <a:off x="652007" y="834887"/>
                  <a:ext cx="735330" cy="2170706"/>
                </a:xfrm>
                <a:custGeom>
                  <a:avLst/>
                  <a:gdLst>
                    <a:gd name="connsiteX0" fmla="*/ 727064 w 735783"/>
                    <a:gd name="connsiteY0" fmla="*/ 987798 h 1105242"/>
                    <a:gd name="connsiteX1" fmla="*/ 639599 w 735783"/>
                    <a:gd name="connsiteY1" fmla="*/ 144960 h 1105242"/>
                    <a:gd name="connsiteX2" fmla="*/ 313596 w 735783"/>
                    <a:gd name="connsiteY2" fmla="*/ 17739 h 1105242"/>
                    <a:gd name="connsiteX3" fmla="*/ 75057 w 735783"/>
                    <a:gd name="connsiteY3" fmla="*/ 343743 h 1105242"/>
                    <a:gd name="connsiteX4" fmla="*/ 27349 w 735783"/>
                    <a:gd name="connsiteY4" fmla="*/ 995750 h 1105242"/>
                    <a:gd name="connsiteX5" fmla="*/ 464671 w 735783"/>
                    <a:gd name="connsiteY5" fmla="*/ 1099116 h 1105242"/>
                    <a:gd name="connsiteX6" fmla="*/ 727064 w 735783"/>
                    <a:gd name="connsiteY6" fmla="*/ 987798 h 110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783" h="1105242">
                      <a:moveTo>
                        <a:pt x="727064" y="987798"/>
                      </a:moveTo>
                      <a:cubicBezTo>
                        <a:pt x="756219" y="828772"/>
                        <a:pt x="708510" y="306636"/>
                        <a:pt x="639599" y="144960"/>
                      </a:cubicBezTo>
                      <a:cubicBezTo>
                        <a:pt x="570688" y="-16716"/>
                        <a:pt x="407686" y="-15391"/>
                        <a:pt x="313596" y="17739"/>
                      </a:cubicBezTo>
                      <a:cubicBezTo>
                        <a:pt x="219506" y="50869"/>
                        <a:pt x="122765" y="180741"/>
                        <a:pt x="75057" y="343743"/>
                      </a:cubicBezTo>
                      <a:cubicBezTo>
                        <a:pt x="27349" y="506745"/>
                        <a:pt x="-37587" y="869855"/>
                        <a:pt x="27349" y="995750"/>
                      </a:cubicBezTo>
                      <a:cubicBezTo>
                        <a:pt x="92285" y="1121645"/>
                        <a:pt x="345402" y="1100441"/>
                        <a:pt x="464671" y="1099116"/>
                      </a:cubicBezTo>
                      <a:cubicBezTo>
                        <a:pt x="583940" y="1097791"/>
                        <a:pt x="697909" y="1146824"/>
                        <a:pt x="727064" y="987798"/>
                      </a:cubicBezTo>
                      <a:close/>
                    </a:path>
                  </a:pathLst>
                </a:custGeom>
                <a:noFill/>
                <a:ln w="12700">
                  <a:solidFill>
                    <a:schemeClr val="tx1"/>
                  </a:solidFill>
                  <a:prstDash val="dash"/>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วงรี 25"/>
                <p:cNvSpPr/>
                <p:nvPr/>
              </p:nvSpPr>
              <p:spPr>
                <a:xfrm>
                  <a:off x="803082" y="1518699"/>
                  <a:ext cx="413648" cy="396200"/>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i</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sp>
              <p:nvSpPr>
                <p:cNvPr id="27" name="วงรี 26"/>
                <p:cNvSpPr/>
                <p:nvPr/>
              </p:nvSpPr>
              <p:spPr>
                <a:xfrm>
                  <a:off x="588397" y="2019631"/>
                  <a:ext cx="413648" cy="429371"/>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jm</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28" name="ตัวเชื่อมต่อตรง 27"/>
                <p:cNvCxnSpPr/>
                <p:nvPr/>
              </p:nvCxnSpPr>
              <p:spPr>
                <a:xfrm flipH="1">
                  <a:off x="946206" y="1288111"/>
                  <a:ext cx="78106" cy="2408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ตัวเชื่อมต่อตรง 28"/>
                <p:cNvCxnSpPr/>
                <p:nvPr/>
              </p:nvCxnSpPr>
              <p:spPr>
                <a:xfrm flipH="1">
                  <a:off x="477079" y="2353586"/>
                  <a:ext cx="174928" cy="1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ตัวเชื่อมต่อตรง 29"/>
                <p:cNvCxnSpPr/>
                <p:nvPr/>
              </p:nvCxnSpPr>
              <p:spPr>
                <a:xfrm flipV="1">
                  <a:off x="397566" y="2560320"/>
                  <a:ext cx="163834" cy="7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วงรี 30"/>
                <p:cNvSpPr/>
                <p:nvPr/>
              </p:nvSpPr>
              <p:spPr>
                <a:xfrm>
                  <a:off x="715618" y="2623930"/>
                  <a:ext cx="413385" cy="395605"/>
                </a:xfrm>
                <a:prstGeom prst="ellipse">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400" i="1">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k</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cxnSp>
              <p:nvCxnSpPr>
                <p:cNvPr id="32" name="ตัวเชื่อมต่อตรง 31"/>
                <p:cNvCxnSpPr/>
                <p:nvPr/>
              </p:nvCxnSpPr>
              <p:spPr>
                <a:xfrm flipH="1">
                  <a:off x="604300" y="2926080"/>
                  <a:ext cx="170985" cy="2146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ตัวเชื่อมต่อตรง 32"/>
                <p:cNvCxnSpPr/>
                <p:nvPr/>
              </p:nvCxnSpPr>
              <p:spPr>
                <a:xfrm flipH="1" flipV="1">
                  <a:off x="1065475" y="2965836"/>
                  <a:ext cx="127221" cy="19108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ตัวเชื่อมต่อตรง 33"/>
                <p:cNvCxnSpPr/>
                <p:nvPr/>
              </p:nvCxnSpPr>
              <p:spPr>
                <a:xfrm>
                  <a:off x="1097280" y="1892410"/>
                  <a:ext cx="47708" cy="1504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2" name="ตัวเชื่อมต่อตรง 21"/>
              <p:cNvCxnSpPr/>
              <p:nvPr/>
            </p:nvCxnSpPr>
            <p:spPr>
              <a:xfrm flipV="1">
                <a:off x="357809" y="2504661"/>
                <a:ext cx="277826" cy="15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รูปแบบอิสระ: รูปร่าง 12"/>
            <p:cNvSpPr/>
            <p:nvPr/>
          </p:nvSpPr>
          <p:spPr>
            <a:xfrm>
              <a:off x="2522483" y="5171089"/>
              <a:ext cx="432740" cy="862642"/>
            </a:xfrm>
            <a:custGeom>
              <a:avLst/>
              <a:gdLst>
                <a:gd name="connsiteX0" fmla="*/ 432740 w 432740"/>
                <a:gd name="connsiteY0" fmla="*/ 0 h 862642"/>
                <a:gd name="connsiteX1" fmla="*/ 1420 w 432740"/>
                <a:gd name="connsiteY1" fmla="*/ 362309 h 862642"/>
                <a:gd name="connsiteX2" fmla="*/ 320597 w 432740"/>
                <a:gd name="connsiteY2" fmla="*/ 862642 h 862642"/>
              </a:gdLst>
              <a:ahLst/>
              <a:cxnLst>
                <a:cxn ang="0">
                  <a:pos x="connsiteX0" y="connsiteY0"/>
                </a:cxn>
                <a:cxn ang="0">
                  <a:pos x="connsiteX1" y="connsiteY1"/>
                </a:cxn>
                <a:cxn ang="0">
                  <a:pos x="connsiteX2" y="connsiteY2"/>
                </a:cxn>
              </a:cxnLst>
              <a:rect l="l" t="t" r="r" b="b"/>
              <a:pathLst>
                <a:path w="432740" h="862642">
                  <a:moveTo>
                    <a:pt x="432740" y="0"/>
                  </a:moveTo>
                  <a:cubicBezTo>
                    <a:pt x="226425" y="109267"/>
                    <a:pt x="20110" y="218535"/>
                    <a:pt x="1420" y="362309"/>
                  </a:cubicBezTo>
                  <a:cubicBezTo>
                    <a:pt x="-17270" y="506083"/>
                    <a:pt x="151663" y="684362"/>
                    <a:pt x="320597" y="862642"/>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รูปแบบอิสระ: รูปร่าง 13"/>
            <p:cNvSpPr/>
            <p:nvPr/>
          </p:nvSpPr>
          <p:spPr>
            <a:xfrm>
              <a:off x="3074276" y="5218386"/>
              <a:ext cx="173049" cy="724619"/>
            </a:xfrm>
            <a:custGeom>
              <a:avLst/>
              <a:gdLst>
                <a:gd name="connsiteX0" fmla="*/ 0 w 173049"/>
                <a:gd name="connsiteY0" fmla="*/ 724619 h 724619"/>
                <a:gd name="connsiteX1" fmla="*/ 172528 w 173049"/>
                <a:gd name="connsiteY1" fmla="*/ 345057 h 724619"/>
                <a:gd name="connsiteX2" fmla="*/ 43132 w 173049"/>
                <a:gd name="connsiteY2" fmla="*/ 0 h 724619"/>
              </a:gdLst>
              <a:ahLst/>
              <a:cxnLst>
                <a:cxn ang="0">
                  <a:pos x="connsiteX0" y="connsiteY0"/>
                </a:cxn>
                <a:cxn ang="0">
                  <a:pos x="connsiteX1" y="connsiteY1"/>
                </a:cxn>
                <a:cxn ang="0">
                  <a:pos x="connsiteX2" y="connsiteY2"/>
                </a:cxn>
              </a:cxnLst>
              <a:rect l="l" t="t" r="r" b="b"/>
              <a:pathLst>
                <a:path w="173049" h="724619">
                  <a:moveTo>
                    <a:pt x="0" y="724619"/>
                  </a:moveTo>
                  <a:cubicBezTo>
                    <a:pt x="82669" y="595223"/>
                    <a:pt x="165339" y="465827"/>
                    <a:pt x="172528" y="345057"/>
                  </a:cubicBezTo>
                  <a:cubicBezTo>
                    <a:pt x="179717" y="224287"/>
                    <a:pt x="111424" y="112143"/>
                    <a:pt x="43132" y="0"/>
                  </a:cubicBezTo>
                </a:path>
              </a:pathLst>
            </a:cu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5" name="ตัวเชื่อมต่อตรง 14"/>
            <p:cNvCxnSpPr/>
            <p:nvPr/>
          </p:nvCxnSpPr>
          <p:spPr>
            <a:xfrm flipV="1">
              <a:off x="2963917" y="5297213"/>
              <a:ext cx="45812" cy="59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ตัวเชื่อมต่อตรง 15"/>
            <p:cNvCxnSpPr/>
            <p:nvPr/>
          </p:nvCxnSpPr>
          <p:spPr>
            <a:xfrm>
              <a:off x="2869324" y="5754413"/>
              <a:ext cx="17883" cy="1113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ตัวเชื่อมต่อตรง 16"/>
            <p:cNvCxnSpPr/>
            <p:nvPr/>
          </p:nvCxnSpPr>
          <p:spPr>
            <a:xfrm flipV="1">
              <a:off x="2822028" y="5912069"/>
              <a:ext cx="163775" cy="7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ตัวเชื่อมต่อตรง 17"/>
            <p:cNvCxnSpPr/>
            <p:nvPr/>
          </p:nvCxnSpPr>
          <p:spPr>
            <a:xfrm>
              <a:off x="2900855" y="5265682"/>
              <a:ext cx="270672" cy="60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ตัวเชื่อมต่อตรง 18"/>
            <p:cNvCxnSpPr/>
            <p:nvPr/>
          </p:nvCxnSpPr>
          <p:spPr>
            <a:xfrm>
              <a:off x="2979683" y="5234151"/>
              <a:ext cx="100152" cy="31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คำบรรยายภาพ: สี่เหลี่ยมมุมมน 19"/>
            <p:cNvSpPr/>
            <p:nvPr/>
          </p:nvSpPr>
          <p:spPr>
            <a:xfrm>
              <a:off x="1545021" y="5470634"/>
              <a:ext cx="834390" cy="826135"/>
            </a:xfrm>
            <a:prstGeom prst="wedgeRoundRectCallout">
              <a:avLst>
                <a:gd name="adj1" fmla="val 94189"/>
                <a:gd name="adj2" fmla="val -30753"/>
                <a:gd name="adj3" fmla="val 16667"/>
              </a:avLst>
            </a:prstGeom>
            <a:noFill/>
            <a:ln w="1270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100">
                  <a:solidFill>
                    <a:srgbClr val="000000"/>
                  </a:solidFill>
                  <a:effectLst/>
                  <a:latin typeface="Times New Roman" panose="02020603050405020304" pitchFamily="18" charset="0"/>
                  <a:ea typeface="MS Mincho" panose="02020609040205080304" pitchFamily="49" charset="-128"/>
                  <a:cs typeface="Angsana New" panose="02020603050405020304" pitchFamily="18" charset="-34"/>
                </a:rPr>
                <a:t>Now, remove this one instead.</a:t>
              </a:r>
              <a:endParaRPr lang="en-US" sz="1400">
                <a:effectLst/>
                <a:latin typeface="Times New Roman" panose="02020603050405020304" pitchFamily="18" charset="0"/>
                <a:ea typeface="MS Mincho" panose="02020609040205080304" pitchFamily="49" charset="-128"/>
                <a:cs typeface="Angsana New" panose="02020603050405020304" pitchFamily="18" charset="-34"/>
              </a:endParaRPr>
            </a:p>
          </p:txBody>
        </p:sp>
      </p:grpSp>
    </p:spTree>
    <p:extLst>
      <p:ext uri="{BB962C8B-B14F-4D97-AF65-F5344CB8AC3E}">
        <p14:creationId xmlns:p14="http://schemas.microsoft.com/office/powerpoint/2010/main" val="96710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a:t>Recursive approach</a:t>
            </a:r>
          </a:p>
        </p:txBody>
      </p:sp>
      <p:pic>
        <p:nvPicPr>
          <p:cNvPr id="4" name="รูปภาพ 3"/>
          <p:cNvPicPr>
            <a:picLocks noChangeAspect="1"/>
          </p:cNvPicPr>
          <p:nvPr/>
        </p:nvPicPr>
        <p:blipFill>
          <a:blip r:embed="rId2"/>
          <a:stretch>
            <a:fillRect/>
          </a:stretch>
        </p:blipFill>
        <p:spPr>
          <a:xfrm>
            <a:off x="838200" y="1414692"/>
            <a:ext cx="8011540" cy="5172075"/>
          </a:xfrm>
          <a:prstGeom prst="rect">
            <a:avLst/>
          </a:prstGeom>
        </p:spPr>
      </p:pic>
    </p:spTree>
    <p:extLst>
      <p:ext uri="{BB962C8B-B14F-4D97-AF65-F5344CB8AC3E}">
        <p14:creationId xmlns:p14="http://schemas.microsoft.com/office/powerpoint/2010/main" val="322703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399035" y="415586"/>
            <a:ext cx="11596343" cy="6442413"/>
          </a:xfrm>
          <a:prstGeom prst="rect">
            <a:avLst/>
          </a:prstGeom>
        </p:spPr>
      </p:pic>
    </p:spTree>
    <p:extLst>
      <p:ext uri="{BB962C8B-B14F-4D97-AF65-F5344CB8AC3E}">
        <p14:creationId xmlns:p14="http://schemas.microsoft.com/office/powerpoint/2010/main" val="41095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รูปภาพ 1"/>
          <p:cNvPicPr>
            <a:picLocks noChangeAspect="1"/>
          </p:cNvPicPr>
          <p:nvPr/>
        </p:nvPicPr>
        <p:blipFill>
          <a:blip r:embed="rId2"/>
          <a:stretch>
            <a:fillRect/>
          </a:stretch>
        </p:blipFill>
        <p:spPr>
          <a:xfrm>
            <a:off x="427766" y="304488"/>
            <a:ext cx="11698606" cy="6291184"/>
          </a:xfrm>
          <a:prstGeom prst="rect">
            <a:avLst/>
          </a:prstGeom>
        </p:spPr>
      </p:pic>
    </p:spTree>
    <p:extLst>
      <p:ext uri="{BB962C8B-B14F-4D97-AF65-F5344CB8AC3E}">
        <p14:creationId xmlns:p14="http://schemas.microsoft.com/office/powerpoint/2010/main" val="386525255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11965</TotalTime>
  <Words>2098</Words>
  <Application>Microsoft Office PowerPoint</Application>
  <PresentationFormat>Widescreen</PresentationFormat>
  <Paragraphs>395</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ธีมของ Office</vt:lpstr>
      <vt:lpstr>Tree (2)</vt:lpstr>
      <vt:lpstr>remove</vt:lpstr>
      <vt:lpstr>PowerPoint Presentation</vt:lpstr>
      <vt:lpstr>PowerPoint Presentation</vt:lpstr>
      <vt:lpstr>PowerPoint Presentation</vt:lpstr>
      <vt:lpstr>PowerPoint Presentation</vt:lpstr>
      <vt:lpstr>Recursive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Usage (same usage for BST and BSTRecursive)</vt:lpstr>
      <vt:lpstr>PowerPoint Presentation</vt:lpstr>
      <vt:lpstr>Recursive Tree Traversal</vt:lpstr>
      <vt:lpstr>PowerPoint Presentation</vt:lpstr>
      <vt:lpstr>PowerPoint Presentation</vt:lpstr>
      <vt:lpstr>PowerPoint Presentation</vt:lpstr>
      <vt:lpstr>breadth-first traversal</vt:lpstr>
      <vt:lpstr>breadth-first implementation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(2)</dc:title>
  <dc:creator>Vishnu Kotrajaras</dc:creator>
  <cp:lastModifiedBy>Vishnu Kotrajaras</cp:lastModifiedBy>
  <cp:revision>71</cp:revision>
  <dcterms:created xsi:type="dcterms:W3CDTF">2016-02-24T10:51:55Z</dcterms:created>
  <dcterms:modified xsi:type="dcterms:W3CDTF">2021-03-23T11:56:24Z</dcterms:modified>
</cp:coreProperties>
</file>