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8" r:id="rId5"/>
    <p:sldId id="259" r:id="rId6"/>
    <p:sldId id="260" r:id="rId7"/>
    <p:sldId id="267" r:id="rId8"/>
    <p:sldId id="261" r:id="rId9"/>
    <p:sldId id="266"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0"/>
    <p:restoredTop sz="94658"/>
  </p:normalViewPr>
  <p:slideViewPr>
    <p:cSldViewPr snapToGrid="0">
      <p:cViewPr varScale="1">
        <p:scale>
          <a:sx n="120" d="100"/>
          <a:sy n="120"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922F7-8F8F-8648-989C-F2C8B66C0829}" type="datetimeFigureOut">
              <a:rPr lang="en-US" smtClean="0"/>
              <a:t>10/17/25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7DA6B-F774-554D-9819-0649967EBAB5}" type="slidenum">
              <a:rPr lang="en-US" smtClean="0"/>
              <a:t>‹#›</a:t>
            </a:fld>
            <a:endParaRPr lang="en-US"/>
          </a:p>
        </p:txBody>
      </p:sp>
    </p:spTree>
    <p:extLst>
      <p:ext uri="{BB962C8B-B14F-4D97-AF65-F5344CB8AC3E}">
        <p14:creationId xmlns:p14="http://schemas.microsoft.com/office/powerpoint/2010/main" val="370468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I’m Betina Driggers, and welcome to my final capstone project presentation for CST 499. Today I’ll walk you through my Online Course Registration System, developed with PHP and MySQL using the XAMPP stack.”</a:t>
            </a:r>
          </a:p>
          <a:p>
            <a:endParaRPr lang="en-US" dirty="0"/>
          </a:p>
        </p:txBody>
      </p:sp>
      <p:sp>
        <p:nvSpPr>
          <p:cNvPr id="4" name="Slide Number Placeholder 3"/>
          <p:cNvSpPr>
            <a:spLocks noGrp="1"/>
          </p:cNvSpPr>
          <p:nvPr>
            <p:ph type="sldNum" sz="quarter" idx="5"/>
          </p:nvPr>
        </p:nvSpPr>
        <p:spPr/>
        <p:txBody>
          <a:bodyPr/>
          <a:lstStyle/>
          <a:p>
            <a:fld id="{62F7DA6B-F774-554D-9819-0649967EBAB5}" type="slidenum">
              <a:rPr lang="en-US" smtClean="0"/>
              <a:t>1</a:t>
            </a:fld>
            <a:endParaRPr lang="en-US"/>
          </a:p>
        </p:txBody>
      </p:sp>
    </p:spTree>
    <p:extLst>
      <p:ext uri="{BB962C8B-B14F-4D97-AF65-F5344CB8AC3E}">
        <p14:creationId xmlns:p14="http://schemas.microsoft.com/office/powerpoint/2010/main" val="416172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Courses_API.php</a:t>
            </a:r>
            <a:r>
              <a:rPr lang="en-US" dirty="0"/>
              <a:t> file connects the frontend and backend. Through AJAX calls, students can add, drop, or waitlist classes without reloading the page, delivering a smooth user experience.</a:t>
            </a:r>
          </a:p>
        </p:txBody>
      </p:sp>
      <p:sp>
        <p:nvSpPr>
          <p:cNvPr id="4" name="Slide Number Placeholder 3"/>
          <p:cNvSpPr>
            <a:spLocks noGrp="1"/>
          </p:cNvSpPr>
          <p:nvPr>
            <p:ph type="sldNum" sz="quarter" idx="5"/>
          </p:nvPr>
        </p:nvSpPr>
        <p:spPr/>
        <p:txBody>
          <a:bodyPr/>
          <a:lstStyle/>
          <a:p>
            <a:fld id="{62F7DA6B-F774-554D-9819-0649967EBAB5}" type="slidenum">
              <a:rPr lang="en-US" smtClean="0"/>
              <a:t>10</a:t>
            </a:fld>
            <a:endParaRPr lang="en-US"/>
          </a:p>
        </p:txBody>
      </p:sp>
    </p:spTree>
    <p:extLst>
      <p:ext uri="{BB962C8B-B14F-4D97-AF65-F5344CB8AC3E}">
        <p14:creationId xmlns:p14="http://schemas.microsoft.com/office/powerpoint/2010/main" val="159300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learned that database integrity is key to system stability. Prepared statements simplify security reviews. Using a central API also improves performance and reduces race conditions.</a:t>
            </a:r>
          </a:p>
        </p:txBody>
      </p:sp>
      <p:sp>
        <p:nvSpPr>
          <p:cNvPr id="4" name="Slide Number Placeholder 3"/>
          <p:cNvSpPr>
            <a:spLocks noGrp="1"/>
          </p:cNvSpPr>
          <p:nvPr>
            <p:ph type="sldNum" sz="quarter" idx="5"/>
          </p:nvPr>
        </p:nvSpPr>
        <p:spPr/>
        <p:txBody>
          <a:bodyPr/>
          <a:lstStyle/>
          <a:p>
            <a:fld id="{62F7DA6B-F774-554D-9819-0649967EBAB5}" type="slidenum">
              <a:rPr lang="en-US" smtClean="0"/>
              <a:t>11</a:t>
            </a:fld>
            <a:endParaRPr lang="en-US"/>
          </a:p>
        </p:txBody>
      </p:sp>
    </p:spTree>
    <p:extLst>
      <p:ext uri="{BB962C8B-B14F-4D97-AF65-F5344CB8AC3E}">
        <p14:creationId xmlns:p14="http://schemas.microsoft.com/office/powerpoint/2010/main" val="35367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summary, the OCR system demonstrates how PHP and MySQL can be used to create a secure, scalable web application. By following sound software engineering principles, the project achieves a reliable and maintainable solution for course registration.</a:t>
            </a:r>
          </a:p>
        </p:txBody>
      </p:sp>
      <p:sp>
        <p:nvSpPr>
          <p:cNvPr id="4" name="Slide Number Placeholder 3"/>
          <p:cNvSpPr>
            <a:spLocks noGrp="1"/>
          </p:cNvSpPr>
          <p:nvPr>
            <p:ph type="sldNum" sz="quarter" idx="5"/>
          </p:nvPr>
        </p:nvSpPr>
        <p:spPr/>
        <p:txBody>
          <a:bodyPr/>
          <a:lstStyle/>
          <a:p>
            <a:fld id="{62F7DA6B-F774-554D-9819-0649967EBAB5}" type="slidenum">
              <a:rPr lang="en-US" smtClean="0"/>
              <a:t>12</a:t>
            </a:fld>
            <a:endParaRPr lang="en-US"/>
          </a:p>
        </p:txBody>
      </p:sp>
    </p:spTree>
    <p:extLst>
      <p:ext uri="{BB962C8B-B14F-4D97-AF65-F5344CB8AC3E}">
        <p14:creationId xmlns:p14="http://schemas.microsoft.com/office/powerpoint/2010/main" val="110553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Thank you for watching. This slide contains the references used within the Power </a:t>
            </a:r>
            <a:r>
              <a:rPr lang="en-US"/>
              <a:t>Point Presentation.</a:t>
            </a:r>
            <a:endParaRPr lang="en-US" dirty="0"/>
          </a:p>
        </p:txBody>
      </p:sp>
      <p:sp>
        <p:nvSpPr>
          <p:cNvPr id="4" name="Slide Number Placeholder 3"/>
          <p:cNvSpPr>
            <a:spLocks noGrp="1"/>
          </p:cNvSpPr>
          <p:nvPr>
            <p:ph type="sldNum" sz="quarter" idx="5"/>
          </p:nvPr>
        </p:nvSpPr>
        <p:spPr/>
        <p:txBody>
          <a:bodyPr/>
          <a:lstStyle/>
          <a:p>
            <a:fld id="{62F7DA6B-F774-554D-9819-0649967EBAB5}" type="slidenum">
              <a:rPr lang="en-US" smtClean="0"/>
              <a:t>13</a:t>
            </a:fld>
            <a:endParaRPr lang="en-US"/>
          </a:p>
        </p:txBody>
      </p:sp>
    </p:spTree>
    <p:extLst>
      <p:ext uri="{BB962C8B-B14F-4D97-AF65-F5344CB8AC3E}">
        <p14:creationId xmlns:p14="http://schemas.microsoft.com/office/powerpoint/2010/main" val="195500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The goal of the project was to develop a secure and scalable online course registration portal utilizing PHP 8 and MySQL on XAMPP.  The portal needed to be able to allow a user to register, login, view their profile, and register for courses for the available semesters within the user’s profile. An SRS analysis was completed first and that was used to build a UML design which guided the remainder of the portal build from the database to the front and backend integrations as well as the user experience.</a:t>
            </a:r>
          </a:p>
        </p:txBody>
      </p:sp>
      <p:sp>
        <p:nvSpPr>
          <p:cNvPr id="4" name="Slide Number Placeholder 3"/>
          <p:cNvSpPr>
            <a:spLocks noGrp="1"/>
          </p:cNvSpPr>
          <p:nvPr>
            <p:ph type="sldNum" sz="quarter" idx="5"/>
          </p:nvPr>
        </p:nvSpPr>
        <p:spPr/>
        <p:txBody>
          <a:bodyPr/>
          <a:lstStyle/>
          <a:p>
            <a:fld id="{62F7DA6B-F774-554D-9819-0649967EBAB5}" type="slidenum">
              <a:rPr lang="en-US" smtClean="0"/>
              <a:t>2</a:t>
            </a:fld>
            <a:endParaRPr lang="en-US"/>
          </a:p>
        </p:txBody>
      </p:sp>
    </p:spTree>
    <p:extLst>
      <p:ext uri="{BB962C8B-B14F-4D97-AF65-F5344CB8AC3E}">
        <p14:creationId xmlns:p14="http://schemas.microsoft.com/office/powerpoint/2010/main" val="204110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system’s software requirements specified both functional and non-functional needs. Functionally, the system supports user registration, login, and course management. Non-functional goals included security, scalability, usability, and maintainability.</a:t>
            </a:r>
          </a:p>
        </p:txBody>
      </p:sp>
      <p:sp>
        <p:nvSpPr>
          <p:cNvPr id="4" name="Slide Number Placeholder 3"/>
          <p:cNvSpPr>
            <a:spLocks noGrp="1"/>
          </p:cNvSpPr>
          <p:nvPr>
            <p:ph type="sldNum" sz="quarter" idx="5"/>
          </p:nvPr>
        </p:nvSpPr>
        <p:spPr/>
        <p:txBody>
          <a:bodyPr/>
          <a:lstStyle/>
          <a:p>
            <a:fld id="{62F7DA6B-F774-554D-9819-0649967EBAB5}" type="slidenum">
              <a:rPr lang="en-US" smtClean="0"/>
              <a:t>3</a:t>
            </a:fld>
            <a:endParaRPr lang="en-US"/>
          </a:p>
        </p:txBody>
      </p:sp>
    </p:spTree>
    <p:extLst>
      <p:ext uri="{BB962C8B-B14F-4D97-AF65-F5344CB8AC3E}">
        <p14:creationId xmlns:p14="http://schemas.microsoft.com/office/powerpoint/2010/main" val="325744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UML diagrams illustrate how students interact with the system. The use case diagram covers login, register, and course enrollment. The class diagram shows User, Course, and Enrollment entities linked through foreign keys.</a:t>
            </a:r>
          </a:p>
        </p:txBody>
      </p:sp>
      <p:sp>
        <p:nvSpPr>
          <p:cNvPr id="4" name="Slide Number Placeholder 3"/>
          <p:cNvSpPr>
            <a:spLocks noGrp="1"/>
          </p:cNvSpPr>
          <p:nvPr>
            <p:ph type="sldNum" sz="quarter" idx="5"/>
          </p:nvPr>
        </p:nvSpPr>
        <p:spPr/>
        <p:txBody>
          <a:bodyPr/>
          <a:lstStyle/>
          <a:p>
            <a:fld id="{62F7DA6B-F774-554D-9819-0649967EBAB5}" type="slidenum">
              <a:rPr lang="en-US" smtClean="0"/>
              <a:t>4</a:t>
            </a:fld>
            <a:endParaRPr lang="en-US"/>
          </a:p>
        </p:txBody>
      </p:sp>
    </p:spTree>
    <p:extLst>
      <p:ext uri="{BB962C8B-B14F-4D97-AF65-F5344CB8AC3E}">
        <p14:creationId xmlns:p14="http://schemas.microsoft.com/office/powerpoint/2010/main" val="99540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landing page serves as the portal’s home, while the login page authenticates users through secure password hashing. A Bootstrap layout keeps the interface clean and responsive.</a:t>
            </a:r>
          </a:p>
          <a:p>
            <a:endParaRPr lang="en-US" dirty="0"/>
          </a:p>
        </p:txBody>
      </p:sp>
      <p:sp>
        <p:nvSpPr>
          <p:cNvPr id="4" name="Slide Number Placeholder 3"/>
          <p:cNvSpPr>
            <a:spLocks noGrp="1"/>
          </p:cNvSpPr>
          <p:nvPr>
            <p:ph type="sldNum" sz="quarter" idx="5"/>
          </p:nvPr>
        </p:nvSpPr>
        <p:spPr/>
        <p:txBody>
          <a:bodyPr/>
          <a:lstStyle/>
          <a:p>
            <a:fld id="{62F7DA6B-F774-554D-9819-0649967EBAB5}" type="slidenum">
              <a:rPr lang="en-US" smtClean="0"/>
              <a:t>5</a:t>
            </a:fld>
            <a:endParaRPr lang="en-US"/>
          </a:p>
        </p:txBody>
      </p:sp>
    </p:spTree>
    <p:extLst>
      <p:ext uri="{BB962C8B-B14F-4D97-AF65-F5344CB8AC3E}">
        <p14:creationId xmlns:p14="http://schemas.microsoft.com/office/powerpoint/2010/main" val="2913932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registration page collects student data and uses server-side validation to ensure data integrity. The Profile page uses AJAX calls to fetch and update data dynamically, showing enrolled courses and credits in real time.</a:t>
            </a:r>
          </a:p>
        </p:txBody>
      </p:sp>
      <p:sp>
        <p:nvSpPr>
          <p:cNvPr id="4" name="Slide Number Placeholder 3"/>
          <p:cNvSpPr>
            <a:spLocks noGrp="1"/>
          </p:cNvSpPr>
          <p:nvPr>
            <p:ph type="sldNum" sz="quarter" idx="5"/>
          </p:nvPr>
        </p:nvSpPr>
        <p:spPr/>
        <p:txBody>
          <a:bodyPr/>
          <a:lstStyle/>
          <a:p>
            <a:fld id="{62F7DA6B-F774-554D-9819-0649967EBAB5}" type="slidenum">
              <a:rPr lang="en-US" smtClean="0"/>
              <a:t>6</a:t>
            </a:fld>
            <a:endParaRPr lang="en-US"/>
          </a:p>
        </p:txBody>
      </p:sp>
    </p:spTree>
    <p:extLst>
      <p:ext uri="{BB962C8B-B14F-4D97-AF65-F5344CB8AC3E}">
        <p14:creationId xmlns:p14="http://schemas.microsoft.com/office/powerpoint/2010/main" val="123603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This is an example of a user’s profile page who has courses registered for the selected semester of Spring 2026. As you can see the student’s profile information is on the left panel while the course information and registration options utilize the majority of the layout.</a:t>
            </a:r>
          </a:p>
        </p:txBody>
      </p:sp>
      <p:sp>
        <p:nvSpPr>
          <p:cNvPr id="4" name="Slide Number Placeholder 3"/>
          <p:cNvSpPr>
            <a:spLocks noGrp="1"/>
          </p:cNvSpPr>
          <p:nvPr>
            <p:ph type="sldNum" sz="quarter" idx="5"/>
          </p:nvPr>
        </p:nvSpPr>
        <p:spPr/>
        <p:txBody>
          <a:bodyPr/>
          <a:lstStyle/>
          <a:p>
            <a:fld id="{62F7DA6B-F774-554D-9819-0649967EBAB5}" type="slidenum">
              <a:rPr lang="en-US" smtClean="0"/>
              <a:t>7</a:t>
            </a:fld>
            <a:endParaRPr lang="en-US"/>
          </a:p>
        </p:txBody>
      </p:sp>
    </p:spTree>
    <p:extLst>
      <p:ext uri="{BB962C8B-B14F-4D97-AF65-F5344CB8AC3E}">
        <p14:creationId xmlns:p14="http://schemas.microsoft.com/office/powerpoint/2010/main" val="364903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MySQL database contains three main tables: tblUser, </a:t>
            </a:r>
            <a:r>
              <a:rPr lang="en-US" dirty="0" err="1"/>
              <a:t>tblCourse</a:t>
            </a:r>
            <a:r>
              <a:rPr lang="en-US" dirty="0"/>
              <a:t>, and </a:t>
            </a:r>
            <a:r>
              <a:rPr lang="en-US" dirty="0" err="1"/>
              <a:t>tblEnrollment</a:t>
            </a:r>
            <a:r>
              <a:rPr lang="en-US" dirty="0"/>
              <a:t>. These are linked by foreign keys to preserve referential integrity (Codd, 1970). Normalization reduces redundancy and ensures data accuracy.</a:t>
            </a:r>
          </a:p>
        </p:txBody>
      </p:sp>
      <p:sp>
        <p:nvSpPr>
          <p:cNvPr id="4" name="Slide Number Placeholder 3"/>
          <p:cNvSpPr>
            <a:spLocks noGrp="1"/>
          </p:cNvSpPr>
          <p:nvPr>
            <p:ph type="sldNum" sz="quarter" idx="5"/>
          </p:nvPr>
        </p:nvSpPr>
        <p:spPr/>
        <p:txBody>
          <a:bodyPr/>
          <a:lstStyle/>
          <a:p>
            <a:fld id="{62F7DA6B-F774-554D-9819-0649967EBAB5}" type="slidenum">
              <a:rPr lang="en-US" smtClean="0"/>
              <a:t>8</a:t>
            </a:fld>
            <a:endParaRPr lang="en-US"/>
          </a:p>
        </p:txBody>
      </p:sp>
    </p:spTree>
    <p:extLst>
      <p:ext uri="{BB962C8B-B14F-4D97-AF65-F5344CB8AC3E}">
        <p14:creationId xmlns:p14="http://schemas.microsoft.com/office/powerpoint/2010/main" val="230624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CR_DB_Conn_Class.php</a:t>
            </a:r>
            <a:r>
              <a:rPr lang="en-US" dirty="0"/>
              <a:t> script manages the database connection. It implements prepared statements and parameter binding to prevent SQL injection. Errors are handled gracefully with try-catch logic.</a:t>
            </a:r>
          </a:p>
        </p:txBody>
      </p:sp>
      <p:sp>
        <p:nvSpPr>
          <p:cNvPr id="4" name="Slide Number Placeholder 3"/>
          <p:cNvSpPr>
            <a:spLocks noGrp="1"/>
          </p:cNvSpPr>
          <p:nvPr>
            <p:ph type="sldNum" sz="quarter" idx="5"/>
          </p:nvPr>
        </p:nvSpPr>
        <p:spPr/>
        <p:txBody>
          <a:bodyPr/>
          <a:lstStyle/>
          <a:p>
            <a:fld id="{62F7DA6B-F774-554D-9819-0649967EBAB5}" type="slidenum">
              <a:rPr lang="en-US" smtClean="0"/>
              <a:t>9</a:t>
            </a:fld>
            <a:endParaRPr lang="en-US"/>
          </a:p>
        </p:txBody>
      </p:sp>
    </p:spTree>
    <p:extLst>
      <p:ext uri="{BB962C8B-B14F-4D97-AF65-F5344CB8AC3E}">
        <p14:creationId xmlns:p14="http://schemas.microsoft.com/office/powerpoint/2010/main" val="126139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45/362384.362685"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uagc.instructure.com/courses/150851/modules/items/7693353" TargetMode="External"/><Relationship Id="rId5" Type="http://schemas.openxmlformats.org/officeDocument/2006/relationships/hyperlink" Target="https://www.php.net/manual/en/mysqli.quickstart.prepared-statements.php" TargetMode="External"/><Relationship Id="rId4" Type="http://schemas.openxmlformats.org/officeDocument/2006/relationships/hyperlink" Target="https://dev.mysql.com/do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EB2-0E3F-4E88-87DA-9A1D74267245}"/>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Online course registration system (OCR)</a:t>
            </a:r>
          </a:p>
        </p:txBody>
      </p:sp>
      <p:sp>
        <p:nvSpPr>
          <p:cNvPr id="3" name="Subtitle 2">
            <a:extLst>
              <a:ext uri="{FF2B5EF4-FFF2-40B4-BE49-F238E27FC236}">
                <a16:creationId xmlns:a16="http://schemas.microsoft.com/office/drawing/2014/main" id="{E0BD4357-2413-280E-F91C-679973A1A152}"/>
              </a:ext>
            </a:extLst>
          </p:cNvPr>
          <p:cNvSpPr>
            <a:spLocks noGrp="1"/>
          </p:cNvSpPr>
          <p:nvPr>
            <p:ph type="subTitle" idx="1"/>
          </p:nvPr>
        </p:nvSpPr>
        <p:spPr>
          <a:xfrm>
            <a:off x="4663167" y="5202238"/>
            <a:ext cx="7528833" cy="1655762"/>
          </a:xfrm>
        </p:spPr>
        <p:txBody>
          <a:bodyPr>
            <a:normAutofit fontScale="925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Betina Driggers</a:t>
            </a:r>
          </a:p>
          <a:p>
            <a:pPr algn="just"/>
            <a:r>
              <a:rPr lang="en-US" dirty="0">
                <a:solidFill>
                  <a:schemeClr val="tx1"/>
                </a:solidFill>
                <a:latin typeface="Times New Roman" panose="02020603050405020304" pitchFamily="18" charset="0"/>
                <a:cs typeface="Times New Roman" panose="02020603050405020304" pitchFamily="18" charset="0"/>
              </a:rPr>
              <a:t>CST 499 – Capstone for computer Software Technology</a:t>
            </a:r>
          </a:p>
          <a:p>
            <a:pPr algn="just"/>
            <a:r>
              <a:rPr lang="en-US" dirty="0">
                <a:solidFill>
                  <a:schemeClr val="tx1"/>
                </a:solidFill>
                <a:latin typeface="Times New Roman" panose="02020603050405020304" pitchFamily="18" charset="0"/>
                <a:cs typeface="Times New Roman" panose="02020603050405020304" pitchFamily="18" charset="0"/>
              </a:rPr>
              <a:t>Dr. </a:t>
            </a:r>
            <a:r>
              <a:rPr lang="en-US" dirty="0" err="1">
                <a:solidFill>
                  <a:schemeClr val="tx1"/>
                </a:solidFill>
                <a:latin typeface="Times New Roman" panose="02020603050405020304" pitchFamily="18" charset="0"/>
                <a:cs typeface="Times New Roman" panose="02020603050405020304" pitchFamily="18" charset="0"/>
              </a:rPr>
              <a:t>Charmelia</a:t>
            </a:r>
            <a:r>
              <a:rPr lang="en-US" dirty="0">
                <a:solidFill>
                  <a:schemeClr val="tx1"/>
                </a:solidFill>
                <a:latin typeface="Times New Roman" panose="02020603050405020304" pitchFamily="18" charset="0"/>
                <a:cs typeface="Times New Roman" panose="02020603050405020304" pitchFamily="18" charset="0"/>
              </a:rPr>
              <a:t> Butler</a:t>
            </a:r>
          </a:p>
          <a:p>
            <a:pPr algn="just"/>
            <a:r>
              <a:rPr lang="en-US" dirty="0">
                <a:solidFill>
                  <a:schemeClr val="tx1"/>
                </a:solidFill>
                <a:latin typeface="Times New Roman" panose="02020603050405020304" pitchFamily="18" charset="0"/>
                <a:cs typeface="Times New Roman" panose="02020603050405020304" pitchFamily="18" charset="0"/>
              </a:rPr>
              <a:t>October 17, 2025</a:t>
            </a:r>
          </a:p>
        </p:txBody>
      </p:sp>
    </p:spTree>
    <p:extLst>
      <p:ext uri="{BB962C8B-B14F-4D97-AF65-F5344CB8AC3E}">
        <p14:creationId xmlns:p14="http://schemas.microsoft.com/office/powerpoint/2010/main" val="325176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D1390-E596-F86E-79E7-08E1B75F1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479EE-AC16-B429-FE3E-2A0EED4FDD56}"/>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Course API and ajax flows</a:t>
            </a:r>
          </a:p>
        </p:txBody>
      </p:sp>
      <p:sp>
        <p:nvSpPr>
          <p:cNvPr id="3" name="TextBox 2">
            <a:extLst>
              <a:ext uri="{FF2B5EF4-FFF2-40B4-BE49-F238E27FC236}">
                <a16:creationId xmlns:a16="http://schemas.microsoft.com/office/drawing/2014/main" id="{DCEE5EC7-C194-F465-1391-B7999AE114BF}"/>
              </a:ext>
            </a:extLst>
          </p:cNvPr>
          <p:cNvSpPr txBox="1"/>
          <p:nvPr/>
        </p:nvSpPr>
        <p:spPr>
          <a:xfrm>
            <a:off x="1511525" y="1848273"/>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Courses_API.php</a:t>
            </a:r>
            <a:r>
              <a:rPr lang="en-US" sz="3200" dirty="0">
                <a:solidFill>
                  <a:schemeClr val="bg1"/>
                </a:solidFill>
                <a:latin typeface="Times New Roman" panose="02020603050405020304" pitchFamily="18" charset="0"/>
                <a:cs typeface="Times New Roman" panose="02020603050405020304" pitchFamily="18" charset="0"/>
              </a:rPr>
              <a:t>: JSON API that enables the Add, Drop, and Waitlist operations simultaneously.</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Improves UI experience as page reloads are not utilized.</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Highlights RESTful architecture principles (Tsui et al., 2018).</a:t>
            </a:r>
          </a:p>
        </p:txBody>
      </p:sp>
    </p:spTree>
    <p:extLst>
      <p:ext uri="{BB962C8B-B14F-4D97-AF65-F5344CB8AC3E}">
        <p14:creationId xmlns:p14="http://schemas.microsoft.com/office/powerpoint/2010/main" val="323944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9261D-C885-6E8C-14B2-028E50B26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EFD87-6406-8A32-5CF0-87789142E6E5}"/>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Key Lessons and Challenges</a:t>
            </a:r>
          </a:p>
        </p:txBody>
      </p:sp>
      <p:sp>
        <p:nvSpPr>
          <p:cNvPr id="3" name="TextBox 2">
            <a:extLst>
              <a:ext uri="{FF2B5EF4-FFF2-40B4-BE49-F238E27FC236}">
                <a16:creationId xmlns:a16="http://schemas.microsoft.com/office/drawing/2014/main" id="{02304EE2-C141-A35A-246B-8F7D54F3FF37}"/>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Importance of schema integrity and foreign keys (Codd, 1970).</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Security through prepared statements (PHP,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Efficient simultaneous updates using AJAX (MySQL,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Emphasis on maintainability, scalability, and code readability Tsui et al., 2018).</a:t>
            </a:r>
          </a:p>
        </p:txBody>
      </p:sp>
    </p:spTree>
    <p:extLst>
      <p:ext uri="{BB962C8B-B14F-4D97-AF65-F5344CB8AC3E}">
        <p14:creationId xmlns:p14="http://schemas.microsoft.com/office/powerpoint/2010/main" val="410966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66AF-C739-D624-51CF-7B3E25188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29ECD-1625-6601-C400-6F2CC99AA334}"/>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C807963-40B6-B9BE-7BF5-0AC525F02655}"/>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The OCR system achieves secure registration and data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Combines UML, PHP, and MySQL to build a cohesive application.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Demonstrates software engineering principles that include maintainability, scalability, security, and usability.</a:t>
            </a:r>
          </a:p>
        </p:txBody>
      </p:sp>
    </p:spTree>
    <p:extLst>
      <p:ext uri="{BB962C8B-B14F-4D97-AF65-F5344CB8AC3E}">
        <p14:creationId xmlns:p14="http://schemas.microsoft.com/office/powerpoint/2010/main" val="271494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5A3B6-C251-C174-080E-2D0745F85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0D945-F753-BC49-53D8-EFF92E04D684}"/>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9646875-5A4F-CA4F-FBE6-D869091F7252}"/>
              </a:ext>
            </a:extLst>
          </p:cNvPr>
          <p:cNvSpPr txBox="1"/>
          <p:nvPr/>
        </p:nvSpPr>
        <p:spPr>
          <a:xfrm>
            <a:off x="1511525" y="1848273"/>
            <a:ext cx="9535886" cy="3354765"/>
          </a:xfrm>
          <a:prstGeom prst="rect">
            <a:avLst/>
          </a:prstGeom>
          <a:noFill/>
        </p:spPr>
        <p:txBody>
          <a:bodyPr wrap="square" rtlCol="0">
            <a:spAutoFit/>
          </a:bodyPr>
          <a:lstStyle/>
          <a:p>
            <a:r>
              <a:rPr lang="en-US" dirty="0"/>
              <a:t>Codd, E. F. (1970). A relational model of data for large shared data banks. </a:t>
            </a:r>
            <a:r>
              <a:rPr lang="en-US" i="1" dirty="0"/>
              <a:t>Communications of the 	ACM</a:t>
            </a:r>
            <a:r>
              <a:rPr lang="en-US" dirty="0"/>
              <a:t>, </a:t>
            </a:r>
            <a:r>
              <a:rPr lang="en-US" i="1" dirty="0"/>
              <a:t>13</a:t>
            </a:r>
            <a:r>
              <a:rPr lang="en-US" dirty="0"/>
              <a:t>(6), 377–387. </a:t>
            </a:r>
            <a:r>
              <a:rPr lang="en-US" u="sng" dirty="0">
                <a:hlinkClick r:id="rId3"/>
              </a:rPr>
              <a:t>https://doi.org/10.1145/362384.362685</a:t>
            </a:r>
            <a:r>
              <a:rPr lang="en-US" dirty="0"/>
              <a:t>  </a:t>
            </a:r>
          </a:p>
          <a:p>
            <a:endParaRPr lang="en-US" dirty="0"/>
          </a:p>
          <a:p>
            <a:r>
              <a:rPr lang="en-US" dirty="0"/>
              <a:t>MySQL. (2019). </a:t>
            </a:r>
            <a:r>
              <a:rPr lang="en-US" i="1" dirty="0"/>
              <a:t>MySQL :: MySQL Documentation</a:t>
            </a:r>
            <a:r>
              <a:rPr lang="en-US" dirty="0"/>
              <a:t>. </a:t>
            </a:r>
            <a:r>
              <a:rPr lang="en-US" dirty="0" err="1"/>
              <a:t>Mysql.com</a:t>
            </a:r>
            <a:r>
              <a:rPr lang="en-US" dirty="0"/>
              <a:t>. </a:t>
            </a:r>
            <a:r>
              <a:rPr lang="en-US" u="sng" dirty="0">
                <a:hlinkClick r:id="rId4"/>
              </a:rPr>
              <a:t>https://dev.mysql.com/doc/</a:t>
            </a:r>
            <a:r>
              <a:rPr lang="en-US" dirty="0"/>
              <a:t> </a:t>
            </a:r>
          </a:p>
          <a:p>
            <a:endParaRPr lang="en-US" dirty="0"/>
          </a:p>
          <a:p>
            <a:r>
              <a:rPr lang="en-US" dirty="0"/>
              <a:t>PHP. (2019). </a:t>
            </a:r>
            <a:r>
              <a:rPr lang="en-US" i="1" dirty="0"/>
              <a:t>PHP: Prepared Statements - Manual</a:t>
            </a:r>
            <a:r>
              <a:rPr lang="en-US" dirty="0"/>
              <a:t>. </a:t>
            </a:r>
            <a:r>
              <a:rPr lang="en-US" dirty="0" err="1"/>
              <a:t>Php.net</a:t>
            </a:r>
            <a:r>
              <a:rPr lang="en-US" dirty="0"/>
              <a:t>. 	</a:t>
            </a:r>
            <a:r>
              <a:rPr lang="en-US" u="sng" dirty="0">
                <a:hlinkClick r:id="rId5"/>
              </a:rPr>
              <a:t>https://www.php.net/manual/en/mysqli.quickstart.prepared-statements.php</a:t>
            </a:r>
            <a:r>
              <a:rPr lang="en-US" dirty="0"/>
              <a:t> </a:t>
            </a:r>
          </a:p>
          <a:p>
            <a:endParaRPr lang="en-US" dirty="0"/>
          </a:p>
          <a:p>
            <a:r>
              <a:rPr lang="en-US" dirty="0"/>
              <a:t>Tsui, F., Karam, O., &amp; Bernal, B. (2018). </a:t>
            </a:r>
            <a:r>
              <a:rPr lang="en-US" i="1" u="sng" dirty="0">
                <a:hlinkClick r:id="rId6" tooltip="Course Material"/>
              </a:rPr>
              <a:t>Essentials of software engineering</a:t>
            </a:r>
            <a:r>
              <a:rPr lang="en-US" dirty="0"/>
              <a:t> (4th ed.). Jones &amp; Bartlett Learning.</a:t>
            </a:r>
          </a:p>
          <a:p>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58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9076-0E4E-17AE-07C4-C66EAAC99C1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Overview</a:t>
            </a:r>
          </a:p>
        </p:txBody>
      </p:sp>
      <p:sp>
        <p:nvSpPr>
          <p:cNvPr id="3" name="TextBox 2">
            <a:extLst>
              <a:ext uri="{FF2B5EF4-FFF2-40B4-BE49-F238E27FC236}">
                <a16:creationId xmlns:a16="http://schemas.microsoft.com/office/drawing/2014/main" id="{F931E8D1-46F4-963A-2AF1-CF31CFB9D90A}"/>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Goal: Develop a secure and scalable online course registration portal.</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Technology Stack: PHP 8 and MySQL on XAMPP.</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Components: Landing page, Login page, User Profile Registration page, and Course API.</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Approach: SRS Analysis to build a UML design that guided the database build, frontend integration, and backend integration.</a:t>
            </a:r>
          </a:p>
        </p:txBody>
      </p:sp>
    </p:spTree>
    <p:extLst>
      <p:ext uri="{BB962C8B-B14F-4D97-AF65-F5344CB8AC3E}">
        <p14:creationId xmlns:p14="http://schemas.microsoft.com/office/powerpoint/2010/main" val="21070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76CD-0C9C-2BAC-1336-0B1FA9DC2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533CD-F59E-2847-8FCB-11B053566BF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requirements specification (SRS)</a:t>
            </a:r>
          </a:p>
        </p:txBody>
      </p:sp>
      <p:sp>
        <p:nvSpPr>
          <p:cNvPr id="3" name="TextBox 2">
            <a:extLst>
              <a:ext uri="{FF2B5EF4-FFF2-40B4-BE49-F238E27FC236}">
                <a16:creationId xmlns:a16="http://schemas.microsoft.com/office/drawing/2014/main" id="{0FCB8DF0-891B-0BF3-C817-85F99A4521F5}"/>
              </a:ext>
            </a:extLst>
          </p:cNvPr>
          <p:cNvSpPr txBox="1"/>
          <p:nvPr/>
        </p:nvSpPr>
        <p:spPr>
          <a:xfrm>
            <a:off x="1511525" y="2097088"/>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Functional Requirements: Registration, login, authentication, and course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Non-Functional Requirements: Maintainability, performance, scalability, security, and usability.</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System Actors: Admin, staff, and students.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Dependencies: PHP, MySQL</a:t>
            </a:r>
            <a:r>
              <a:rPr lang="en-US" sz="3200">
                <a:solidFill>
                  <a:schemeClr val="bg1"/>
                </a:solidFill>
                <a:latin typeface="Times New Roman" panose="02020603050405020304" pitchFamily="18" charset="0"/>
                <a:cs typeface="Times New Roman" panose="02020603050405020304" pitchFamily="18" charset="0"/>
              </a:rPr>
              <a:t>, Bootstrap, and AJAX.</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67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5DC4-67F2-8E11-3699-5D26EDF1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B5663-934C-F02B-9A74-CE08F74937A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UML Design Model</a:t>
            </a:r>
          </a:p>
        </p:txBody>
      </p:sp>
      <p:sp>
        <p:nvSpPr>
          <p:cNvPr id="3" name="TextBox 2">
            <a:extLst>
              <a:ext uri="{FF2B5EF4-FFF2-40B4-BE49-F238E27FC236}">
                <a16:creationId xmlns:a16="http://schemas.microsoft.com/office/drawing/2014/main" id="{129365FC-3E2A-3161-968E-BE07CDCAEDD3}"/>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 Case Diagram: Profile registration, user login, add/drop course, and view schedule.</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Class Diagram: User, course, and enrollment entities with relationships.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Sequence Diagram: Registration flow that goes from the form to the process, then to the database, and finally to a commit.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Modular object-oriented PHP code structure.</a:t>
            </a:r>
          </a:p>
        </p:txBody>
      </p:sp>
    </p:spTree>
    <p:extLst>
      <p:ext uri="{BB962C8B-B14F-4D97-AF65-F5344CB8AC3E}">
        <p14:creationId xmlns:p14="http://schemas.microsoft.com/office/powerpoint/2010/main" val="129548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99170-227F-A75A-62EF-021A48874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4CFAAE-D5C8-0D5F-4EC9-81A0298340C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Landing and login pages</a:t>
            </a:r>
          </a:p>
        </p:txBody>
      </p:sp>
      <p:sp>
        <p:nvSpPr>
          <p:cNvPr id="3" name="TextBox 2">
            <a:extLst>
              <a:ext uri="{FF2B5EF4-FFF2-40B4-BE49-F238E27FC236}">
                <a16:creationId xmlns:a16="http://schemas.microsoft.com/office/drawing/2014/main" id="{7F7F0EAE-BFBE-7960-0CBF-17410C53458A}"/>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Landing Page (</a:t>
            </a:r>
            <a:r>
              <a:rPr lang="en-US" sz="3200" dirty="0" err="1">
                <a:solidFill>
                  <a:schemeClr val="bg1"/>
                </a:solidFill>
                <a:latin typeface="Times New Roman" panose="02020603050405020304" pitchFamily="18" charset="0"/>
                <a:cs typeface="Times New Roman" panose="02020603050405020304" pitchFamily="18" charset="0"/>
              </a:rPr>
              <a:t>Master.php</a:t>
            </a:r>
            <a:r>
              <a:rPr lang="en-US" sz="3200" dirty="0">
                <a:solidFill>
                  <a:schemeClr val="bg1"/>
                </a:solidFill>
                <a:latin typeface="Times New Roman" panose="02020603050405020304" pitchFamily="18" charset="0"/>
                <a:cs typeface="Times New Roman" panose="02020603050405020304" pitchFamily="18" charset="0"/>
              </a:rPr>
              <a:t>): Bootstrap layout with necessary navigation links.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Login Page: User authentication utilizing hashed password verification.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Session Management: Validation via role-based access.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User Interface (UI) Principles: Responsive design with a clear navigation structure (Tsui et al., 2018).</a:t>
            </a:r>
          </a:p>
        </p:txBody>
      </p:sp>
    </p:spTree>
    <p:extLst>
      <p:ext uri="{BB962C8B-B14F-4D97-AF65-F5344CB8AC3E}">
        <p14:creationId xmlns:p14="http://schemas.microsoft.com/office/powerpoint/2010/main" val="338758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6DDE-20D7-1293-8ADF-1C55EC695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2A750-83C4-3D11-5CAE-102241B146E8}"/>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Registration and Enrollment pages</a:t>
            </a:r>
          </a:p>
        </p:txBody>
      </p:sp>
      <p:sp>
        <p:nvSpPr>
          <p:cNvPr id="3" name="TextBox 2">
            <a:extLst>
              <a:ext uri="{FF2B5EF4-FFF2-40B4-BE49-F238E27FC236}">
                <a16:creationId xmlns:a16="http://schemas.microsoft.com/office/drawing/2014/main" id="{422A74B9-186B-65DC-4DC7-867E139CACDB}"/>
              </a:ext>
            </a:extLst>
          </p:cNvPr>
          <p:cNvSpPr txBox="1"/>
          <p:nvPr/>
        </p:nvSpPr>
        <p:spPr>
          <a:xfrm>
            <a:off x="1511525" y="1848273"/>
            <a:ext cx="9535886"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Register.php</a:t>
            </a:r>
            <a:r>
              <a:rPr lang="en-US" sz="3200" dirty="0">
                <a:solidFill>
                  <a:schemeClr val="bg1"/>
                </a:solidFill>
                <a:latin typeface="Times New Roman" panose="02020603050405020304" pitchFamily="18" charset="0"/>
                <a:cs typeface="Times New Roman" panose="02020603050405020304" pitchFamily="18" charset="0"/>
              </a:rPr>
              <a:t>: Frontend HTML form with Bootstrap styling and input validation.</a:t>
            </a:r>
          </a:p>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Registration_Process.php</a:t>
            </a:r>
            <a:r>
              <a:rPr lang="en-US" sz="3200" dirty="0">
                <a:solidFill>
                  <a:schemeClr val="bg1"/>
                </a:solidFill>
                <a:latin typeface="Times New Roman" panose="02020603050405020304" pitchFamily="18" charset="0"/>
                <a:cs typeface="Times New Roman" panose="02020603050405020304" pitchFamily="18" charset="0"/>
              </a:rPr>
              <a:t>: Server-side validation and data input using prepared statements (PHP, 2019).</a:t>
            </a:r>
          </a:p>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Profile.php</a:t>
            </a:r>
            <a:r>
              <a:rPr lang="en-US" sz="3200" dirty="0">
                <a:solidFill>
                  <a:schemeClr val="bg1"/>
                </a:solidFill>
                <a:latin typeface="Times New Roman" panose="02020603050405020304" pitchFamily="18" charset="0"/>
                <a:cs typeface="Times New Roman" panose="02020603050405020304" pitchFamily="18" charset="0"/>
              </a:rPr>
              <a:t>: Displays student data, course information, current course registrations (up to three semesters), current course waitlist, and course credit information.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AJAX integration updates enrollment/waitlist data without needing to reload the page.</a:t>
            </a:r>
          </a:p>
        </p:txBody>
      </p:sp>
    </p:spTree>
    <p:extLst>
      <p:ext uri="{BB962C8B-B14F-4D97-AF65-F5344CB8AC3E}">
        <p14:creationId xmlns:p14="http://schemas.microsoft.com/office/powerpoint/2010/main" val="33095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E565C-D06A-090D-B42D-F2E5EE96B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6EA5A-A409-A1A3-3960-285AEE9F4DC2}"/>
              </a:ext>
            </a:extLst>
          </p:cNvPr>
          <p:cNvSpPr>
            <a:spLocks noGrp="1"/>
          </p:cNvSpPr>
          <p:nvPr>
            <p:ph type="title"/>
          </p:nvPr>
        </p:nvSpPr>
        <p:spPr>
          <a:xfrm>
            <a:off x="1141413" y="618518"/>
            <a:ext cx="9905998" cy="1229755"/>
          </a:xfrm>
        </p:spPr>
        <p:txBody>
          <a:bodyPr/>
          <a:lstStyle/>
          <a:p>
            <a:pPr algn="ctr"/>
            <a:r>
              <a:rPr lang="en-US">
                <a:latin typeface="Times New Roman" panose="02020603050405020304" pitchFamily="18" charset="0"/>
                <a:cs typeface="Times New Roman" panose="02020603050405020304" pitchFamily="18" charset="0"/>
              </a:rPr>
              <a:t>Profile Page Example</a:t>
            </a:r>
            <a:endParaRPr lang="en-US" dirty="0">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993C6154-18D4-EC6F-50D0-8DCF46079F37}"/>
              </a:ext>
            </a:extLst>
          </p:cNvPr>
          <p:cNvPicPr>
            <a:picLocks noChangeAspect="1"/>
          </p:cNvPicPr>
          <p:nvPr/>
        </p:nvPicPr>
        <p:blipFill>
          <a:blip r:embed="rId3"/>
          <a:stretch>
            <a:fillRect/>
          </a:stretch>
        </p:blipFill>
        <p:spPr>
          <a:xfrm>
            <a:off x="2361714" y="1848273"/>
            <a:ext cx="7468571" cy="4667857"/>
          </a:xfrm>
          <a:prstGeom prst="rect">
            <a:avLst/>
          </a:prstGeom>
        </p:spPr>
      </p:pic>
    </p:spTree>
    <p:extLst>
      <p:ext uri="{BB962C8B-B14F-4D97-AF65-F5344CB8AC3E}">
        <p14:creationId xmlns:p14="http://schemas.microsoft.com/office/powerpoint/2010/main" val="96356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CD1B3-8745-B877-ADC5-96581D11A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EB46-8EEC-8A10-2C92-5BACF950BDC0}"/>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MySQL database design</a:t>
            </a:r>
          </a:p>
        </p:txBody>
      </p:sp>
      <p:sp>
        <p:nvSpPr>
          <p:cNvPr id="3" name="TextBox 2">
            <a:extLst>
              <a:ext uri="{FF2B5EF4-FFF2-40B4-BE49-F238E27FC236}">
                <a16:creationId xmlns:a16="http://schemas.microsoft.com/office/drawing/2014/main" id="{9B110A28-E3E8-F34E-5B2B-B8C59721EC69}"/>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Tables: tblUser, </a:t>
            </a:r>
            <a:r>
              <a:rPr lang="en-US" sz="3200" dirty="0" err="1">
                <a:solidFill>
                  <a:schemeClr val="bg1"/>
                </a:solidFill>
                <a:latin typeface="Times New Roman" panose="02020603050405020304" pitchFamily="18" charset="0"/>
                <a:cs typeface="Times New Roman" panose="02020603050405020304" pitchFamily="18" charset="0"/>
              </a:rPr>
              <a:t>tblCourse</a:t>
            </a:r>
            <a:r>
              <a:rPr lang="en-US" sz="3200" dirty="0">
                <a:solidFill>
                  <a:schemeClr val="bg1"/>
                </a:solidFill>
                <a:latin typeface="Times New Roman" panose="02020603050405020304" pitchFamily="18" charset="0"/>
                <a:cs typeface="Times New Roman" panose="02020603050405020304" pitchFamily="18" charset="0"/>
              </a:rPr>
              <a:t>, and </a:t>
            </a:r>
            <a:r>
              <a:rPr lang="en-US" sz="3200" dirty="0" err="1">
                <a:solidFill>
                  <a:schemeClr val="bg1"/>
                </a:solidFill>
                <a:latin typeface="Times New Roman" panose="02020603050405020304" pitchFamily="18" charset="0"/>
                <a:cs typeface="Times New Roman" panose="02020603050405020304" pitchFamily="18" charset="0"/>
              </a:rPr>
              <a:t>tblEnrollment</a:t>
            </a:r>
            <a:endParaRPr lang="en-US" sz="32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Utilizes </a:t>
            </a:r>
            <a:r>
              <a:rPr lang="en-US" sz="3200" dirty="0" err="1">
                <a:solidFill>
                  <a:schemeClr val="bg1"/>
                </a:solidFill>
                <a:latin typeface="Times New Roman" panose="02020603050405020304" pitchFamily="18" charset="0"/>
                <a:cs typeface="Times New Roman" panose="02020603050405020304" pitchFamily="18" charset="0"/>
              </a:rPr>
              <a:t>InnoDB</a:t>
            </a:r>
            <a:r>
              <a:rPr lang="en-US" sz="3200" dirty="0">
                <a:solidFill>
                  <a:schemeClr val="bg1"/>
                </a:solidFill>
                <a:latin typeface="Times New Roman" panose="02020603050405020304" pitchFamily="18" charset="0"/>
                <a:cs typeface="Times New Roman" panose="02020603050405020304" pitchFamily="18" charset="0"/>
              </a:rPr>
              <a:t> with primary and foreign keys for integrity (Codd, 1970).</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 normalized schema prevents data redundancy and anomalies.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SQL constraints manage course capacity and waitlist logic.</a:t>
            </a:r>
          </a:p>
        </p:txBody>
      </p:sp>
    </p:spTree>
    <p:extLst>
      <p:ext uri="{BB962C8B-B14F-4D97-AF65-F5344CB8AC3E}">
        <p14:creationId xmlns:p14="http://schemas.microsoft.com/office/powerpoint/2010/main" val="38097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8AE5D-783A-669F-9DE6-57DB3B716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BD0D5-E67C-CE4A-9BF4-6198510B35A3}"/>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Database Integration and Security</a:t>
            </a:r>
          </a:p>
        </p:txBody>
      </p:sp>
      <p:sp>
        <p:nvSpPr>
          <p:cNvPr id="3" name="TextBox 2">
            <a:extLst>
              <a:ext uri="{FF2B5EF4-FFF2-40B4-BE49-F238E27FC236}">
                <a16:creationId xmlns:a16="http://schemas.microsoft.com/office/drawing/2014/main" id="{1178D1A8-2CF7-7989-E1CC-DA2CBFA190AE}"/>
              </a:ext>
            </a:extLst>
          </p:cNvPr>
          <p:cNvSpPr txBox="1"/>
          <p:nvPr/>
        </p:nvSpPr>
        <p:spPr>
          <a:xfrm>
            <a:off x="1511525" y="1848273"/>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CR_DB_Conn_Class.php</a:t>
            </a:r>
            <a:r>
              <a:rPr lang="en-US" sz="3200" dirty="0">
                <a:solidFill>
                  <a:schemeClr val="bg1"/>
                </a:solidFill>
                <a:latin typeface="Times New Roman" panose="02020603050405020304" pitchFamily="18" charset="0"/>
                <a:cs typeface="Times New Roman" panose="02020603050405020304" pitchFamily="18" charset="0"/>
              </a:rPr>
              <a:t>: Centralized connection class for </a:t>
            </a:r>
            <a:r>
              <a:rPr lang="en-US" sz="3200" dirty="0" err="1">
                <a:solidFill>
                  <a:schemeClr val="bg1"/>
                </a:solidFill>
                <a:latin typeface="Times New Roman" panose="02020603050405020304" pitchFamily="18" charset="0"/>
                <a:cs typeface="Times New Roman" panose="02020603050405020304" pitchFamily="18" charset="0"/>
              </a:rPr>
              <a:t>mysqli</a:t>
            </a:r>
            <a:r>
              <a:rPr lang="en-US" sz="3200" dirty="0">
                <a:solidFill>
                  <a:schemeClr val="bg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Uses prepared statements and error handling.</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SQL injection is prevented by using parameter binding (PHP,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Utilizes secure coding practices.</a:t>
            </a:r>
          </a:p>
        </p:txBody>
      </p:sp>
    </p:spTree>
    <p:extLst>
      <p:ext uri="{BB962C8B-B14F-4D97-AF65-F5344CB8AC3E}">
        <p14:creationId xmlns:p14="http://schemas.microsoft.com/office/powerpoint/2010/main" val="4240189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158</TotalTime>
  <Words>1238</Words>
  <Application>Microsoft Macintosh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Times New Roman</vt:lpstr>
      <vt:lpstr>Tw Cen MT</vt:lpstr>
      <vt:lpstr>Circuit</vt:lpstr>
      <vt:lpstr>Online course registration system (OCR)</vt:lpstr>
      <vt:lpstr>Project Overview</vt:lpstr>
      <vt:lpstr>Software requirements specification (SRS)</vt:lpstr>
      <vt:lpstr>UML Design Model</vt:lpstr>
      <vt:lpstr>Landing and login pages</vt:lpstr>
      <vt:lpstr>Registration and Enrollment pages</vt:lpstr>
      <vt:lpstr>Profile Page Example</vt:lpstr>
      <vt:lpstr>MySQL database design</vt:lpstr>
      <vt:lpstr>Database Integration and Security</vt:lpstr>
      <vt:lpstr>Course API and ajax flows</vt:lpstr>
      <vt:lpstr>Key Lessons and Challenges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Betina Driggers</dc:creator>
  <cp:lastModifiedBy>Betina Driggers</cp:lastModifiedBy>
  <cp:revision>12</cp:revision>
  <dcterms:created xsi:type="dcterms:W3CDTF">2025-10-17T20:36:05Z</dcterms:created>
  <dcterms:modified xsi:type="dcterms:W3CDTF">2025-10-18T00:10:01Z</dcterms:modified>
</cp:coreProperties>
</file>