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68" r:id="rId4"/>
    <p:sldId id="258" r:id="rId5"/>
    <p:sldId id="259" r:id="rId6"/>
    <p:sldId id="260" r:id="rId7"/>
    <p:sldId id="267" r:id="rId8"/>
    <p:sldId id="261" r:id="rId9"/>
    <p:sldId id="266"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896"/>
    <p:restoredTop sz="94635"/>
  </p:normalViewPr>
  <p:slideViewPr>
    <p:cSldViewPr snapToGrid="0">
      <p:cViewPr varScale="1">
        <p:scale>
          <a:sx n="150" d="100"/>
          <a:sy n="150" d="100"/>
        </p:scale>
        <p:origin x="2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922F7-8F8F-8648-989C-F2C8B66C0829}" type="datetimeFigureOut">
              <a:rPr lang="en-US" smtClean="0"/>
              <a:t>10/17/25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F7DA6B-F774-554D-9819-0649967EBAB5}" type="slidenum">
              <a:rPr lang="en-US" smtClean="0"/>
              <a:t>‹#›</a:t>
            </a:fld>
            <a:endParaRPr lang="en-US"/>
          </a:p>
        </p:txBody>
      </p:sp>
    </p:spTree>
    <p:extLst>
      <p:ext uri="{BB962C8B-B14F-4D97-AF65-F5344CB8AC3E}">
        <p14:creationId xmlns:p14="http://schemas.microsoft.com/office/powerpoint/2010/main" val="3704686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 everyone, I’m Betina Driggers, and welcome to my final capstone project presentation for CST 499. Today I’ll walk you through my Online Course Registration System, developed with PHP and MySQL using the XAMPP stack.”</a:t>
            </a:r>
          </a:p>
          <a:p>
            <a:endParaRPr lang="en-US" dirty="0"/>
          </a:p>
        </p:txBody>
      </p:sp>
      <p:sp>
        <p:nvSpPr>
          <p:cNvPr id="4" name="Slide Number Placeholder 3"/>
          <p:cNvSpPr>
            <a:spLocks noGrp="1"/>
          </p:cNvSpPr>
          <p:nvPr>
            <p:ph type="sldNum" sz="quarter" idx="5"/>
          </p:nvPr>
        </p:nvSpPr>
        <p:spPr/>
        <p:txBody>
          <a:bodyPr/>
          <a:lstStyle/>
          <a:p>
            <a:fld id="{62F7DA6B-F774-554D-9819-0649967EBAB5}" type="slidenum">
              <a:rPr lang="en-US" smtClean="0"/>
              <a:t>1</a:t>
            </a:fld>
            <a:endParaRPr lang="en-US"/>
          </a:p>
        </p:txBody>
      </p:sp>
    </p:spTree>
    <p:extLst>
      <p:ext uri="{BB962C8B-B14F-4D97-AF65-F5344CB8AC3E}">
        <p14:creationId xmlns:p14="http://schemas.microsoft.com/office/powerpoint/2010/main" val="41617229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10/17/25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10/17/25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10/17/25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10/17/25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10/17/25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10/17/25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10/17/25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B2EB2-0E3F-4E88-87DA-9A1D74267245}"/>
              </a:ext>
            </a:extLst>
          </p:cNvPr>
          <p:cNvSpPr>
            <a:spLocks noGrp="1"/>
          </p:cNvSpPr>
          <p:nvPr>
            <p:ph type="ctrTitle"/>
          </p:nvPr>
        </p:nvSpPr>
        <p:spPr/>
        <p:txBody>
          <a:bodyPr/>
          <a:lstStyle/>
          <a:p>
            <a:pPr algn="ctr"/>
            <a:r>
              <a:rPr lang="en-US" dirty="0">
                <a:latin typeface="Times New Roman" panose="02020603050405020304" pitchFamily="18" charset="0"/>
                <a:cs typeface="Times New Roman" panose="02020603050405020304" pitchFamily="18" charset="0"/>
              </a:rPr>
              <a:t>Online course registration system (OCR)</a:t>
            </a:r>
          </a:p>
        </p:txBody>
      </p:sp>
      <p:sp>
        <p:nvSpPr>
          <p:cNvPr id="3" name="Subtitle 2">
            <a:extLst>
              <a:ext uri="{FF2B5EF4-FFF2-40B4-BE49-F238E27FC236}">
                <a16:creationId xmlns:a16="http://schemas.microsoft.com/office/drawing/2014/main" id="{E0BD4357-2413-280E-F91C-679973A1A152}"/>
              </a:ext>
            </a:extLst>
          </p:cNvPr>
          <p:cNvSpPr>
            <a:spLocks noGrp="1"/>
          </p:cNvSpPr>
          <p:nvPr>
            <p:ph type="subTitle" idx="1"/>
          </p:nvPr>
        </p:nvSpPr>
        <p:spPr>
          <a:xfrm>
            <a:off x="4663167" y="5202238"/>
            <a:ext cx="7528833" cy="1655762"/>
          </a:xfrm>
        </p:spPr>
        <p:txBody>
          <a:bodyPr>
            <a:normAutofit fontScale="92500" lnSpcReduction="20000"/>
          </a:bodyPr>
          <a:lstStyle/>
          <a:p>
            <a:pPr algn="just"/>
            <a:r>
              <a:rPr lang="en-US" dirty="0">
                <a:solidFill>
                  <a:schemeClr val="tx1"/>
                </a:solidFill>
                <a:latin typeface="Times New Roman" panose="02020603050405020304" pitchFamily="18" charset="0"/>
                <a:cs typeface="Times New Roman" panose="02020603050405020304" pitchFamily="18" charset="0"/>
              </a:rPr>
              <a:t>Betina Driggers</a:t>
            </a:r>
          </a:p>
          <a:p>
            <a:pPr algn="just"/>
            <a:r>
              <a:rPr lang="en-US" dirty="0">
                <a:solidFill>
                  <a:schemeClr val="tx1"/>
                </a:solidFill>
                <a:latin typeface="Times New Roman" panose="02020603050405020304" pitchFamily="18" charset="0"/>
                <a:cs typeface="Times New Roman" panose="02020603050405020304" pitchFamily="18" charset="0"/>
              </a:rPr>
              <a:t>CST 499 – Capstone for computer Software Technology</a:t>
            </a:r>
          </a:p>
          <a:p>
            <a:pPr algn="just"/>
            <a:r>
              <a:rPr lang="en-US" dirty="0">
                <a:solidFill>
                  <a:schemeClr val="tx1"/>
                </a:solidFill>
                <a:latin typeface="Times New Roman" panose="02020603050405020304" pitchFamily="18" charset="0"/>
                <a:cs typeface="Times New Roman" panose="02020603050405020304" pitchFamily="18" charset="0"/>
              </a:rPr>
              <a:t>Dr. </a:t>
            </a:r>
            <a:r>
              <a:rPr lang="en-US" dirty="0" err="1">
                <a:solidFill>
                  <a:schemeClr val="tx1"/>
                </a:solidFill>
                <a:latin typeface="Times New Roman" panose="02020603050405020304" pitchFamily="18" charset="0"/>
                <a:cs typeface="Times New Roman" panose="02020603050405020304" pitchFamily="18" charset="0"/>
              </a:rPr>
              <a:t>Charmelia</a:t>
            </a:r>
            <a:r>
              <a:rPr lang="en-US" dirty="0">
                <a:solidFill>
                  <a:schemeClr val="tx1"/>
                </a:solidFill>
                <a:latin typeface="Times New Roman" panose="02020603050405020304" pitchFamily="18" charset="0"/>
                <a:cs typeface="Times New Roman" panose="02020603050405020304" pitchFamily="18" charset="0"/>
              </a:rPr>
              <a:t> Butler</a:t>
            </a:r>
          </a:p>
          <a:p>
            <a:pPr algn="just"/>
            <a:r>
              <a:rPr lang="en-US" dirty="0">
                <a:solidFill>
                  <a:schemeClr val="tx1"/>
                </a:solidFill>
                <a:latin typeface="Times New Roman" panose="02020603050405020304" pitchFamily="18" charset="0"/>
                <a:cs typeface="Times New Roman" panose="02020603050405020304" pitchFamily="18" charset="0"/>
              </a:rPr>
              <a:t>October 17, 2025</a:t>
            </a:r>
          </a:p>
        </p:txBody>
      </p:sp>
    </p:spTree>
    <p:extLst>
      <p:ext uri="{BB962C8B-B14F-4D97-AF65-F5344CB8AC3E}">
        <p14:creationId xmlns:p14="http://schemas.microsoft.com/office/powerpoint/2010/main" val="3251763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D1390-E596-F86E-79E7-08E1B75F1B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8479EE-AC16-B429-FE3E-2A0EED4FDD56}"/>
              </a:ext>
            </a:extLst>
          </p:cNvPr>
          <p:cNvSpPr>
            <a:spLocks noGrp="1"/>
          </p:cNvSpPr>
          <p:nvPr>
            <p:ph type="title"/>
          </p:nvPr>
        </p:nvSpPr>
        <p:spPr>
          <a:xfrm>
            <a:off x="1141413" y="618518"/>
            <a:ext cx="9905998" cy="1229755"/>
          </a:xfrm>
        </p:spPr>
        <p:txBody>
          <a:bodyPr/>
          <a:lstStyle/>
          <a:p>
            <a:pPr algn="ctr"/>
            <a:r>
              <a:rPr lang="en-US" dirty="0">
                <a:latin typeface="Times New Roman" panose="02020603050405020304" pitchFamily="18" charset="0"/>
                <a:cs typeface="Times New Roman" panose="02020603050405020304" pitchFamily="18" charset="0"/>
              </a:rPr>
              <a:t>Course API and ajax flows</a:t>
            </a:r>
          </a:p>
        </p:txBody>
      </p:sp>
      <p:sp>
        <p:nvSpPr>
          <p:cNvPr id="3" name="TextBox 2">
            <a:extLst>
              <a:ext uri="{FF2B5EF4-FFF2-40B4-BE49-F238E27FC236}">
                <a16:creationId xmlns:a16="http://schemas.microsoft.com/office/drawing/2014/main" id="{DCEE5EC7-C194-F465-1391-B7999AE114BF}"/>
              </a:ext>
            </a:extLst>
          </p:cNvPr>
          <p:cNvSpPr txBox="1"/>
          <p:nvPr/>
        </p:nvSpPr>
        <p:spPr>
          <a:xfrm>
            <a:off x="1511525" y="1848273"/>
            <a:ext cx="9535886" cy="3046988"/>
          </a:xfrm>
          <a:prstGeom prst="rect">
            <a:avLst/>
          </a:prstGeom>
          <a:noFill/>
        </p:spPr>
        <p:txBody>
          <a:bodyPr wrap="square" rtlCol="0">
            <a:spAutoFit/>
          </a:bodyPr>
          <a:lstStyle/>
          <a:p>
            <a:pPr marL="457200" indent="-457200">
              <a:buFont typeface="Arial" panose="020B0604020202020204" pitchFamily="34" charset="0"/>
              <a:buChar char="•"/>
            </a:pPr>
            <a:r>
              <a:rPr lang="en-US" sz="3200" dirty="0" err="1">
                <a:solidFill>
                  <a:schemeClr val="bg1"/>
                </a:solidFill>
                <a:latin typeface="Times New Roman" panose="02020603050405020304" pitchFamily="18" charset="0"/>
                <a:cs typeface="Times New Roman" panose="02020603050405020304" pitchFamily="18" charset="0"/>
              </a:rPr>
              <a:t>Courses_API.php</a:t>
            </a:r>
            <a:r>
              <a:rPr lang="en-US" sz="3200" dirty="0">
                <a:solidFill>
                  <a:schemeClr val="bg1"/>
                </a:solidFill>
                <a:latin typeface="Times New Roman" panose="02020603050405020304" pitchFamily="18" charset="0"/>
                <a:cs typeface="Times New Roman" panose="02020603050405020304" pitchFamily="18" charset="0"/>
              </a:rPr>
              <a:t>: JSON API that enables the Add, Drop, and Waitlist operations simultaneously.</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Improves UI experience as page reloads are not utilized.</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Highlights RESTful architecture principles (Tsui et al., 2018).</a:t>
            </a:r>
          </a:p>
        </p:txBody>
      </p:sp>
    </p:spTree>
    <p:extLst>
      <p:ext uri="{BB962C8B-B14F-4D97-AF65-F5344CB8AC3E}">
        <p14:creationId xmlns:p14="http://schemas.microsoft.com/office/powerpoint/2010/main" val="3239447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C9261D-C885-6E8C-14B2-028E50B26C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7EFD87-6406-8A32-5CF0-87789142E6E5}"/>
              </a:ext>
            </a:extLst>
          </p:cNvPr>
          <p:cNvSpPr>
            <a:spLocks noGrp="1"/>
          </p:cNvSpPr>
          <p:nvPr>
            <p:ph type="title"/>
          </p:nvPr>
        </p:nvSpPr>
        <p:spPr>
          <a:xfrm>
            <a:off x="1141413" y="618518"/>
            <a:ext cx="9905998" cy="1229755"/>
          </a:xfrm>
        </p:spPr>
        <p:txBody>
          <a:bodyPr/>
          <a:lstStyle/>
          <a:p>
            <a:pPr algn="ctr"/>
            <a:r>
              <a:rPr lang="en-US" dirty="0">
                <a:latin typeface="Times New Roman" panose="02020603050405020304" pitchFamily="18" charset="0"/>
                <a:cs typeface="Times New Roman" panose="02020603050405020304" pitchFamily="18" charset="0"/>
              </a:rPr>
              <a:t>Key Lessons and Challenges</a:t>
            </a:r>
          </a:p>
        </p:txBody>
      </p:sp>
      <p:sp>
        <p:nvSpPr>
          <p:cNvPr id="3" name="TextBox 2">
            <a:extLst>
              <a:ext uri="{FF2B5EF4-FFF2-40B4-BE49-F238E27FC236}">
                <a16:creationId xmlns:a16="http://schemas.microsoft.com/office/drawing/2014/main" id="{02304EE2-C141-A35A-246B-8F7D54F3FF37}"/>
              </a:ext>
            </a:extLst>
          </p:cNvPr>
          <p:cNvSpPr txBox="1"/>
          <p:nvPr/>
        </p:nvSpPr>
        <p:spPr>
          <a:xfrm>
            <a:off x="1511525" y="1848273"/>
            <a:ext cx="9535886" cy="3539430"/>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Importance of schema integrity and foreign keys (Codd, 1970).</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Security through prepared statements (PHP, 2019).</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Efficient simultaneous updates using AJAX (MySQL, 2019).</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Emphasis on maintainability, scalability, and code readability Tsui et al., 2018).</a:t>
            </a:r>
          </a:p>
        </p:txBody>
      </p:sp>
    </p:spTree>
    <p:extLst>
      <p:ext uri="{BB962C8B-B14F-4D97-AF65-F5344CB8AC3E}">
        <p14:creationId xmlns:p14="http://schemas.microsoft.com/office/powerpoint/2010/main" val="4109663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566AF-C739-D624-51CF-7B3E251886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F29ECD-1625-6601-C400-6F2CC99AA334}"/>
              </a:ext>
            </a:extLst>
          </p:cNvPr>
          <p:cNvSpPr>
            <a:spLocks noGrp="1"/>
          </p:cNvSpPr>
          <p:nvPr>
            <p:ph type="title"/>
          </p:nvPr>
        </p:nvSpPr>
        <p:spPr>
          <a:xfrm>
            <a:off x="1141413" y="618518"/>
            <a:ext cx="9905998" cy="1229755"/>
          </a:xfrm>
        </p:spPr>
        <p:txBody>
          <a:bodyPr/>
          <a:lstStyle/>
          <a:p>
            <a:pPr algn="ctr"/>
            <a:r>
              <a:rPr lang="en-US"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DC807963-40B6-B9BE-7BF5-0AC525F02655}"/>
              </a:ext>
            </a:extLst>
          </p:cNvPr>
          <p:cNvSpPr txBox="1"/>
          <p:nvPr/>
        </p:nvSpPr>
        <p:spPr>
          <a:xfrm>
            <a:off x="1511525" y="1848273"/>
            <a:ext cx="9535886" cy="3539430"/>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The OCR system achieves secure registration and data management.</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Combines UML, PHP, and MySQL to build a cohesive application.</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Demonstrates software engineering principles that include maintainability, scalability, security, and usability.</a:t>
            </a:r>
          </a:p>
        </p:txBody>
      </p:sp>
    </p:spTree>
    <p:extLst>
      <p:ext uri="{BB962C8B-B14F-4D97-AF65-F5344CB8AC3E}">
        <p14:creationId xmlns:p14="http://schemas.microsoft.com/office/powerpoint/2010/main" val="2714943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5A3B6-C251-C174-080E-2D0745F85D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E0D945-F753-BC49-53D8-EFF92E04D684}"/>
              </a:ext>
            </a:extLst>
          </p:cNvPr>
          <p:cNvSpPr>
            <a:spLocks noGrp="1"/>
          </p:cNvSpPr>
          <p:nvPr>
            <p:ph type="title"/>
          </p:nvPr>
        </p:nvSpPr>
        <p:spPr>
          <a:xfrm>
            <a:off x="1141413" y="618518"/>
            <a:ext cx="9905998" cy="1229755"/>
          </a:xfrm>
        </p:spPr>
        <p:txBody>
          <a:bodyPr/>
          <a:lstStyle/>
          <a:p>
            <a:pPr algn="ctr"/>
            <a:r>
              <a:rPr lang="en-US"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59646875-5A4F-CA4F-FBE6-D869091F7252}"/>
              </a:ext>
            </a:extLst>
          </p:cNvPr>
          <p:cNvSpPr txBox="1"/>
          <p:nvPr/>
        </p:nvSpPr>
        <p:spPr>
          <a:xfrm>
            <a:off x="1511525" y="1848273"/>
            <a:ext cx="9535886" cy="3539430"/>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The OCR system achieves secure registration and data management.</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Combines UML, PHP, and MySQL to build a cohesive application.</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Demonstrates software engineering principles that include maintainability, scalability, security, and usability.</a:t>
            </a:r>
          </a:p>
        </p:txBody>
      </p:sp>
    </p:spTree>
    <p:extLst>
      <p:ext uri="{BB962C8B-B14F-4D97-AF65-F5344CB8AC3E}">
        <p14:creationId xmlns:p14="http://schemas.microsoft.com/office/powerpoint/2010/main" val="969586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9076-0E4E-17AE-07C4-C66EAAC99C17}"/>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Project Overview</a:t>
            </a:r>
          </a:p>
        </p:txBody>
      </p:sp>
      <p:sp>
        <p:nvSpPr>
          <p:cNvPr id="3" name="TextBox 2">
            <a:extLst>
              <a:ext uri="{FF2B5EF4-FFF2-40B4-BE49-F238E27FC236}">
                <a16:creationId xmlns:a16="http://schemas.microsoft.com/office/drawing/2014/main" id="{F931E8D1-46F4-963A-2AF1-CF31CFB9D90A}"/>
              </a:ext>
            </a:extLst>
          </p:cNvPr>
          <p:cNvSpPr txBox="1"/>
          <p:nvPr/>
        </p:nvSpPr>
        <p:spPr>
          <a:xfrm>
            <a:off x="1511525" y="2097088"/>
            <a:ext cx="9535886" cy="4031873"/>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Goal: Develop a secure and scalable online course registration portal.</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Technology Stack: PHP 8 and MySQL on XAMPP.</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Components: Landing page, Login page, User Profile Registration page, User Profile page, Course API.</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Approach: SRS Analysis to build a UML design that guided the database build, frontend integration, and backend integration.</a:t>
            </a:r>
          </a:p>
        </p:txBody>
      </p:sp>
    </p:spTree>
    <p:extLst>
      <p:ext uri="{BB962C8B-B14F-4D97-AF65-F5344CB8AC3E}">
        <p14:creationId xmlns:p14="http://schemas.microsoft.com/office/powerpoint/2010/main" val="210702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6C76CD-0C9C-2BAC-1336-0B1FA9DC2E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8533CD-F59E-2847-8FCB-11B053566BF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Software requirements specification (SRS)</a:t>
            </a:r>
          </a:p>
        </p:txBody>
      </p:sp>
      <p:sp>
        <p:nvSpPr>
          <p:cNvPr id="3" name="TextBox 2">
            <a:extLst>
              <a:ext uri="{FF2B5EF4-FFF2-40B4-BE49-F238E27FC236}">
                <a16:creationId xmlns:a16="http://schemas.microsoft.com/office/drawing/2014/main" id="{0FCB8DF0-891B-0BF3-C817-85F99A4521F5}"/>
              </a:ext>
            </a:extLst>
          </p:cNvPr>
          <p:cNvSpPr txBox="1"/>
          <p:nvPr/>
        </p:nvSpPr>
        <p:spPr>
          <a:xfrm>
            <a:off x="1511525" y="2097088"/>
            <a:ext cx="9535886" cy="3046988"/>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Functional Requirements: Registration, login, authentication, and course management.</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Non-Functional Requirements: Maintainability, performance, scalability, security, and usability.</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System Actors: Admin, staff, and students.</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Dependencies: PHP, MySQL</a:t>
            </a:r>
            <a:r>
              <a:rPr lang="en-US" sz="3200">
                <a:solidFill>
                  <a:schemeClr val="bg1"/>
                </a:solidFill>
                <a:latin typeface="Times New Roman" panose="02020603050405020304" pitchFamily="18" charset="0"/>
                <a:cs typeface="Times New Roman" panose="02020603050405020304" pitchFamily="18" charset="0"/>
              </a:rPr>
              <a:t>, Bootstrap, and AJAX.</a:t>
            </a:r>
            <a:endParaRPr lang="en-US"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2675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F5DC4-67F2-8E11-3699-5D26EDF134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6B5663-934C-F02B-9A74-CE08F74937A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UML Design Model</a:t>
            </a:r>
          </a:p>
        </p:txBody>
      </p:sp>
      <p:sp>
        <p:nvSpPr>
          <p:cNvPr id="3" name="TextBox 2">
            <a:extLst>
              <a:ext uri="{FF2B5EF4-FFF2-40B4-BE49-F238E27FC236}">
                <a16:creationId xmlns:a16="http://schemas.microsoft.com/office/drawing/2014/main" id="{129365FC-3E2A-3161-968E-BE07CDCAEDD3}"/>
              </a:ext>
            </a:extLst>
          </p:cNvPr>
          <p:cNvSpPr txBox="1"/>
          <p:nvPr/>
        </p:nvSpPr>
        <p:spPr>
          <a:xfrm>
            <a:off x="1511525" y="2097088"/>
            <a:ext cx="9535886" cy="4031873"/>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Use Case Diagram: Profile registration, user login, add/drop course, and view schedule.</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Class Diagram: User, course, and enrollment entities with relationships.</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Sequence Diagram: Registration flow that goes from the form to the process, then to the database, and finally to a commit.</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Modular object-oriented PHP code structure.</a:t>
            </a:r>
          </a:p>
        </p:txBody>
      </p:sp>
    </p:spTree>
    <p:extLst>
      <p:ext uri="{BB962C8B-B14F-4D97-AF65-F5344CB8AC3E}">
        <p14:creationId xmlns:p14="http://schemas.microsoft.com/office/powerpoint/2010/main" val="1295482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99170-227F-A75A-62EF-021A488747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4CFAAE-D5C8-0D5F-4EC9-81A0298340C7}"/>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Landing and login pages</a:t>
            </a:r>
          </a:p>
        </p:txBody>
      </p:sp>
      <p:sp>
        <p:nvSpPr>
          <p:cNvPr id="3" name="TextBox 2">
            <a:extLst>
              <a:ext uri="{FF2B5EF4-FFF2-40B4-BE49-F238E27FC236}">
                <a16:creationId xmlns:a16="http://schemas.microsoft.com/office/drawing/2014/main" id="{7F7F0EAE-BFBE-7960-0CBF-17410C53458A}"/>
              </a:ext>
            </a:extLst>
          </p:cNvPr>
          <p:cNvSpPr txBox="1"/>
          <p:nvPr/>
        </p:nvSpPr>
        <p:spPr>
          <a:xfrm>
            <a:off x="1511525" y="2097088"/>
            <a:ext cx="9535886" cy="4031873"/>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Landing Page (</a:t>
            </a:r>
            <a:r>
              <a:rPr lang="en-US" sz="3200" dirty="0" err="1">
                <a:solidFill>
                  <a:schemeClr val="bg1"/>
                </a:solidFill>
                <a:latin typeface="Times New Roman" panose="02020603050405020304" pitchFamily="18" charset="0"/>
                <a:cs typeface="Times New Roman" panose="02020603050405020304" pitchFamily="18" charset="0"/>
              </a:rPr>
              <a:t>Master.php</a:t>
            </a:r>
            <a:r>
              <a:rPr lang="en-US" sz="3200" dirty="0">
                <a:solidFill>
                  <a:schemeClr val="bg1"/>
                </a:solidFill>
                <a:latin typeface="Times New Roman" panose="02020603050405020304" pitchFamily="18" charset="0"/>
                <a:cs typeface="Times New Roman" panose="02020603050405020304" pitchFamily="18" charset="0"/>
              </a:rPr>
              <a:t>): Bootstrap layout with necessary navigation links.</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Login Page: User authentication utilizing hashed password verification.</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Session Management: Validation via role-based access.</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User Interface (UI) Principles: Responsive design with a clear navigation structure (Tsui et al., 2018).</a:t>
            </a:r>
          </a:p>
        </p:txBody>
      </p:sp>
    </p:spTree>
    <p:extLst>
      <p:ext uri="{BB962C8B-B14F-4D97-AF65-F5344CB8AC3E}">
        <p14:creationId xmlns:p14="http://schemas.microsoft.com/office/powerpoint/2010/main" val="3387587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296DDE-20D7-1293-8ADF-1C55EC6959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02A750-83C4-3D11-5CAE-102241B146E8}"/>
              </a:ext>
            </a:extLst>
          </p:cNvPr>
          <p:cNvSpPr>
            <a:spLocks noGrp="1"/>
          </p:cNvSpPr>
          <p:nvPr>
            <p:ph type="title"/>
          </p:nvPr>
        </p:nvSpPr>
        <p:spPr>
          <a:xfrm>
            <a:off x="1141413" y="618518"/>
            <a:ext cx="9905998" cy="1229755"/>
          </a:xfrm>
        </p:spPr>
        <p:txBody>
          <a:bodyPr/>
          <a:lstStyle/>
          <a:p>
            <a:pPr algn="ctr"/>
            <a:r>
              <a:rPr lang="en-US" dirty="0">
                <a:latin typeface="Times New Roman" panose="02020603050405020304" pitchFamily="18" charset="0"/>
                <a:cs typeface="Times New Roman" panose="02020603050405020304" pitchFamily="18" charset="0"/>
              </a:rPr>
              <a:t>Registration and Enrollment pages</a:t>
            </a:r>
          </a:p>
        </p:txBody>
      </p:sp>
      <p:sp>
        <p:nvSpPr>
          <p:cNvPr id="3" name="TextBox 2">
            <a:extLst>
              <a:ext uri="{FF2B5EF4-FFF2-40B4-BE49-F238E27FC236}">
                <a16:creationId xmlns:a16="http://schemas.microsoft.com/office/drawing/2014/main" id="{422A74B9-186B-65DC-4DC7-867E139CACDB}"/>
              </a:ext>
            </a:extLst>
          </p:cNvPr>
          <p:cNvSpPr txBox="1"/>
          <p:nvPr/>
        </p:nvSpPr>
        <p:spPr>
          <a:xfrm>
            <a:off x="1511525" y="1848273"/>
            <a:ext cx="9535886" cy="5016758"/>
          </a:xfrm>
          <a:prstGeom prst="rect">
            <a:avLst/>
          </a:prstGeom>
          <a:noFill/>
        </p:spPr>
        <p:txBody>
          <a:bodyPr wrap="square" rtlCol="0">
            <a:spAutoFit/>
          </a:bodyPr>
          <a:lstStyle/>
          <a:p>
            <a:pPr marL="457200" indent="-457200">
              <a:buFont typeface="Arial" panose="020B0604020202020204" pitchFamily="34" charset="0"/>
              <a:buChar char="•"/>
            </a:pPr>
            <a:r>
              <a:rPr lang="en-US" sz="3200" dirty="0" err="1">
                <a:solidFill>
                  <a:schemeClr val="bg1"/>
                </a:solidFill>
                <a:latin typeface="Times New Roman" panose="02020603050405020304" pitchFamily="18" charset="0"/>
                <a:cs typeface="Times New Roman" panose="02020603050405020304" pitchFamily="18" charset="0"/>
              </a:rPr>
              <a:t>Register.php</a:t>
            </a:r>
            <a:r>
              <a:rPr lang="en-US" sz="3200" dirty="0">
                <a:solidFill>
                  <a:schemeClr val="bg1"/>
                </a:solidFill>
                <a:latin typeface="Times New Roman" panose="02020603050405020304" pitchFamily="18" charset="0"/>
                <a:cs typeface="Times New Roman" panose="02020603050405020304" pitchFamily="18" charset="0"/>
              </a:rPr>
              <a:t>: Frontend HTML form with Bootstrap styling and input validation.</a:t>
            </a:r>
          </a:p>
          <a:p>
            <a:pPr marL="457200" indent="-457200">
              <a:buFont typeface="Arial" panose="020B0604020202020204" pitchFamily="34" charset="0"/>
              <a:buChar char="•"/>
            </a:pPr>
            <a:r>
              <a:rPr lang="en-US" sz="3200" dirty="0" err="1">
                <a:solidFill>
                  <a:schemeClr val="bg1"/>
                </a:solidFill>
                <a:latin typeface="Times New Roman" panose="02020603050405020304" pitchFamily="18" charset="0"/>
                <a:cs typeface="Times New Roman" panose="02020603050405020304" pitchFamily="18" charset="0"/>
              </a:rPr>
              <a:t>Registration_Process.php</a:t>
            </a:r>
            <a:r>
              <a:rPr lang="en-US" sz="3200" dirty="0">
                <a:solidFill>
                  <a:schemeClr val="bg1"/>
                </a:solidFill>
                <a:latin typeface="Times New Roman" panose="02020603050405020304" pitchFamily="18" charset="0"/>
                <a:cs typeface="Times New Roman" panose="02020603050405020304" pitchFamily="18" charset="0"/>
              </a:rPr>
              <a:t>: Server-side validation and data input using prepared statements (PHP, 2019).</a:t>
            </a:r>
          </a:p>
          <a:p>
            <a:pPr marL="457200" indent="-457200">
              <a:buFont typeface="Arial" panose="020B0604020202020204" pitchFamily="34" charset="0"/>
              <a:buChar char="•"/>
            </a:pPr>
            <a:r>
              <a:rPr lang="en-US" sz="3200" dirty="0" err="1">
                <a:solidFill>
                  <a:schemeClr val="bg1"/>
                </a:solidFill>
                <a:latin typeface="Times New Roman" panose="02020603050405020304" pitchFamily="18" charset="0"/>
                <a:cs typeface="Times New Roman" panose="02020603050405020304" pitchFamily="18" charset="0"/>
              </a:rPr>
              <a:t>Profile.php</a:t>
            </a:r>
            <a:r>
              <a:rPr lang="en-US" sz="3200" dirty="0">
                <a:solidFill>
                  <a:schemeClr val="bg1"/>
                </a:solidFill>
                <a:latin typeface="Times New Roman" panose="02020603050405020304" pitchFamily="18" charset="0"/>
                <a:cs typeface="Times New Roman" panose="02020603050405020304" pitchFamily="18" charset="0"/>
              </a:rPr>
              <a:t>: Displays student data, course information, current course registrations (up to three semesters), current course waitlist, and course credit information.</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AJAX integration updates enrollment/waitlist data without needing to reload the page.</a:t>
            </a:r>
          </a:p>
        </p:txBody>
      </p:sp>
    </p:spTree>
    <p:extLst>
      <p:ext uri="{BB962C8B-B14F-4D97-AF65-F5344CB8AC3E}">
        <p14:creationId xmlns:p14="http://schemas.microsoft.com/office/powerpoint/2010/main" val="3309546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2E565C-D06A-090D-B42D-F2E5EE96B7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46EA5A-A409-A1A3-3960-285AEE9F4DC2}"/>
              </a:ext>
            </a:extLst>
          </p:cNvPr>
          <p:cNvSpPr>
            <a:spLocks noGrp="1"/>
          </p:cNvSpPr>
          <p:nvPr>
            <p:ph type="title"/>
          </p:nvPr>
        </p:nvSpPr>
        <p:spPr>
          <a:xfrm>
            <a:off x="1141413" y="618518"/>
            <a:ext cx="9905998" cy="1229755"/>
          </a:xfrm>
        </p:spPr>
        <p:txBody>
          <a:bodyPr/>
          <a:lstStyle/>
          <a:p>
            <a:pPr algn="ctr"/>
            <a:r>
              <a:rPr lang="en-US">
                <a:latin typeface="Times New Roman" panose="02020603050405020304" pitchFamily="18" charset="0"/>
                <a:cs typeface="Times New Roman" panose="02020603050405020304" pitchFamily="18" charset="0"/>
              </a:rPr>
              <a:t>Profile Page Example</a:t>
            </a:r>
            <a:endParaRPr lang="en-US" dirty="0">
              <a:latin typeface="Times New Roman" panose="02020603050405020304" pitchFamily="18" charset="0"/>
              <a:cs typeface="Times New Roman" panose="02020603050405020304" pitchFamily="18" charset="0"/>
            </a:endParaRPr>
          </a:p>
        </p:txBody>
      </p:sp>
      <p:pic>
        <p:nvPicPr>
          <p:cNvPr id="4" name="Picture 3" descr="A screenshot of a computer&#10;&#10;AI-generated content may be incorrect.">
            <a:extLst>
              <a:ext uri="{FF2B5EF4-FFF2-40B4-BE49-F238E27FC236}">
                <a16:creationId xmlns:a16="http://schemas.microsoft.com/office/drawing/2014/main" id="{993C6154-18D4-EC6F-50D0-8DCF46079F37}"/>
              </a:ext>
            </a:extLst>
          </p:cNvPr>
          <p:cNvPicPr>
            <a:picLocks noChangeAspect="1"/>
          </p:cNvPicPr>
          <p:nvPr/>
        </p:nvPicPr>
        <p:blipFill>
          <a:blip r:embed="rId2"/>
          <a:stretch>
            <a:fillRect/>
          </a:stretch>
        </p:blipFill>
        <p:spPr>
          <a:xfrm>
            <a:off x="2361714" y="1848273"/>
            <a:ext cx="7468571" cy="4667857"/>
          </a:xfrm>
          <a:prstGeom prst="rect">
            <a:avLst/>
          </a:prstGeom>
        </p:spPr>
      </p:pic>
    </p:spTree>
    <p:extLst>
      <p:ext uri="{BB962C8B-B14F-4D97-AF65-F5344CB8AC3E}">
        <p14:creationId xmlns:p14="http://schemas.microsoft.com/office/powerpoint/2010/main" val="963562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7CD1B3-8745-B877-ADC5-96581D11A0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75EB46-8EEC-8A10-2C92-5BACF950BDC0}"/>
              </a:ext>
            </a:extLst>
          </p:cNvPr>
          <p:cNvSpPr>
            <a:spLocks noGrp="1"/>
          </p:cNvSpPr>
          <p:nvPr>
            <p:ph type="title"/>
          </p:nvPr>
        </p:nvSpPr>
        <p:spPr>
          <a:xfrm>
            <a:off x="1141413" y="618518"/>
            <a:ext cx="9905998" cy="1229755"/>
          </a:xfrm>
        </p:spPr>
        <p:txBody>
          <a:bodyPr/>
          <a:lstStyle/>
          <a:p>
            <a:pPr algn="ctr"/>
            <a:r>
              <a:rPr lang="en-US" dirty="0">
                <a:latin typeface="Times New Roman" panose="02020603050405020304" pitchFamily="18" charset="0"/>
                <a:cs typeface="Times New Roman" panose="02020603050405020304" pitchFamily="18" charset="0"/>
              </a:rPr>
              <a:t>MySQL database design</a:t>
            </a:r>
          </a:p>
        </p:txBody>
      </p:sp>
      <p:sp>
        <p:nvSpPr>
          <p:cNvPr id="3" name="TextBox 2">
            <a:extLst>
              <a:ext uri="{FF2B5EF4-FFF2-40B4-BE49-F238E27FC236}">
                <a16:creationId xmlns:a16="http://schemas.microsoft.com/office/drawing/2014/main" id="{9B110A28-E3E8-F34E-5B2B-B8C59721EC69}"/>
              </a:ext>
            </a:extLst>
          </p:cNvPr>
          <p:cNvSpPr txBox="1"/>
          <p:nvPr/>
        </p:nvSpPr>
        <p:spPr>
          <a:xfrm>
            <a:off x="1511525" y="1848273"/>
            <a:ext cx="9535886" cy="3539430"/>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Tables: </a:t>
            </a:r>
            <a:r>
              <a:rPr lang="en-US" sz="3200" dirty="0" err="1">
                <a:solidFill>
                  <a:schemeClr val="bg1"/>
                </a:solidFill>
                <a:latin typeface="Times New Roman" panose="02020603050405020304" pitchFamily="18" charset="0"/>
                <a:cs typeface="Times New Roman" panose="02020603050405020304" pitchFamily="18" charset="0"/>
              </a:rPr>
              <a:t>tblUser</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tblCourse</a:t>
            </a:r>
            <a:r>
              <a:rPr lang="en-US" sz="3200" dirty="0">
                <a:solidFill>
                  <a:schemeClr val="bg1"/>
                </a:solidFill>
                <a:latin typeface="Times New Roman" panose="02020603050405020304" pitchFamily="18" charset="0"/>
                <a:cs typeface="Times New Roman" panose="02020603050405020304" pitchFamily="18" charset="0"/>
              </a:rPr>
              <a:t>, and </a:t>
            </a:r>
            <a:r>
              <a:rPr lang="en-US" sz="3200" dirty="0" err="1">
                <a:solidFill>
                  <a:schemeClr val="bg1"/>
                </a:solidFill>
                <a:latin typeface="Times New Roman" panose="02020603050405020304" pitchFamily="18" charset="0"/>
                <a:cs typeface="Times New Roman" panose="02020603050405020304" pitchFamily="18" charset="0"/>
              </a:rPr>
              <a:t>tblEnrollment</a:t>
            </a:r>
            <a:endParaRPr lang="en-US" sz="3200" dirty="0">
              <a:solidFill>
                <a:schemeClr val="bg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Utilizes </a:t>
            </a:r>
            <a:r>
              <a:rPr lang="en-US" sz="3200" dirty="0" err="1">
                <a:solidFill>
                  <a:schemeClr val="bg1"/>
                </a:solidFill>
                <a:latin typeface="Times New Roman" panose="02020603050405020304" pitchFamily="18" charset="0"/>
                <a:cs typeface="Times New Roman" panose="02020603050405020304" pitchFamily="18" charset="0"/>
              </a:rPr>
              <a:t>InnoDB</a:t>
            </a:r>
            <a:r>
              <a:rPr lang="en-US" sz="3200" dirty="0">
                <a:solidFill>
                  <a:schemeClr val="bg1"/>
                </a:solidFill>
                <a:latin typeface="Times New Roman" panose="02020603050405020304" pitchFamily="18" charset="0"/>
                <a:cs typeface="Times New Roman" panose="02020603050405020304" pitchFamily="18" charset="0"/>
              </a:rPr>
              <a:t> with primary and foreign keys for integrity (Codd, 1970).</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A normalized schema prevents data redundancy and anomalies.</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SQL constraints manage course capacity and waitlist logic.</a:t>
            </a:r>
          </a:p>
        </p:txBody>
      </p:sp>
    </p:spTree>
    <p:extLst>
      <p:ext uri="{BB962C8B-B14F-4D97-AF65-F5344CB8AC3E}">
        <p14:creationId xmlns:p14="http://schemas.microsoft.com/office/powerpoint/2010/main" val="380971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8AE5D-783A-669F-9DE6-57DB3B7169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2BD0D5-E67C-CE4A-9BF4-6198510B35A3}"/>
              </a:ext>
            </a:extLst>
          </p:cNvPr>
          <p:cNvSpPr>
            <a:spLocks noGrp="1"/>
          </p:cNvSpPr>
          <p:nvPr>
            <p:ph type="title"/>
          </p:nvPr>
        </p:nvSpPr>
        <p:spPr>
          <a:xfrm>
            <a:off x="1141413" y="618518"/>
            <a:ext cx="9905998" cy="1229755"/>
          </a:xfrm>
        </p:spPr>
        <p:txBody>
          <a:bodyPr/>
          <a:lstStyle/>
          <a:p>
            <a:pPr algn="ctr"/>
            <a:r>
              <a:rPr lang="en-US" dirty="0">
                <a:latin typeface="Times New Roman" panose="02020603050405020304" pitchFamily="18" charset="0"/>
                <a:cs typeface="Times New Roman" panose="02020603050405020304" pitchFamily="18" charset="0"/>
              </a:rPr>
              <a:t>Database Integration and Security</a:t>
            </a:r>
          </a:p>
        </p:txBody>
      </p:sp>
      <p:sp>
        <p:nvSpPr>
          <p:cNvPr id="3" name="TextBox 2">
            <a:extLst>
              <a:ext uri="{FF2B5EF4-FFF2-40B4-BE49-F238E27FC236}">
                <a16:creationId xmlns:a16="http://schemas.microsoft.com/office/drawing/2014/main" id="{1178D1A8-2CF7-7989-E1CC-DA2CBFA190AE}"/>
              </a:ext>
            </a:extLst>
          </p:cNvPr>
          <p:cNvSpPr txBox="1"/>
          <p:nvPr/>
        </p:nvSpPr>
        <p:spPr>
          <a:xfrm>
            <a:off x="1511525" y="1848273"/>
            <a:ext cx="9535886" cy="3046988"/>
          </a:xfrm>
          <a:prstGeom prst="rect">
            <a:avLst/>
          </a:prstGeom>
          <a:noFill/>
        </p:spPr>
        <p:txBody>
          <a:bodyPr wrap="square" rtlCol="0">
            <a:spAutoFit/>
          </a:bodyPr>
          <a:lstStyle/>
          <a:p>
            <a:pPr marL="457200" indent="-457200">
              <a:buFont typeface="Arial" panose="020B0604020202020204" pitchFamily="34" charset="0"/>
              <a:buChar char="•"/>
            </a:pPr>
            <a:r>
              <a:rPr lang="en-US" sz="3200" dirty="0" err="1">
                <a:solidFill>
                  <a:schemeClr val="bg1"/>
                </a:solidFill>
                <a:latin typeface="Times New Roman" panose="02020603050405020304" pitchFamily="18" charset="0"/>
                <a:cs typeface="Times New Roman" panose="02020603050405020304" pitchFamily="18" charset="0"/>
              </a:rPr>
              <a:t>CR_DB_Conn_Class.php</a:t>
            </a:r>
            <a:r>
              <a:rPr lang="en-US" sz="3200" dirty="0">
                <a:solidFill>
                  <a:schemeClr val="bg1"/>
                </a:solidFill>
                <a:latin typeface="Times New Roman" panose="02020603050405020304" pitchFamily="18" charset="0"/>
                <a:cs typeface="Times New Roman" panose="02020603050405020304" pitchFamily="18" charset="0"/>
              </a:rPr>
              <a:t>: Centralized connection class for </a:t>
            </a:r>
            <a:r>
              <a:rPr lang="en-US" sz="3200" dirty="0" err="1">
                <a:solidFill>
                  <a:schemeClr val="bg1"/>
                </a:solidFill>
                <a:latin typeface="Times New Roman" panose="02020603050405020304" pitchFamily="18" charset="0"/>
                <a:cs typeface="Times New Roman" panose="02020603050405020304" pitchFamily="18" charset="0"/>
              </a:rPr>
              <a:t>mysqli</a:t>
            </a:r>
            <a:r>
              <a:rPr lang="en-US" sz="3200" dirty="0">
                <a:solidFill>
                  <a:schemeClr val="bg1"/>
                </a:solidFill>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Uses prepared statements and error handling.</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SQL injection is prevented by using parameter binding.</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Utilizes secure coding practices.</a:t>
            </a:r>
          </a:p>
        </p:txBody>
      </p:sp>
    </p:spTree>
    <p:extLst>
      <p:ext uri="{BB962C8B-B14F-4D97-AF65-F5344CB8AC3E}">
        <p14:creationId xmlns:p14="http://schemas.microsoft.com/office/powerpoint/2010/main" val="42401897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145</TotalTime>
  <Words>651</Words>
  <Application>Microsoft Macintosh PowerPoint</Application>
  <PresentationFormat>Widescreen</PresentationFormat>
  <Paragraphs>60</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Arial</vt:lpstr>
      <vt:lpstr>Times New Roman</vt:lpstr>
      <vt:lpstr>Tw Cen MT</vt:lpstr>
      <vt:lpstr>Circuit</vt:lpstr>
      <vt:lpstr>Online course registration system (OCR)</vt:lpstr>
      <vt:lpstr>Project Overview</vt:lpstr>
      <vt:lpstr>Software requirements specification (SRS)</vt:lpstr>
      <vt:lpstr>UML Design Model</vt:lpstr>
      <vt:lpstr>Landing and login pages</vt:lpstr>
      <vt:lpstr>Registration and Enrollment pages</vt:lpstr>
      <vt:lpstr>Profile Page Example</vt:lpstr>
      <vt:lpstr>MySQL database design</vt:lpstr>
      <vt:lpstr>Database Integration and Security</vt:lpstr>
      <vt:lpstr>Course API and ajax flows</vt:lpstr>
      <vt:lpstr>Key Lessons and Challenges</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Betina Driggers</dc:creator>
  <cp:lastModifiedBy>Betina Driggers</cp:lastModifiedBy>
  <cp:revision>6</cp:revision>
  <dcterms:created xsi:type="dcterms:W3CDTF">2025-10-17T20:36:05Z</dcterms:created>
  <dcterms:modified xsi:type="dcterms:W3CDTF">2025-10-17T23:45:24Z</dcterms:modified>
</cp:coreProperties>
</file>