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4" r:id="rId18"/>
    <p:sldId id="275" r:id="rId19"/>
    <p:sldId id="272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0267" autoAdjust="0"/>
  </p:normalViewPr>
  <p:slideViewPr>
    <p:cSldViewPr snapToGrid="0">
      <p:cViewPr varScale="1">
        <p:scale>
          <a:sx n="94" d="100"/>
          <a:sy n="94" d="100"/>
        </p:scale>
        <p:origin x="18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C9B85-64BA-45B2-82A2-BB304EEF0E4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4B5F3-3861-49BD-B7B7-7737250A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4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4B5F3-3861-49BD-B7B7-7737250AC8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Attempting to add additional functionality via new arguments (not listed above)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stripeSize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stripeCount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4B5F3-3861-49BD-B7B7-7737250AC8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4B5F3-3861-49BD-B7B7-7737250AC8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7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4B5F3-3861-49BD-B7B7-7737250AC8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9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d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1A2F-7EB6-470E-A557-FBFEEEB20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GET and PUT in UNISON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29519-33D8-4650-9A60-65E01B770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Betis </a:t>
            </a:r>
            <a:r>
              <a:rPr lang="en-US" dirty="0" err="1"/>
              <a:t>Baheri</a:t>
            </a:r>
            <a:r>
              <a:rPr lang="en-US" dirty="0"/>
              <a:t>, Paul Bryant, Alfred Shaker</a:t>
            </a:r>
          </a:p>
        </p:txBody>
      </p:sp>
    </p:spTree>
    <p:extLst>
      <p:ext uri="{BB962C8B-B14F-4D97-AF65-F5344CB8AC3E}">
        <p14:creationId xmlns:p14="http://schemas.microsoft.com/office/powerpoint/2010/main" val="329043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57B8-B495-48D3-8C7D-62EF8263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44FB56-2EF4-4EC8-8079-6D49C51A66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9611" y="2328917"/>
            <a:ext cx="11312777" cy="28315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GET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\meta\{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Arguments: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None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127.0.0.1:5000/meta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This will provide a list of all available parents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valid_parent_ids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": ["example"]}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curl 127.0.01:5000/meta/example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Will return information relating specifically to that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objectID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"main"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"example"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parallelLoc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"/var/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tmp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cloudLoc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"test"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verificationHash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parentID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"time"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"2018-12-06 02:01:32"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cloudVendor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gcloud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}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B864-F940-4F52-8055-0BA593F6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CDA9DC-65C7-4E67-9D8B-070B24785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927" y="2092041"/>
            <a:ext cx="11511934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\meta\{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Arguments: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None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127.0.0.1:5000/meta -X DELETE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Calling DELETE for metadata without supplying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objectID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{"ERROR": "No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supplied"}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127.0.0.1:5000/meta/invalid -X DELETE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Attempting to DELETE a non-existent object results in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{"False": "Error: Unable to identify invalid"}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127.0.01:5000/meta/example -X DELETE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This will remove the object from the database but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NOT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the data, this will only affect the meta data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{"True": "Success: Removed example"}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6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A56B-BA00-48C6-BD21-25E825E5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61C582-FF20-4B2B-A365-867EC43785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84889" y="1660599"/>
            <a:ext cx="7114186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\meta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backup=&lt;bool&gt;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restore=&lt;bool&gt;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127.0.01:5000/meta -X PUT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{"error": "backup or restore must be declared"}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 process requires use of the associate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arguments, for instance.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127.0.01:5000/meta -X PUT -d "backup=True"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{"success": "database backup"}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You will then find the database under the (default)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db_backup_advdb18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bucket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7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348A-D202-4C37-8789-3C9F1E01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PUT GET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A6E968-28DC-4FDF-8159-87460987C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3908" y="2013228"/>
            <a:ext cx="7856463" cy="28315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GET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/parallel/{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}/{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targetFileLocation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Arguments: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newObjID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=&lt;string&gt;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removeAfter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=&lt;bool&gt;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PUT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/parallel/{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}/{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targetFileLocation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Arguments: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split=&lt;int&gt;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join=&lt;int&gt;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newObjID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=&lt;string&gt;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removeAfter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=&lt;bool&gt;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5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93D8-CBAC-430C-B325-00031E27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E545D7-B5A0-4371-B807-09522C6F2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08760" y="1905000"/>
            <a:ext cx="5409366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GET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/cloud/{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}/{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cloudVendor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}/{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Arguments: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newObjID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=&lt;string&gt;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removeAfter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=&lt;bool&gt;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PUT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/cloud/{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}/{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cloudVendor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}/{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Arguments: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newObjID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=&lt;string&gt;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removeAfter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=&lt;bool&gt;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8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7680-915F-4AE8-B3BD-A6E947DE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MPI as external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14745-99B9-4FD2-ABBC-D57D81B2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the maximum use of resources and execute GET and PUT in parallel we split the code into multiple classes and then run each part as a new instance in MPI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9E232-E124-4201-A936-5C65D4F5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088" y="3033656"/>
            <a:ext cx="3831399" cy="35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629F-FEEF-437C-AE25-996E057F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 Hash and Splitting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EB677-9BAD-477B-B995-DBDEE5803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2276" y="3381376"/>
            <a:ext cx="2857500" cy="3143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CE708E-F28F-474D-A163-A244880096B4}"/>
              </a:ext>
            </a:extLst>
          </p:cNvPr>
          <p:cNvSpPr txBox="1"/>
          <p:nvPr/>
        </p:nvSpPr>
        <p:spPr>
          <a:xfrm>
            <a:off x="2743200" y="1710466"/>
            <a:ext cx="5421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Preserves the integrity</a:t>
            </a:r>
          </a:p>
          <a:p>
            <a:r>
              <a:rPr lang="en-US" dirty="0"/>
              <a:t>easy to check against original file</a:t>
            </a:r>
          </a:p>
          <a:p>
            <a:r>
              <a:rPr lang="en-US" dirty="0"/>
              <a:t>If any spliced parts gets corrupted using CRC is restorable  </a:t>
            </a:r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FB7046-D771-4A96-89CD-AF433FB7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22" y="3943210"/>
            <a:ext cx="343900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1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615D-BFD2-4361-9EB1-E25B8DF3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C0E4FA-1961-44DF-B092-0EDF5A9B2E48}"/>
              </a:ext>
            </a:extLst>
          </p:cNvPr>
          <p:cNvGrpSpPr/>
          <p:nvPr/>
        </p:nvGrpSpPr>
        <p:grpSpPr>
          <a:xfrm>
            <a:off x="2831432" y="1628273"/>
            <a:ext cx="7367837" cy="4404311"/>
            <a:chOff x="0" y="0"/>
            <a:chExt cx="7677150" cy="426720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83D6056D-2DEF-4504-A4B7-742EE04FD17B}"/>
                </a:ext>
              </a:extLst>
            </p:cNvPr>
            <p:cNvSpPr/>
            <p:nvPr/>
          </p:nvSpPr>
          <p:spPr>
            <a:xfrm>
              <a:off x="1228725" y="723900"/>
              <a:ext cx="1885950" cy="1200150"/>
            </a:xfrm>
            <a:prstGeom prst="cloud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LAN: HPC+PFS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E75ED004-5F5D-49EA-A25B-B0722E0A401A}"/>
                </a:ext>
              </a:extLst>
            </p:cNvPr>
            <p:cNvSpPr/>
            <p:nvPr/>
          </p:nvSpPr>
          <p:spPr>
            <a:xfrm>
              <a:off x="4410075" y="1622035"/>
              <a:ext cx="2352675" cy="2087850"/>
            </a:xfrm>
            <a:prstGeom prst="cloud">
              <a:avLst/>
            </a:prstGeom>
            <a:gradFill flip="none" rotWithShape="1"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WAN: Cloud Computing + Object Storage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483">
              <a:extLst>
                <a:ext uri="{FF2B5EF4-FFF2-40B4-BE49-F238E27FC236}">
                  <a16:creationId xmlns:a16="http://schemas.microsoft.com/office/drawing/2014/main" id="{0A162B83-5102-4F75-9824-A6C222A0FA6C}"/>
                </a:ext>
              </a:extLst>
            </p:cNvPr>
            <p:cNvSpPr/>
            <p:nvPr/>
          </p:nvSpPr>
          <p:spPr>
            <a:xfrm>
              <a:off x="19050" y="0"/>
              <a:ext cx="914400" cy="914400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HPC Scientific workflows</a:t>
              </a:r>
            </a:p>
          </p:txBody>
        </p:sp>
        <p:sp>
          <p:nvSpPr>
            <p:cNvPr id="8" name="Rounded Rectangle 484">
              <a:extLst>
                <a:ext uri="{FF2B5EF4-FFF2-40B4-BE49-F238E27FC236}">
                  <a16:creationId xmlns:a16="http://schemas.microsoft.com/office/drawing/2014/main" id="{4A50BCBC-B3E5-4623-B186-B71F4FDD785A}"/>
                </a:ext>
              </a:extLst>
            </p:cNvPr>
            <p:cNvSpPr/>
            <p:nvPr/>
          </p:nvSpPr>
          <p:spPr>
            <a:xfrm>
              <a:off x="0" y="1438275"/>
              <a:ext cx="914400" cy="914400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HPC Scientific workflows</a:t>
              </a:r>
            </a:p>
          </p:txBody>
        </p:sp>
        <p:sp>
          <p:nvSpPr>
            <p:cNvPr id="9" name="Rounded Rectangle 485">
              <a:extLst>
                <a:ext uri="{FF2B5EF4-FFF2-40B4-BE49-F238E27FC236}">
                  <a16:creationId xmlns:a16="http://schemas.microsoft.com/office/drawing/2014/main" id="{0A88E1EA-A30B-4F28-AA6C-C2D8F088420C}"/>
                </a:ext>
              </a:extLst>
            </p:cNvPr>
            <p:cNvSpPr/>
            <p:nvPr/>
          </p:nvSpPr>
          <p:spPr>
            <a:xfrm>
              <a:off x="6762750" y="3352800"/>
              <a:ext cx="914400" cy="914400"/>
            </a:xfrm>
            <a:prstGeom prst="roundRect">
              <a:avLst/>
            </a:prstGeom>
            <a:gradFill flip="none" rotWithShape="1">
              <a:gsLst>
                <a:gs pos="0">
                  <a:srgbClr val="ED7D31">
                    <a:lumMod val="5000"/>
                    <a:lumOff val="95000"/>
                  </a:srgbClr>
                </a:gs>
                <a:gs pos="74000">
                  <a:srgbClr val="ED7D31">
                    <a:lumMod val="45000"/>
                    <a:lumOff val="55000"/>
                  </a:srgbClr>
                </a:gs>
                <a:gs pos="83000">
                  <a:srgbClr val="ED7D31">
                    <a:lumMod val="45000"/>
                    <a:lumOff val="55000"/>
                  </a:srgbClr>
                </a:gs>
                <a:gs pos="100000">
                  <a:srgbClr val="ED7D31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Big Data Scientific workflows</a:t>
              </a:r>
            </a:p>
          </p:txBody>
        </p:sp>
        <p:sp>
          <p:nvSpPr>
            <p:cNvPr id="10" name="Rounded Rectangle 486">
              <a:extLst>
                <a:ext uri="{FF2B5EF4-FFF2-40B4-BE49-F238E27FC236}">
                  <a16:creationId xmlns:a16="http://schemas.microsoft.com/office/drawing/2014/main" id="{8173EC32-3418-4CDD-A449-C20E3C41E6D2}"/>
                </a:ext>
              </a:extLst>
            </p:cNvPr>
            <p:cNvSpPr/>
            <p:nvPr/>
          </p:nvSpPr>
          <p:spPr>
            <a:xfrm>
              <a:off x="6619875" y="571849"/>
              <a:ext cx="914400" cy="914400"/>
            </a:xfrm>
            <a:prstGeom prst="roundRect">
              <a:avLst/>
            </a:prstGeom>
            <a:gradFill flip="none" rotWithShape="1">
              <a:gsLst>
                <a:gs pos="0">
                  <a:srgbClr val="ED7D31">
                    <a:lumMod val="5000"/>
                    <a:lumOff val="95000"/>
                  </a:srgbClr>
                </a:gs>
                <a:gs pos="74000">
                  <a:srgbClr val="ED7D31">
                    <a:lumMod val="45000"/>
                    <a:lumOff val="55000"/>
                  </a:srgbClr>
                </a:gs>
                <a:gs pos="83000">
                  <a:srgbClr val="ED7D31">
                    <a:lumMod val="45000"/>
                    <a:lumOff val="55000"/>
                  </a:srgbClr>
                </a:gs>
                <a:gs pos="100000">
                  <a:srgbClr val="ED7D31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Cloud Scientific workflows</a:t>
              </a:r>
            </a:p>
          </p:txBody>
        </p:sp>
        <p:sp>
          <p:nvSpPr>
            <p:cNvPr id="11" name="Left-Right Arrow 487">
              <a:extLst>
                <a:ext uri="{FF2B5EF4-FFF2-40B4-BE49-F238E27FC236}">
                  <a16:creationId xmlns:a16="http://schemas.microsoft.com/office/drawing/2014/main" id="{193A6903-B033-4A75-A12D-642A9CFB2185}"/>
                </a:ext>
              </a:extLst>
            </p:cNvPr>
            <p:cNvSpPr/>
            <p:nvPr/>
          </p:nvSpPr>
          <p:spPr>
            <a:xfrm rot="1606550">
              <a:off x="2639948" y="1668169"/>
              <a:ext cx="819150" cy="257508"/>
            </a:xfrm>
            <a:prstGeom prst="leftRightArrow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Left-Right Arrow 488">
              <a:extLst>
                <a:ext uri="{FF2B5EF4-FFF2-40B4-BE49-F238E27FC236}">
                  <a16:creationId xmlns:a16="http://schemas.microsoft.com/office/drawing/2014/main" id="{66B8395D-271A-43F2-A48B-5A60970C139F}"/>
                </a:ext>
              </a:extLst>
            </p:cNvPr>
            <p:cNvSpPr/>
            <p:nvPr/>
          </p:nvSpPr>
          <p:spPr>
            <a:xfrm rot="2560178">
              <a:off x="821004" y="618154"/>
              <a:ext cx="826763" cy="316218"/>
            </a:xfrm>
            <a:prstGeom prst="leftRightArrow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Left-Right Arrow 489">
              <a:extLst>
                <a:ext uri="{FF2B5EF4-FFF2-40B4-BE49-F238E27FC236}">
                  <a16:creationId xmlns:a16="http://schemas.microsoft.com/office/drawing/2014/main" id="{D9CF7DCF-9E53-4C3F-A0A6-4F0EF9BC0501}"/>
                </a:ext>
              </a:extLst>
            </p:cNvPr>
            <p:cNvSpPr/>
            <p:nvPr/>
          </p:nvSpPr>
          <p:spPr>
            <a:xfrm rot="20180921">
              <a:off x="866775" y="1666875"/>
              <a:ext cx="819150" cy="257508"/>
            </a:xfrm>
            <a:prstGeom prst="leftRightArrow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Left-Right Arrow 490">
              <a:extLst>
                <a:ext uri="{FF2B5EF4-FFF2-40B4-BE49-F238E27FC236}">
                  <a16:creationId xmlns:a16="http://schemas.microsoft.com/office/drawing/2014/main" id="{BBBB8341-4B85-406F-9CB8-2BD779BC60A8}"/>
                </a:ext>
              </a:extLst>
            </p:cNvPr>
            <p:cNvSpPr/>
            <p:nvPr/>
          </p:nvSpPr>
          <p:spPr>
            <a:xfrm rot="2896190">
              <a:off x="6153177" y="3149094"/>
              <a:ext cx="819150" cy="257175"/>
            </a:xfrm>
            <a:prstGeom prst="leftRightArrow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Left-Right Arrow 491">
              <a:extLst>
                <a:ext uri="{FF2B5EF4-FFF2-40B4-BE49-F238E27FC236}">
                  <a16:creationId xmlns:a16="http://schemas.microsoft.com/office/drawing/2014/main" id="{B794D564-D002-4A47-847A-9B6CBC397386}"/>
                </a:ext>
              </a:extLst>
            </p:cNvPr>
            <p:cNvSpPr/>
            <p:nvPr/>
          </p:nvSpPr>
          <p:spPr>
            <a:xfrm rot="1606550">
              <a:off x="3861956" y="2224029"/>
              <a:ext cx="774644" cy="257508"/>
            </a:xfrm>
            <a:prstGeom prst="leftRightArrow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Left-Right Arrow 492">
              <a:extLst>
                <a:ext uri="{FF2B5EF4-FFF2-40B4-BE49-F238E27FC236}">
                  <a16:creationId xmlns:a16="http://schemas.microsoft.com/office/drawing/2014/main" id="{AC436AF5-0436-4986-B2B1-9491055C396E}"/>
                </a:ext>
              </a:extLst>
            </p:cNvPr>
            <p:cNvSpPr/>
            <p:nvPr/>
          </p:nvSpPr>
          <p:spPr>
            <a:xfrm rot="18572586">
              <a:off x="6342962" y="1606067"/>
              <a:ext cx="819150" cy="257175"/>
            </a:xfrm>
            <a:prstGeom prst="leftRightArrow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17349-7625-4799-8C22-CC3473B5A230}"/>
              </a:ext>
            </a:extLst>
          </p:cNvPr>
          <p:cNvSpPr/>
          <p:nvPr/>
        </p:nvSpPr>
        <p:spPr>
          <a:xfrm>
            <a:off x="5610702" y="3195330"/>
            <a:ext cx="1511924" cy="98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Unison</a:t>
            </a:r>
            <a:br>
              <a:rPr lang="en-US" dirty="0"/>
            </a:br>
            <a:r>
              <a:rPr lang="en-US" dirty="0" err="1"/>
              <a:t>Protoype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7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615D-BFD2-4361-9EB1-E25B8DF3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C0E4FA-1961-44DF-B092-0EDF5A9B2E48}"/>
              </a:ext>
            </a:extLst>
          </p:cNvPr>
          <p:cNvGrpSpPr/>
          <p:nvPr/>
        </p:nvGrpSpPr>
        <p:grpSpPr>
          <a:xfrm>
            <a:off x="2831432" y="1628273"/>
            <a:ext cx="7367837" cy="4404311"/>
            <a:chOff x="0" y="0"/>
            <a:chExt cx="7677150" cy="426720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83D6056D-2DEF-4504-A4B7-742EE04FD17B}"/>
                </a:ext>
              </a:extLst>
            </p:cNvPr>
            <p:cNvSpPr/>
            <p:nvPr/>
          </p:nvSpPr>
          <p:spPr>
            <a:xfrm>
              <a:off x="1228725" y="723900"/>
              <a:ext cx="1885950" cy="1200150"/>
            </a:xfrm>
            <a:prstGeom prst="cloud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LAN: HPC+PFS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E75ED004-5F5D-49EA-A25B-B0722E0A401A}"/>
                </a:ext>
              </a:extLst>
            </p:cNvPr>
            <p:cNvSpPr/>
            <p:nvPr/>
          </p:nvSpPr>
          <p:spPr>
            <a:xfrm>
              <a:off x="4410075" y="1622035"/>
              <a:ext cx="2352675" cy="2087850"/>
            </a:xfrm>
            <a:prstGeom prst="cloud">
              <a:avLst/>
            </a:prstGeom>
            <a:gradFill flip="none" rotWithShape="1"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WAN: Cloud Computing + Object Storage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483">
              <a:extLst>
                <a:ext uri="{FF2B5EF4-FFF2-40B4-BE49-F238E27FC236}">
                  <a16:creationId xmlns:a16="http://schemas.microsoft.com/office/drawing/2014/main" id="{0A162B83-5102-4F75-9824-A6C222A0FA6C}"/>
                </a:ext>
              </a:extLst>
            </p:cNvPr>
            <p:cNvSpPr/>
            <p:nvPr/>
          </p:nvSpPr>
          <p:spPr>
            <a:xfrm>
              <a:off x="19050" y="0"/>
              <a:ext cx="914400" cy="914400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HPC Scientific workflows</a:t>
              </a:r>
            </a:p>
          </p:txBody>
        </p:sp>
        <p:sp>
          <p:nvSpPr>
            <p:cNvPr id="8" name="Rounded Rectangle 484">
              <a:extLst>
                <a:ext uri="{FF2B5EF4-FFF2-40B4-BE49-F238E27FC236}">
                  <a16:creationId xmlns:a16="http://schemas.microsoft.com/office/drawing/2014/main" id="{4A50BCBC-B3E5-4623-B186-B71F4FDD785A}"/>
                </a:ext>
              </a:extLst>
            </p:cNvPr>
            <p:cNvSpPr/>
            <p:nvPr/>
          </p:nvSpPr>
          <p:spPr>
            <a:xfrm>
              <a:off x="0" y="1438275"/>
              <a:ext cx="914400" cy="914400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HPC Scientific workflows</a:t>
              </a:r>
            </a:p>
          </p:txBody>
        </p:sp>
        <p:sp>
          <p:nvSpPr>
            <p:cNvPr id="9" name="Rounded Rectangle 485">
              <a:extLst>
                <a:ext uri="{FF2B5EF4-FFF2-40B4-BE49-F238E27FC236}">
                  <a16:creationId xmlns:a16="http://schemas.microsoft.com/office/drawing/2014/main" id="{0A88E1EA-A30B-4F28-AA6C-C2D8F088420C}"/>
                </a:ext>
              </a:extLst>
            </p:cNvPr>
            <p:cNvSpPr/>
            <p:nvPr/>
          </p:nvSpPr>
          <p:spPr>
            <a:xfrm>
              <a:off x="6762750" y="3352800"/>
              <a:ext cx="914400" cy="914400"/>
            </a:xfrm>
            <a:prstGeom prst="roundRect">
              <a:avLst/>
            </a:prstGeom>
            <a:gradFill flip="none" rotWithShape="1">
              <a:gsLst>
                <a:gs pos="0">
                  <a:srgbClr val="ED7D31">
                    <a:lumMod val="5000"/>
                    <a:lumOff val="95000"/>
                  </a:srgbClr>
                </a:gs>
                <a:gs pos="74000">
                  <a:srgbClr val="ED7D31">
                    <a:lumMod val="45000"/>
                    <a:lumOff val="55000"/>
                  </a:srgbClr>
                </a:gs>
                <a:gs pos="83000">
                  <a:srgbClr val="ED7D31">
                    <a:lumMod val="45000"/>
                    <a:lumOff val="55000"/>
                  </a:srgbClr>
                </a:gs>
                <a:gs pos="100000">
                  <a:srgbClr val="ED7D31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Big Data Scientific workflows</a:t>
              </a:r>
            </a:p>
          </p:txBody>
        </p:sp>
        <p:sp>
          <p:nvSpPr>
            <p:cNvPr id="10" name="Rounded Rectangle 486">
              <a:extLst>
                <a:ext uri="{FF2B5EF4-FFF2-40B4-BE49-F238E27FC236}">
                  <a16:creationId xmlns:a16="http://schemas.microsoft.com/office/drawing/2014/main" id="{8173EC32-3418-4CDD-A449-C20E3C41E6D2}"/>
                </a:ext>
              </a:extLst>
            </p:cNvPr>
            <p:cNvSpPr/>
            <p:nvPr/>
          </p:nvSpPr>
          <p:spPr>
            <a:xfrm>
              <a:off x="6619875" y="571849"/>
              <a:ext cx="914400" cy="914400"/>
            </a:xfrm>
            <a:prstGeom prst="roundRect">
              <a:avLst/>
            </a:prstGeom>
            <a:gradFill flip="none" rotWithShape="1">
              <a:gsLst>
                <a:gs pos="0">
                  <a:srgbClr val="ED7D31">
                    <a:lumMod val="5000"/>
                    <a:lumOff val="95000"/>
                  </a:srgbClr>
                </a:gs>
                <a:gs pos="74000">
                  <a:srgbClr val="ED7D31">
                    <a:lumMod val="45000"/>
                    <a:lumOff val="55000"/>
                  </a:srgbClr>
                </a:gs>
                <a:gs pos="83000">
                  <a:srgbClr val="ED7D31">
                    <a:lumMod val="45000"/>
                    <a:lumOff val="55000"/>
                  </a:srgbClr>
                </a:gs>
                <a:gs pos="100000">
                  <a:srgbClr val="ED7D31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Cloud Scientific workflows</a:t>
              </a:r>
            </a:p>
          </p:txBody>
        </p:sp>
        <p:sp>
          <p:nvSpPr>
            <p:cNvPr id="11" name="Left-Right Arrow 487">
              <a:extLst>
                <a:ext uri="{FF2B5EF4-FFF2-40B4-BE49-F238E27FC236}">
                  <a16:creationId xmlns:a16="http://schemas.microsoft.com/office/drawing/2014/main" id="{193A6903-B033-4A75-A12D-642A9CFB2185}"/>
                </a:ext>
              </a:extLst>
            </p:cNvPr>
            <p:cNvSpPr/>
            <p:nvPr/>
          </p:nvSpPr>
          <p:spPr>
            <a:xfrm rot="1606550">
              <a:off x="2639948" y="1668169"/>
              <a:ext cx="819150" cy="257508"/>
            </a:xfrm>
            <a:prstGeom prst="leftRightArrow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Left-Right Arrow 488">
              <a:extLst>
                <a:ext uri="{FF2B5EF4-FFF2-40B4-BE49-F238E27FC236}">
                  <a16:creationId xmlns:a16="http://schemas.microsoft.com/office/drawing/2014/main" id="{66B8395D-271A-43F2-A48B-5A60970C139F}"/>
                </a:ext>
              </a:extLst>
            </p:cNvPr>
            <p:cNvSpPr/>
            <p:nvPr/>
          </p:nvSpPr>
          <p:spPr>
            <a:xfrm rot="2560178">
              <a:off x="821004" y="618154"/>
              <a:ext cx="826763" cy="316218"/>
            </a:xfrm>
            <a:prstGeom prst="leftRightArrow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Left-Right Arrow 489">
              <a:extLst>
                <a:ext uri="{FF2B5EF4-FFF2-40B4-BE49-F238E27FC236}">
                  <a16:creationId xmlns:a16="http://schemas.microsoft.com/office/drawing/2014/main" id="{D9CF7DCF-9E53-4C3F-A0A6-4F0EF9BC0501}"/>
                </a:ext>
              </a:extLst>
            </p:cNvPr>
            <p:cNvSpPr/>
            <p:nvPr/>
          </p:nvSpPr>
          <p:spPr>
            <a:xfrm rot="20180921">
              <a:off x="866775" y="1666875"/>
              <a:ext cx="819150" cy="257508"/>
            </a:xfrm>
            <a:prstGeom prst="leftRightArrow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Left-Right Arrow 490">
              <a:extLst>
                <a:ext uri="{FF2B5EF4-FFF2-40B4-BE49-F238E27FC236}">
                  <a16:creationId xmlns:a16="http://schemas.microsoft.com/office/drawing/2014/main" id="{BBBB8341-4B85-406F-9CB8-2BD779BC60A8}"/>
                </a:ext>
              </a:extLst>
            </p:cNvPr>
            <p:cNvSpPr/>
            <p:nvPr/>
          </p:nvSpPr>
          <p:spPr>
            <a:xfrm rot="2896190">
              <a:off x="6153177" y="3149094"/>
              <a:ext cx="819150" cy="257175"/>
            </a:xfrm>
            <a:prstGeom prst="leftRightArrow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Left-Right Arrow 491">
              <a:extLst>
                <a:ext uri="{FF2B5EF4-FFF2-40B4-BE49-F238E27FC236}">
                  <a16:creationId xmlns:a16="http://schemas.microsoft.com/office/drawing/2014/main" id="{B794D564-D002-4A47-847A-9B6CBC397386}"/>
                </a:ext>
              </a:extLst>
            </p:cNvPr>
            <p:cNvSpPr/>
            <p:nvPr/>
          </p:nvSpPr>
          <p:spPr>
            <a:xfrm rot="1606550">
              <a:off x="3861956" y="2224029"/>
              <a:ext cx="774644" cy="257508"/>
            </a:xfrm>
            <a:prstGeom prst="leftRightArrow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Left-Right Arrow 492">
              <a:extLst>
                <a:ext uri="{FF2B5EF4-FFF2-40B4-BE49-F238E27FC236}">
                  <a16:creationId xmlns:a16="http://schemas.microsoft.com/office/drawing/2014/main" id="{AC436AF5-0436-4986-B2B1-9491055C396E}"/>
                </a:ext>
              </a:extLst>
            </p:cNvPr>
            <p:cNvSpPr/>
            <p:nvPr/>
          </p:nvSpPr>
          <p:spPr>
            <a:xfrm rot="18572586">
              <a:off x="6342962" y="1606067"/>
              <a:ext cx="819150" cy="257175"/>
            </a:xfrm>
            <a:prstGeom prst="leftRightArrow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17349-7625-4799-8C22-CC3473B5A230}"/>
              </a:ext>
            </a:extLst>
          </p:cNvPr>
          <p:cNvSpPr/>
          <p:nvPr/>
        </p:nvSpPr>
        <p:spPr>
          <a:xfrm>
            <a:off x="5610702" y="3195330"/>
            <a:ext cx="1511924" cy="98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9384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243F-3057-4D17-9D75-5640E910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9BA8-F024-45C9-AB65-D6A2975B6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Core to  providing uniform approach to data management across systems</a:t>
            </a:r>
          </a:p>
          <a:p>
            <a:r>
              <a:rPr lang="en-US" sz="2400" dirty="0"/>
              <a:t>Current setup address basic management requirements</a:t>
            </a:r>
          </a:p>
          <a:p>
            <a:pPr lvl="1"/>
            <a:r>
              <a:rPr lang="en-US" sz="2000" dirty="0"/>
              <a:t>Identifications, Cloud Locations, Parallel Storage …</a:t>
            </a:r>
          </a:p>
          <a:p>
            <a:r>
              <a:rPr lang="en-US" sz="2400" dirty="0"/>
              <a:t>Expansion required to support the further development</a:t>
            </a:r>
          </a:p>
          <a:p>
            <a:pPr lvl="1"/>
            <a:r>
              <a:rPr lang="en-US" sz="2000" dirty="0"/>
              <a:t>Hierarchal data management</a:t>
            </a:r>
          </a:p>
          <a:p>
            <a:pPr lvl="1"/>
            <a:r>
              <a:rPr lang="en-US" sz="2000" dirty="0"/>
              <a:t>Capture additional meta data (over head would be minimal)</a:t>
            </a:r>
          </a:p>
        </p:txBody>
      </p:sp>
    </p:spTree>
    <p:extLst>
      <p:ext uri="{BB962C8B-B14F-4D97-AF65-F5344CB8AC3E}">
        <p14:creationId xmlns:p14="http://schemas.microsoft.com/office/powerpoint/2010/main" val="274840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E949-98F8-42A2-8ECE-03B9235C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21FAF-100E-47D7-838C-24121C3F6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4987" y="1539875"/>
            <a:ext cx="5824482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9CB59-C618-49CE-AE10-D776FDD4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27" y="1539875"/>
            <a:ext cx="547806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7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243F-3057-4D17-9D75-5640E910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9BA8-F024-45C9-AB65-D6A2975B6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Parallel GET and PUT parallel will be increase the usage of network throughput </a:t>
            </a:r>
          </a:p>
          <a:p>
            <a:r>
              <a:rPr lang="en-US" sz="2400" dirty="0"/>
              <a:t>Using MD5 hash function not only make it easy to check also, makes it easy to rebuild the Metadata server in case of data loss</a:t>
            </a:r>
          </a:p>
          <a:p>
            <a:r>
              <a:rPr lang="en-US" sz="2400" dirty="0"/>
              <a:t>MPI makes it possible to not only utilize the network throughput also, it utilizes processors and resources in management server</a:t>
            </a:r>
          </a:p>
          <a:p>
            <a:r>
              <a:rPr lang="en-US" sz="2400" dirty="0"/>
              <a:t>Controllable record of data locations and potential for increased flexibility</a:t>
            </a:r>
          </a:p>
        </p:txBody>
      </p:sp>
    </p:spTree>
    <p:extLst>
      <p:ext uri="{BB962C8B-B14F-4D97-AF65-F5344CB8AC3E}">
        <p14:creationId xmlns:p14="http://schemas.microsoft.com/office/powerpoint/2010/main" val="157406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78A8-351D-4D5A-9064-F36D6C22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2842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6CCD-E7B6-4FAA-8E4A-5883D20E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5C7E-20E7-493A-9363-AF99EC9B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r>
              <a:rPr lang="en-US" dirty="0"/>
              <a:t>Although unison provides a nice environments to get or put files between different HPC systems, transferring in single connection stream is a bottleneck. </a:t>
            </a:r>
          </a:p>
          <a:p>
            <a:r>
              <a:rPr lang="en-US" dirty="0"/>
              <a:t>Possible approaches:</a:t>
            </a:r>
          </a:p>
          <a:p>
            <a:pPr lvl="1"/>
            <a:r>
              <a:rPr lang="en-US" dirty="0"/>
              <a:t>Build a low level service and parallel get and put ( requires root)</a:t>
            </a:r>
          </a:p>
          <a:p>
            <a:pPr lvl="1"/>
            <a:r>
              <a:rPr lang="en-US" dirty="0"/>
              <a:t>Build a management system to control and act as a mgs between HPCs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4BC4-CAB0-45B2-8BDA-250BFB83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1E64-1556-4A17-AB81-A7758543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MGS system with capability of running multiple connection between HPCs system and PUT or GET in Parallel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E06FD-57C9-4AC2-AEFA-ABA914C9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928" y="2650072"/>
            <a:ext cx="446000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6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3D580-3EE7-4E33-AE2B-FAA0274F4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796" y="47327"/>
            <a:ext cx="7985059" cy="6763346"/>
          </a:xfrm>
        </p:spPr>
      </p:pic>
    </p:spTree>
    <p:extLst>
      <p:ext uri="{BB962C8B-B14F-4D97-AF65-F5344CB8AC3E}">
        <p14:creationId xmlns:p14="http://schemas.microsoft.com/office/powerpoint/2010/main" val="19141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EAA1-A2F7-4260-83BD-A50AE952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16DC2C-5DB0-46B8-BD58-74857E603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110" y="1305260"/>
            <a:ext cx="5876965" cy="5449959"/>
          </a:xfrm>
        </p:spPr>
      </p:pic>
    </p:spTree>
    <p:extLst>
      <p:ext uri="{BB962C8B-B14F-4D97-AF65-F5344CB8AC3E}">
        <p14:creationId xmlns:p14="http://schemas.microsoft.com/office/powerpoint/2010/main" val="7051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B3C9-F92F-40D7-AC70-F197A217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Requirments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E1A5-04FF-498A-AC21-D07BFFC6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OS (tested on Linux, other systems may not function)</a:t>
            </a:r>
          </a:p>
          <a:p>
            <a:pPr lvl="1"/>
            <a:r>
              <a:rPr lang="en-US" dirty="0"/>
              <a:t>Mounted </a:t>
            </a:r>
            <a:r>
              <a:rPr lang="en-US" dirty="0" err="1"/>
              <a:t>Lustre</a:t>
            </a:r>
            <a:r>
              <a:rPr lang="en-US" dirty="0"/>
              <a:t> filesystem</a:t>
            </a:r>
          </a:p>
          <a:p>
            <a:r>
              <a:rPr lang="en-US" dirty="0"/>
              <a:t>Google Cloud (required)</a:t>
            </a:r>
          </a:p>
          <a:p>
            <a:pPr lvl="1"/>
            <a:r>
              <a:rPr lang="en-US" dirty="0"/>
              <a:t>Account with access to Google Cloud Storage (Storage Admin)</a:t>
            </a:r>
          </a:p>
          <a:p>
            <a:pPr lvl="1"/>
            <a:r>
              <a:rPr lang="en-US" dirty="0"/>
              <a:t>Cloud SDK - </a:t>
            </a:r>
            <a:r>
              <a:rPr lang="en-US" dirty="0">
                <a:hlinkClick r:id="rId2"/>
              </a:rPr>
              <a:t>https://cloud.google.com/sdk</a:t>
            </a:r>
            <a:endParaRPr lang="en-US" dirty="0"/>
          </a:p>
          <a:p>
            <a:pPr lvl="1"/>
            <a:r>
              <a:rPr lang="en-US" dirty="0"/>
              <a:t>Service account and local credentials (json)</a:t>
            </a:r>
          </a:p>
          <a:p>
            <a:r>
              <a:rPr lang="en-US" dirty="0"/>
              <a:t>AWS (optional)</a:t>
            </a:r>
          </a:p>
          <a:p>
            <a:pPr lvl="1"/>
            <a:r>
              <a:rPr lang="en-US" dirty="0"/>
              <a:t>Account with access to S3</a:t>
            </a:r>
          </a:p>
          <a:p>
            <a:pPr lvl="1"/>
            <a:r>
              <a:rPr lang="en-US" dirty="0"/>
              <a:t>Access Keys/Codes (~/.</a:t>
            </a:r>
            <a:r>
              <a:rPr lang="en-US" dirty="0" err="1"/>
              <a:t>aws</a:t>
            </a:r>
            <a:r>
              <a:rPr lang="en-US" dirty="0"/>
              <a:t>/credentials)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5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C3AB-2F99-46DC-B4F8-F6D6157F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GET 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8F465-B098-48DA-974D-3C0D0DD53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795" y="2532249"/>
            <a:ext cx="7990476" cy="2980952"/>
          </a:xfrm>
        </p:spPr>
      </p:pic>
    </p:spTree>
    <p:extLst>
      <p:ext uri="{BB962C8B-B14F-4D97-AF65-F5344CB8AC3E}">
        <p14:creationId xmlns:p14="http://schemas.microsoft.com/office/powerpoint/2010/main" val="364221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C14F-9A98-496D-AF9C-7368E301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7B2006-EF17-4BD9-8302-320579A0C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2584" y="1491166"/>
            <a:ext cx="10332028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Meta-Data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POST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\meta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{json: ?}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Notes: There is very little in the way of error checking, insure that keys match up with database.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127.0.0.1:5000/meta -X POST -d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'{"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":"example","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parallelLoc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":"/var/tmp","cloudLoc":"test","verificationHast":"a12b","cloudVendor":"gcloud"}'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This will attempt to post the following information to the supporting database: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"example"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parallelLoc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"/var/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cloudLoc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"test"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"verificationHast"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"a12b"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cloudVendor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gcloud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{"true": "Successfully POST object example"}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5360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412</Words>
  <Application>Microsoft Office PowerPoint</Application>
  <PresentationFormat>Widescreen</PresentationFormat>
  <Paragraphs>126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Century Gothic</vt:lpstr>
      <vt:lpstr>SFMono-Regular</vt:lpstr>
      <vt:lpstr>Wingdings 3</vt:lpstr>
      <vt:lpstr>Wisp</vt:lpstr>
      <vt:lpstr>Parallel GET and PUT in UNISON</vt:lpstr>
      <vt:lpstr>Introduction</vt:lpstr>
      <vt:lpstr>Scope</vt:lpstr>
      <vt:lpstr>Our Approach</vt:lpstr>
      <vt:lpstr>PowerPoint Presentation</vt:lpstr>
      <vt:lpstr>Overall Process</vt:lpstr>
      <vt:lpstr>Requirments </vt:lpstr>
      <vt:lpstr>Restful GET PUT</vt:lpstr>
      <vt:lpstr>POST</vt:lpstr>
      <vt:lpstr>GET</vt:lpstr>
      <vt:lpstr>DELETE</vt:lpstr>
      <vt:lpstr>PUT</vt:lpstr>
      <vt:lpstr>Parallel PUT GET</vt:lpstr>
      <vt:lpstr>Cloud </vt:lpstr>
      <vt:lpstr>Calling MPI as external command</vt:lpstr>
      <vt:lpstr>MD5 Hash and Splitting</vt:lpstr>
      <vt:lpstr>Database</vt:lpstr>
      <vt:lpstr>Database</vt:lpstr>
      <vt:lpstr>Database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GET and PUT in UNISON</dc:title>
  <dc:creator>BHA</dc:creator>
  <cp:lastModifiedBy>Paul Bryant</cp:lastModifiedBy>
  <cp:revision>13</cp:revision>
  <dcterms:created xsi:type="dcterms:W3CDTF">2018-12-06T13:01:13Z</dcterms:created>
  <dcterms:modified xsi:type="dcterms:W3CDTF">2018-12-07T00:51:10Z</dcterms:modified>
</cp:coreProperties>
</file>