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7" r:id="rId3"/>
    <p:sldId id="259" r:id="rId4"/>
    <p:sldId id="281" r:id="rId5"/>
    <p:sldId id="282" r:id="rId6"/>
    <p:sldId id="283" r:id="rId7"/>
    <p:sldId id="284" r:id="rId8"/>
    <p:sldId id="287" r:id="rId9"/>
    <p:sldId id="279" r:id="rId10"/>
    <p:sldId id="280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33399"/>
    <a:srgbClr val="000099"/>
    <a:srgbClr val="3737FB"/>
    <a:srgbClr val="ED4F4F"/>
    <a:srgbClr val="BABAFA"/>
    <a:srgbClr val="6F6AC7"/>
    <a:srgbClr val="9797F7"/>
    <a:srgbClr val="F5720F"/>
    <a:srgbClr val="E2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D81D-E4E6-4C50-8FE3-648F29E63C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89D1B-BE7E-4C9A-8BE7-5A1A70361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6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9F2-DD7B-4690-B584-01BFDAA121AA}" type="slidenum">
              <a:rPr lang="it-IT" smtClean="0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89D1B-BE7E-4C9A-8BE7-5A1A70361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89D1B-BE7E-4C9A-8BE7-5A1A70361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000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4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2DEC-9E8D-4242-9FCE-EB384623F7F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07B7-CBE4-4953-8BE2-70EA05AE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 userDrawn="1"/>
        </p:nvSpPr>
        <p:spPr bwMode="auto">
          <a:xfrm>
            <a:off x="3790951" y="560616"/>
            <a:ext cx="8432800" cy="0"/>
          </a:xfrm>
          <a:prstGeom prst="line">
            <a:avLst/>
          </a:prstGeom>
          <a:noFill/>
          <a:ln w="3175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4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  <a:ea typeface="MS PGothic" panose="020B0600070205080204" pitchFamily="34" charset="-128"/>
          <a:cs typeface="ＭＳ Ｐゴシック" charset="-128"/>
        </a:defRPr>
      </a:lvl5pPr>
      <a:lvl6pPr marL="457195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6pPr>
      <a:lvl7pPr marL="914388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7pPr>
      <a:lvl8pPr marL="1371583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8pPr>
      <a:lvl9pPr marL="1828777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pitchFamily="-106" charset="0"/>
        </a:defRPr>
      </a:lvl9pPr>
    </p:titleStyle>
    <p:bodyStyle>
      <a:lvl1pPr marL="342897" indent="-342897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3"/>
        </a:buBlip>
        <a:defRPr sz="2000" b="1">
          <a:solidFill>
            <a:srgbClr val="000066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41" indent="-285746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MS PGothic" panose="020B0600070205080204" pitchFamily="34" charset="-128"/>
        </a:defRPr>
      </a:lvl2pPr>
      <a:lvl3pPr marL="1142986" indent="-22859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MS PGothic" panose="020B0600070205080204" pitchFamily="34" charset="-128"/>
        </a:defRPr>
      </a:lvl3pPr>
      <a:lvl4pPr marL="1600180" indent="-228597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MS PGothic" panose="020B0600070205080204" pitchFamily="34" charset="-128"/>
        </a:defRPr>
      </a:lvl4pPr>
      <a:lvl5pPr marL="2057375" indent="-228597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MS PGothic" panose="020B0600070205080204" pitchFamily="34" charset="-128"/>
          <a:sym typeface="Wingdings" panose="05000000000000000000" pitchFamily="2" charset="2"/>
        </a:defRPr>
      </a:lvl5pPr>
      <a:lvl6pPr marL="2514569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6pPr>
      <a:lvl7pPr marL="2971763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7pPr>
      <a:lvl8pPr marL="3428957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8pPr>
      <a:lvl9pPr marL="3886151" indent="-228597" algn="l" rtl="0" fontAlgn="base">
        <a:spcBef>
          <a:spcPct val="20000"/>
        </a:spcBef>
        <a:spcAft>
          <a:spcPct val="0"/>
        </a:spcAft>
        <a:defRPr sz="1400">
          <a:solidFill>
            <a:srgbClr val="000066"/>
          </a:solidFill>
          <a:latin typeface="+mn-lt"/>
          <a:ea typeface="ＭＳ Ｐゴシック" pitchFamily="-106" charset="-128"/>
          <a:sym typeface="Wingdings" pitchFamily="-106" charset="2"/>
        </a:defRPr>
      </a:lvl9pPr>
    </p:bodyStyle>
    <p:otherStyle>
      <a:defPPr>
        <a:defRPr lang="it-IT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4.xml"/><Relationship Id="rId7" Type="http://schemas.openxmlformats.org/officeDocument/2006/relationships/image" Target="../media/image5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3.png"/><Relationship Id="rId18" Type="http://schemas.openxmlformats.org/officeDocument/2006/relationships/hyperlink" Target="https://scikit-learn.org/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tags" Target="../tags/tag36.xml"/><Relationship Id="rId16" Type="http://schemas.openxmlformats.org/officeDocument/2006/relationships/image" Target="../media/image36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1.png"/><Relationship Id="rId5" Type="http://schemas.openxmlformats.org/officeDocument/2006/relationships/tags" Target="../tags/tag39.xml"/><Relationship Id="rId15" Type="http://schemas.openxmlformats.org/officeDocument/2006/relationships/image" Target="../media/image35.png"/><Relationship Id="rId10" Type="http://schemas.openxmlformats.org/officeDocument/2006/relationships/image" Target="../media/image57.pn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jpeg"/><Relationship Id="rId34" Type="http://schemas.openxmlformats.org/officeDocument/2006/relationships/image" Target="../media/image2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jpeg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5" Type="http://schemas.openxmlformats.org/officeDocument/2006/relationships/tags" Target="../tags/tag5.xml"/><Relationship Id="rId15" Type="http://schemas.openxmlformats.org/officeDocument/2006/relationships/notesSlide" Target="../notesSlides/notesSlide2.xml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image" Target="../media/image6.jpeg"/><Relationship Id="rId31" Type="http://schemas.openxmlformats.org/officeDocument/2006/relationships/image" Target="../media/image18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3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2.png"/><Relationship Id="rId8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6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7.png"/><Relationship Id="rId4" Type="http://schemas.openxmlformats.org/officeDocument/2006/relationships/tags" Target="../tags/tag17.xm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33.png"/><Relationship Id="rId26" Type="http://schemas.openxmlformats.org/officeDocument/2006/relationships/image" Target="../media/image40.png"/><Relationship Id="rId3" Type="http://schemas.openxmlformats.org/officeDocument/2006/relationships/tags" Target="../tags/tag20.xml"/><Relationship Id="rId21" Type="http://schemas.openxmlformats.org/officeDocument/2006/relationships/image" Target="../media/image36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32.png"/><Relationship Id="rId25" Type="http://schemas.openxmlformats.org/officeDocument/2006/relationships/image" Target="../media/image39.png"/><Relationship Id="rId2" Type="http://schemas.openxmlformats.org/officeDocument/2006/relationships/tags" Target="../tags/tag19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38.png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13.xml"/><Relationship Id="rId23" Type="http://schemas.openxmlformats.org/officeDocument/2006/relationships/hyperlink" Target="https://scikit-learn.org/" TargetMode="External"/><Relationship Id="rId28" Type="http://schemas.openxmlformats.org/officeDocument/2006/relationships/image" Target="../media/image42.png"/><Relationship Id="rId10" Type="http://schemas.openxmlformats.org/officeDocument/2006/relationships/tags" Target="../tags/tag27.xml"/><Relationship Id="rId19" Type="http://schemas.openxmlformats.org/officeDocument/2006/relationships/image" Target="../media/image34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37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 1"/>
          <p:cNvSpPr txBox="1">
            <a:spLocks noChangeArrowheads="1"/>
          </p:cNvSpPr>
          <p:nvPr/>
        </p:nvSpPr>
        <p:spPr bwMode="auto">
          <a:xfrm>
            <a:off x="1304751" y="961316"/>
            <a:ext cx="94670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Face </a:t>
            </a:r>
            <a:r>
              <a:rPr lang="en-US" sz="4000" u="sng" dirty="0" smtClean="0">
                <a:solidFill>
                  <a:srgbClr val="FF0000"/>
                </a:solidFill>
              </a:rPr>
              <a:t>Recognition</a:t>
            </a:r>
            <a:r>
              <a:rPr lang="en-US" sz="4000" dirty="0" smtClean="0">
                <a:solidFill>
                  <a:srgbClr val="FF0000"/>
                </a:solidFill>
              </a:rPr>
              <a:t>: a good trip through </a:t>
            </a:r>
            <a:r>
              <a:rPr lang="en-US" sz="4000" i="1" dirty="0" smtClean="0">
                <a:solidFill>
                  <a:srgbClr val="FF0000"/>
                </a:solidFill>
              </a:rPr>
              <a:t>multiple dimensions</a:t>
            </a:r>
            <a:endParaRPr lang="it-IT" sz="4000" i="1" dirty="0">
              <a:solidFill>
                <a:srgbClr val="FF0000"/>
              </a:solidFill>
            </a:endParaRPr>
          </a:p>
        </p:txBody>
      </p:sp>
      <p:sp>
        <p:nvSpPr>
          <p:cNvPr id="16" name="TextBox 1 1 1"/>
          <p:cNvSpPr txBox="1">
            <a:spLocks noChangeArrowheads="1"/>
          </p:cNvSpPr>
          <p:nvPr/>
        </p:nvSpPr>
        <p:spPr bwMode="auto">
          <a:xfrm>
            <a:off x="4236875" y="2877276"/>
            <a:ext cx="32063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000" dirty="0" err="1" smtClean="0">
                <a:solidFill>
                  <a:srgbClr val="000099"/>
                </a:solidFill>
              </a:rPr>
              <a:t>Beto</a:t>
            </a:r>
            <a:r>
              <a:rPr lang="en-US" sz="4000" dirty="0" smtClean="0">
                <a:solidFill>
                  <a:srgbClr val="000099"/>
                </a:solidFill>
              </a:rPr>
              <a:t> </a:t>
            </a:r>
            <a:r>
              <a:rPr lang="en-US" sz="4000" dirty="0" err="1" smtClean="0">
                <a:solidFill>
                  <a:srgbClr val="000099"/>
                </a:solidFill>
              </a:rPr>
              <a:t>Sibileau</a:t>
            </a:r>
            <a:endParaRPr lang="it-IT" sz="4000" dirty="0">
              <a:solidFill>
                <a:srgbClr val="000099"/>
              </a:solidFill>
            </a:endParaRPr>
          </a:p>
        </p:txBody>
      </p:sp>
      <p:sp>
        <p:nvSpPr>
          <p:cNvPr id="9" name="TextBox 1 1 1"/>
          <p:cNvSpPr txBox="1">
            <a:spLocks noChangeArrowheads="1"/>
          </p:cNvSpPr>
          <p:nvPr/>
        </p:nvSpPr>
        <p:spPr bwMode="auto">
          <a:xfrm>
            <a:off x="1857399" y="5008095"/>
            <a:ext cx="4055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200" dirty="0" smtClean="0">
                <a:solidFill>
                  <a:srgbClr val="000099"/>
                </a:solidFill>
              </a:rPr>
              <a:t>Barcelona, May 2020</a:t>
            </a:r>
            <a:endParaRPr lang="it-IT" sz="3200" dirty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51" y="4268726"/>
            <a:ext cx="1905311" cy="20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Classification Pipeline</a:t>
            </a:r>
            <a:endParaRPr lang="en-US" dirty="0"/>
          </a:p>
        </p:txBody>
      </p:sp>
      <p:sp>
        <p:nvSpPr>
          <p:cNvPr id="3" name="TextBox 1 1 1"/>
          <p:cNvSpPr txBox="1">
            <a:spLocks noChangeArrowheads="1"/>
          </p:cNvSpPr>
          <p:nvPr/>
        </p:nvSpPr>
        <p:spPr bwMode="auto">
          <a:xfrm>
            <a:off x="433504" y="560781"/>
            <a:ext cx="297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k-PCA &amp; SVC (RBF)</a:t>
            </a:r>
            <a:endParaRPr lang="it-IT" sz="2400" dirty="0">
              <a:solidFill>
                <a:srgbClr val="000099"/>
              </a:solidFill>
            </a:endParaRPr>
          </a:p>
        </p:txBody>
      </p:sp>
      <p:sp>
        <p:nvSpPr>
          <p:cNvPr id="7" name="CasellaDiTesto 1 1 1 1 1 1 1 1 1 1 1 1 1 1 1 1 1 1 1"/>
          <p:cNvSpPr txBox="1">
            <a:spLocks noChangeArrowheads="1"/>
          </p:cNvSpPr>
          <p:nvPr/>
        </p:nvSpPr>
        <p:spPr bwMode="auto">
          <a:xfrm>
            <a:off x="6458769" y="3115786"/>
            <a:ext cx="5337996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Support Vector Classification (SVC):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Parameters tuning:     and     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4" y="3562347"/>
            <a:ext cx="156980" cy="182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91" y="3582768"/>
            <a:ext cx="135643" cy="166125"/>
          </a:xfrm>
          <a:prstGeom prst="rect">
            <a:avLst/>
          </a:prstGeom>
        </p:spPr>
      </p:pic>
      <p:sp>
        <p:nvSpPr>
          <p:cNvPr id="13" name="CasellaDiTesto 1 1 1 1 1 1 1 1 1 1 1 1 1 1 1 1 1 2"/>
          <p:cNvSpPr txBox="1">
            <a:spLocks noChangeArrowheads="1"/>
          </p:cNvSpPr>
          <p:nvPr/>
        </p:nvSpPr>
        <p:spPr bwMode="auto">
          <a:xfrm>
            <a:off x="6458769" y="3912122"/>
            <a:ext cx="5625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Low number of k-PCA components: 10.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46718" y="3845844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 🙂 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b="2145"/>
          <a:stretch/>
        </p:blipFill>
        <p:spPr>
          <a:xfrm>
            <a:off x="934497" y="2165984"/>
            <a:ext cx="4466909" cy="4335299"/>
          </a:xfrm>
          <a:prstGeom prst="rect">
            <a:avLst/>
          </a:prstGeom>
        </p:spPr>
      </p:pic>
      <p:sp>
        <p:nvSpPr>
          <p:cNvPr id="22" name="CasellaDiTesto 1 1 1 1 1 1 1 1 1 1 1 1 1 1 1 1 1 1 2"/>
          <p:cNvSpPr txBox="1">
            <a:spLocks noChangeArrowheads="1"/>
          </p:cNvSpPr>
          <p:nvPr/>
        </p:nvSpPr>
        <p:spPr bwMode="auto">
          <a:xfrm>
            <a:off x="6458769" y="4375847"/>
            <a:ext cx="533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Parameters Grid search: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87" y="4432770"/>
            <a:ext cx="1138487" cy="2529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" y="2353382"/>
            <a:ext cx="4471416" cy="41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Classification Pipeline</a:t>
            </a:r>
            <a:endParaRPr lang="en-US" dirty="0"/>
          </a:p>
        </p:txBody>
      </p:sp>
      <p:sp>
        <p:nvSpPr>
          <p:cNvPr id="3" name="TextBox 1 1 1"/>
          <p:cNvSpPr txBox="1">
            <a:spLocks noChangeArrowheads="1"/>
          </p:cNvSpPr>
          <p:nvPr/>
        </p:nvSpPr>
        <p:spPr bwMode="auto">
          <a:xfrm>
            <a:off x="433504" y="560781"/>
            <a:ext cx="29367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PCA / k-PCA &amp; SVC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4" y="1867105"/>
            <a:ext cx="5593021" cy="3311243"/>
          </a:xfrm>
          <a:prstGeom prst="rect">
            <a:avLst/>
          </a:prstGeom>
        </p:spPr>
      </p:pic>
      <p:sp>
        <p:nvSpPr>
          <p:cNvPr id="7" name="CasellaDiTesto 1 1 1 1 1 1 1 1 1 1 1 1 1 1 1 1 1 1"/>
          <p:cNvSpPr txBox="1">
            <a:spLocks noChangeArrowheads="1"/>
          </p:cNvSpPr>
          <p:nvPr/>
        </p:nvSpPr>
        <p:spPr bwMode="auto">
          <a:xfrm>
            <a:off x="6529107" y="1219696"/>
            <a:ext cx="53379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Support Vector Classification (SVC):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Radial Basis Functions (RBF) kernel.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Parameters tuning:     and      (grid search).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asellaDiTesto 1 1 1 1 1 1 1 1 1 1 1 1 1 1 1 1 2"/>
          <p:cNvSpPr txBox="1">
            <a:spLocks noChangeArrowheads="1"/>
          </p:cNvSpPr>
          <p:nvPr/>
        </p:nvSpPr>
        <p:spPr bwMode="auto">
          <a:xfrm>
            <a:off x="297454" y="1219696"/>
            <a:ext cx="526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PCA: direct measure of reduction quality.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2821" y="1146635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 🙂 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832" y="2025451"/>
            <a:ext cx="156980" cy="182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29" y="2045872"/>
            <a:ext cx="135643" cy="166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t="3941" r="12476" b="12839"/>
          <a:stretch/>
        </p:blipFill>
        <p:spPr>
          <a:xfrm>
            <a:off x="7428828" y="3704935"/>
            <a:ext cx="3054699" cy="2773345"/>
          </a:xfrm>
          <a:prstGeom prst="rect">
            <a:avLst/>
          </a:prstGeom>
        </p:spPr>
      </p:pic>
      <p:sp>
        <p:nvSpPr>
          <p:cNvPr id="13" name="CasellaDiTesto 1 1 1 1 1 1 1 1 1 1 1 1 1 1 1 1 1 2"/>
          <p:cNvSpPr txBox="1">
            <a:spLocks noChangeArrowheads="1"/>
          </p:cNvSpPr>
          <p:nvPr/>
        </p:nvSpPr>
        <p:spPr bwMode="auto">
          <a:xfrm>
            <a:off x="6529107" y="2296914"/>
            <a:ext cx="56253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Tuning tips: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Best parameters on grid boundaries: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Low number of PCA components: 10.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25525" y="25738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☹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26138" y="292397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 🙂 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21" y="5000162"/>
            <a:ext cx="156980" cy="1828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60" y="6566455"/>
            <a:ext cx="135643" cy="166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009" y="3476967"/>
            <a:ext cx="1481404" cy="2016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54" y="6006726"/>
            <a:ext cx="274334" cy="156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15" y="4935236"/>
            <a:ext cx="274334" cy="1563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515" y="3921324"/>
            <a:ext cx="274334" cy="15637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131782" y="6478280"/>
            <a:ext cx="2959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/>
              <a:t>Source:</a:t>
            </a:r>
            <a:r>
              <a:rPr lang="en-US" sz="1600" dirty="0" smtClean="0"/>
              <a:t> </a:t>
            </a:r>
            <a:r>
              <a:rPr lang="en-US" sz="1600" i="1" dirty="0">
                <a:solidFill>
                  <a:srgbClr val="333399"/>
                </a:solidFill>
                <a:hlinkClick r:id="rId18"/>
              </a:rPr>
              <a:t>https://scikit-learn.org/</a:t>
            </a:r>
            <a:endParaRPr lang="en-US" sz="1600" i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13" grpId="0"/>
      <p:bldP spid="14" grpId="0"/>
      <p:bldP spid="1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7" y="1239661"/>
            <a:ext cx="3575299" cy="4767065"/>
          </a:xfrm>
          <a:prstGeom prst="rect">
            <a:avLst/>
          </a:prstGeom>
        </p:spPr>
      </p:pic>
      <p:sp>
        <p:nvSpPr>
          <p:cNvPr id="2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15F312-A8CA-4889-8CA9-10CFC6686B53}" type="slidenum">
              <a:rPr lang="it-IT" sz="1600">
                <a:solidFill>
                  <a:srgbClr val="000000"/>
                </a:solidFill>
                <a:ea typeface="MS PGothic" panose="020B0600070205080204" pitchFamily="34" charset="-128"/>
              </a:rPr>
              <a:pPr algn="r"/>
              <a:t>2</a:t>
            </a:fld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7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Project Motivation</a:t>
            </a:r>
            <a:endParaRPr lang="en-US" sz="28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7" y="1239661"/>
            <a:ext cx="3575299" cy="4767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33" y="803324"/>
            <a:ext cx="4377638" cy="2599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77" y="3906623"/>
            <a:ext cx="1688122" cy="22508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307577" y="3727649"/>
            <a:ext cx="16916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4021491" y="4987021"/>
            <a:ext cx="2249424" cy="91440"/>
          </a:xfrm>
          <a:prstGeom prst="rect">
            <a:avLst/>
          </a:prstGeom>
          <a:solidFill>
            <a:srgbClr val="3737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12" y="3910559"/>
            <a:ext cx="1688122" cy="22508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512394" y="3727649"/>
            <a:ext cx="1691640" cy="9144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6250212" y="4995941"/>
            <a:ext cx="2249424" cy="81472"/>
          </a:xfrm>
          <a:prstGeom prst="rect">
            <a:avLst/>
          </a:prstGeom>
          <a:solidFill>
            <a:srgbClr val="3737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82" y="3883384"/>
            <a:ext cx="1688123" cy="22508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1" y="6349480"/>
            <a:ext cx="829099" cy="17679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269794" y="4129594"/>
            <a:ext cx="5812" cy="1858892"/>
          </a:xfrm>
          <a:prstGeom prst="straightConnector1">
            <a:avLst/>
          </a:prstGeom>
          <a:ln>
            <a:solidFill>
              <a:srgbClr val="3737FB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8667" y="835501"/>
            <a:ext cx="1162855" cy="0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02" y="738136"/>
            <a:ext cx="894634" cy="1767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080" y="5068616"/>
            <a:ext cx="379495" cy="388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34" y="5032038"/>
            <a:ext cx="45723" cy="1120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17" y="4811046"/>
            <a:ext cx="419122" cy="44198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56" y="5043468"/>
            <a:ext cx="256045" cy="8915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26" y="6349480"/>
            <a:ext cx="83824" cy="1676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03" y="6349481"/>
            <a:ext cx="102113" cy="1676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05" y="4021003"/>
            <a:ext cx="276239" cy="21718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82" y="3883383"/>
            <a:ext cx="1688123" cy="22508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07" y="4017048"/>
            <a:ext cx="434362" cy="21718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0" y="2196271"/>
            <a:ext cx="2331840" cy="25299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164" y="2641862"/>
            <a:ext cx="426742" cy="202702"/>
          </a:xfrm>
          <a:prstGeom prst="rect">
            <a:avLst/>
          </a:prstGeom>
        </p:spPr>
      </p:pic>
      <p:sp>
        <p:nvSpPr>
          <p:cNvPr id="68" name="TextBox 1 1 1"/>
          <p:cNvSpPr txBox="1">
            <a:spLocks noChangeArrowheads="1"/>
          </p:cNvSpPr>
          <p:nvPr/>
        </p:nvSpPr>
        <p:spPr bwMode="auto">
          <a:xfrm>
            <a:off x="9819856" y="1419356"/>
            <a:ext cx="1685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dirty="0" smtClean="0">
                <a:solidFill>
                  <a:srgbClr val="000099"/>
                </a:solidFill>
              </a:rPr>
              <a:t>Dimensionality</a:t>
            </a:r>
          </a:p>
          <a:p>
            <a:pPr algn="ctr"/>
            <a:r>
              <a:rPr lang="en-US" dirty="0" smtClean="0">
                <a:solidFill>
                  <a:srgbClr val="000099"/>
                </a:solidFill>
              </a:rPr>
              <a:t>Reduction !!!</a:t>
            </a:r>
            <a:endParaRPr lang="it-IT" dirty="0">
              <a:solidFill>
                <a:srgbClr val="00009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342" y="2944987"/>
            <a:ext cx="2151999" cy="2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sp>
        <p:nvSpPr>
          <p:cNvPr id="3" name="TextBox 1 1 1 1"/>
          <p:cNvSpPr txBox="1">
            <a:spLocks noChangeArrowheads="1"/>
          </p:cNvSpPr>
          <p:nvPr/>
        </p:nvSpPr>
        <p:spPr bwMode="auto">
          <a:xfrm>
            <a:off x="616394" y="831641"/>
            <a:ext cx="6045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From Yale Database to Machine Learning</a:t>
            </a:r>
            <a:endParaRPr lang="it-IT" sz="2400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738084" y="1591915"/>
            <a:ext cx="7696941" cy="940269"/>
            <a:chOff x="624422" y="1575571"/>
            <a:chExt cx="8554498" cy="10450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46"/>
            <a:stretch/>
          </p:blipFill>
          <p:spPr>
            <a:xfrm>
              <a:off x="624422" y="1576074"/>
              <a:ext cx="4277249" cy="104452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69" b="-147"/>
            <a:stretch/>
          </p:blipFill>
          <p:spPr>
            <a:xfrm>
              <a:off x="4901671" y="1575571"/>
              <a:ext cx="4277249" cy="1045029"/>
            </a:xfrm>
            <a:prstGeom prst="rect">
              <a:avLst/>
            </a:prstGeom>
          </p:spPr>
        </p:pic>
      </p:grpSp>
      <p:sp>
        <p:nvSpPr>
          <p:cNvPr id="7" name="TextBox 1 1 1 2"/>
          <p:cNvSpPr txBox="1">
            <a:spLocks noChangeArrowheads="1"/>
          </p:cNvSpPr>
          <p:nvPr/>
        </p:nvSpPr>
        <p:spPr bwMode="auto">
          <a:xfrm>
            <a:off x="481206" y="1808212"/>
            <a:ext cx="2884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dirty="0" smtClean="0"/>
              <a:t>38 </a:t>
            </a:r>
            <a:r>
              <a:rPr lang="en-US" dirty="0" smtClean="0"/>
              <a:t>people, </a:t>
            </a:r>
            <a:r>
              <a:rPr lang="en-US" dirty="0" smtClean="0"/>
              <a:t>~ 60 conditions</a:t>
            </a:r>
          </a:p>
          <a:p>
            <a:pPr algn="ctr"/>
            <a:r>
              <a:rPr lang="en-US" dirty="0" smtClean="0"/>
              <a:t>192x168 pixels (matrix)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39960" y="339063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58745" y="2520116"/>
            <a:ext cx="3137" cy="725501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2646" y="375996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/>
              <a:t>balanced</a:t>
            </a:r>
            <a:r>
              <a:rPr lang="en-US" dirty="0"/>
              <a:t>)</a:t>
            </a:r>
            <a:r>
              <a:rPr lang="en-US" dirty="0" smtClean="0"/>
              <a:t> target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62632" y="3555163"/>
            <a:ext cx="1142898" cy="0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62319" y="339063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Dimensionality Reduction: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5" y="3469914"/>
            <a:ext cx="1725562" cy="2276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0" y="3843403"/>
            <a:ext cx="1216672" cy="2276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38" y="3450923"/>
            <a:ext cx="3124665" cy="268847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5305530" y="3970616"/>
            <a:ext cx="1738415" cy="560860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40251" y="4834047"/>
            <a:ext cx="404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Principal Components Analysis (PCA)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01842" y="483863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kernel </a:t>
            </a:r>
            <a:r>
              <a:rPr lang="en-US" dirty="0" smtClean="0"/>
              <a:t>– PCA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63886" y="5319485"/>
            <a:ext cx="0" cy="292177"/>
          </a:xfrm>
          <a:prstGeom prst="straightConnector1">
            <a:avLst/>
          </a:prstGeom>
          <a:ln>
            <a:solidFill>
              <a:srgbClr val="333399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63886" y="5611662"/>
            <a:ext cx="3737987" cy="0"/>
          </a:xfrm>
          <a:prstGeom prst="straightConnector1">
            <a:avLst/>
          </a:prstGeom>
          <a:ln>
            <a:solidFill>
              <a:srgbClr val="333399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01873" y="5319485"/>
            <a:ext cx="0" cy="292177"/>
          </a:xfrm>
          <a:prstGeom prst="straightConnector1">
            <a:avLst/>
          </a:prstGeom>
          <a:ln>
            <a:solidFill>
              <a:srgbClr val="333399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043945" y="3972311"/>
            <a:ext cx="1738415" cy="560860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933363" y="5591265"/>
            <a:ext cx="1627" cy="457843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22676" y="6205327"/>
            <a:ext cx="642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Supervised ML Classifier (parameter tuning testing accuracy)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71" y="4188714"/>
            <a:ext cx="133357" cy="2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 Motivation</a:t>
            </a:r>
            <a:endParaRPr lang="en-US" dirty="0"/>
          </a:p>
        </p:txBody>
      </p:sp>
      <p:sp>
        <p:nvSpPr>
          <p:cNvPr id="3" name="TextBox 1 1 1"/>
          <p:cNvSpPr txBox="1">
            <a:spLocks noChangeArrowheads="1"/>
          </p:cNvSpPr>
          <p:nvPr/>
        </p:nvSpPr>
        <p:spPr bwMode="auto">
          <a:xfrm>
            <a:off x="333020" y="852176"/>
            <a:ext cx="619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Dimensionality Reduction – PCA and k-PCA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t="3193" r="11131" b="-394"/>
          <a:stretch/>
        </p:blipFill>
        <p:spPr>
          <a:xfrm>
            <a:off x="333019" y="1848880"/>
            <a:ext cx="4350937" cy="38887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0062" y="6227526"/>
            <a:ext cx="5997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err="1"/>
              <a:t>Quan</a:t>
            </a:r>
            <a:r>
              <a:rPr lang="en-US" sz="1600" u="sng" dirty="0"/>
              <a:t> Wang</a:t>
            </a:r>
            <a:r>
              <a:rPr lang="en-US" sz="1600" dirty="0"/>
              <a:t> (2020). </a:t>
            </a:r>
            <a:r>
              <a:rPr lang="en-US" sz="1600" i="1" dirty="0"/>
              <a:t>Kernel PCA and Pre-Image </a:t>
            </a:r>
            <a:r>
              <a:rPr lang="en-US" sz="1600" i="1" dirty="0" smtClean="0"/>
              <a:t>Reconstruction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45995" y="2424978"/>
            <a:ext cx="1776428" cy="1191766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558" r="17836"/>
          <a:stretch/>
        </p:blipFill>
        <p:spPr>
          <a:xfrm>
            <a:off x="7025316" y="1127944"/>
            <a:ext cx="2715690" cy="25940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7247" r="15817"/>
          <a:stretch/>
        </p:blipFill>
        <p:spPr>
          <a:xfrm>
            <a:off x="7154435" y="3967330"/>
            <a:ext cx="2662814" cy="259875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064976" y="3616744"/>
            <a:ext cx="1776428" cy="1191766"/>
          </a:xfrm>
          <a:prstGeom prst="straightConnector1">
            <a:avLst/>
          </a:prstGeom>
          <a:ln>
            <a:solidFill>
              <a:srgbClr val="333399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932557" y="4808510"/>
            <a:ext cx="1758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Price to pay</a:t>
            </a:r>
            <a:r>
              <a:rPr lang="en-US" sz="1600" dirty="0" smtClean="0">
                <a:solidFill>
                  <a:srgbClr val="000099"/>
                </a:solidFill>
              </a:rPr>
              <a:t>:</a:t>
            </a:r>
          </a:p>
          <a:p>
            <a:r>
              <a:rPr lang="en-US" sz="1600" dirty="0" smtClean="0">
                <a:solidFill>
                  <a:srgbClr val="000099"/>
                </a:solidFill>
              </a:rPr>
              <a:t>Parameter tuning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1167" y="4043350"/>
            <a:ext cx="204414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2 steps in one shot</a:t>
            </a:r>
            <a:endParaRPr lang="en-US" sz="160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436153" y="1837000"/>
            <a:ext cx="3465000" cy="42906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6821" y="1666179"/>
            <a:ext cx="1517302" cy="348894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Classification Pipeline</a:t>
            </a:r>
            <a:endParaRPr lang="en-US" dirty="0"/>
          </a:p>
        </p:txBody>
      </p:sp>
      <p:sp>
        <p:nvSpPr>
          <p:cNvPr id="3" name="TextBox 1 1 1"/>
          <p:cNvSpPr txBox="1">
            <a:spLocks noChangeArrowheads="1"/>
          </p:cNvSpPr>
          <p:nvPr/>
        </p:nvSpPr>
        <p:spPr bwMode="auto">
          <a:xfrm>
            <a:off x="433504" y="611021"/>
            <a:ext cx="4671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Dimensionality Reduction &amp; SVC</a:t>
            </a:r>
            <a:endParaRPr lang="it-IT" sz="2400" dirty="0">
              <a:solidFill>
                <a:srgbClr val="000099"/>
              </a:solidFill>
            </a:endParaRPr>
          </a:p>
        </p:txBody>
      </p:sp>
      <p:sp>
        <p:nvSpPr>
          <p:cNvPr id="7" name="CasellaDiTesto 1 1 1 1 1 1 1 1 1 1 1 1 1 1 1 1 1 1"/>
          <p:cNvSpPr txBox="1">
            <a:spLocks noChangeArrowheads="1"/>
          </p:cNvSpPr>
          <p:nvPr/>
        </p:nvSpPr>
        <p:spPr bwMode="auto">
          <a:xfrm>
            <a:off x="6438672" y="857955"/>
            <a:ext cx="53379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Support Vector Classification (SVC):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Radial Basis Functions (RBF).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Parameters tuning:     and      (grid search).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asellaDiTesto 1 1 1 1 1 1 1 1 1 1 1 1 1 1 1 1 2"/>
          <p:cNvSpPr txBox="1">
            <a:spLocks noChangeArrowheads="1"/>
          </p:cNvSpPr>
          <p:nvPr/>
        </p:nvSpPr>
        <p:spPr bwMode="auto">
          <a:xfrm>
            <a:off x="237163" y="1146353"/>
            <a:ext cx="526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PCA: direct measure of reduction quality.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2530" y="107329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 🙂 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97" y="1663710"/>
            <a:ext cx="156980" cy="182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794" y="1684131"/>
            <a:ext cx="135643" cy="166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t="3941" r="12476" b="12839"/>
          <a:stretch/>
        </p:blipFill>
        <p:spPr>
          <a:xfrm>
            <a:off x="7549409" y="3433630"/>
            <a:ext cx="3054699" cy="2773345"/>
          </a:xfrm>
          <a:prstGeom prst="rect">
            <a:avLst/>
          </a:prstGeom>
        </p:spPr>
      </p:pic>
      <p:sp>
        <p:nvSpPr>
          <p:cNvPr id="13" name="CasellaDiTesto 1 1 1 1 1 1 1 1 1 1 1 1 1 1 1 1 1 2"/>
          <p:cNvSpPr txBox="1">
            <a:spLocks noChangeArrowheads="1"/>
          </p:cNvSpPr>
          <p:nvPr/>
        </p:nvSpPr>
        <p:spPr bwMode="auto">
          <a:xfrm>
            <a:off x="6438672" y="1935173"/>
            <a:ext cx="56253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Hyper-parameter Tuning: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Number of reduced components: 10.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Best parameters on grid boundaries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6383" y="26102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☹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26139" y="2170346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 🙂 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2" y="4728857"/>
            <a:ext cx="156980" cy="1828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41" y="6295150"/>
            <a:ext cx="135643" cy="166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90" y="3205662"/>
            <a:ext cx="1481404" cy="2016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135" y="5735421"/>
            <a:ext cx="274334" cy="156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96" y="4663931"/>
            <a:ext cx="274334" cy="1563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96" y="3650019"/>
            <a:ext cx="274334" cy="15637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222217" y="6438087"/>
            <a:ext cx="2959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/>
              <a:t>Source:</a:t>
            </a:r>
            <a:r>
              <a:rPr lang="en-US" sz="1600" dirty="0" smtClean="0"/>
              <a:t> </a:t>
            </a:r>
            <a:r>
              <a:rPr lang="en-US" sz="1600" i="1" dirty="0">
                <a:solidFill>
                  <a:srgbClr val="333399"/>
                </a:solidFill>
                <a:hlinkClick r:id="rId23"/>
              </a:rPr>
              <a:t>https://scikit-learn.org/</a:t>
            </a:r>
            <a:endParaRPr lang="en-US" sz="1600" i="1" dirty="0">
              <a:solidFill>
                <a:srgbClr val="333399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3" y="1977677"/>
            <a:ext cx="5392859" cy="361648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0" y="4774550"/>
            <a:ext cx="1213166" cy="24080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39" y="5768391"/>
            <a:ext cx="1213166" cy="2408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08" y="4722437"/>
            <a:ext cx="1880103" cy="2023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46" y="2691083"/>
            <a:ext cx="437411" cy="2027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55" y="2681062"/>
            <a:ext cx="437411" cy="202702"/>
          </a:xfrm>
          <a:prstGeom prst="rect">
            <a:avLst/>
          </a:prstGeom>
        </p:spPr>
      </p:pic>
      <p:sp>
        <p:nvSpPr>
          <p:cNvPr id="44" name="CasellaDiTesto 1 1 1 1 1 1 1 1 1 1 1 1 1 1 1 1 2"/>
          <p:cNvSpPr txBox="1">
            <a:spLocks noChangeArrowheads="1"/>
          </p:cNvSpPr>
          <p:nvPr/>
        </p:nvSpPr>
        <p:spPr bwMode="auto">
          <a:xfrm>
            <a:off x="237163" y="6356423"/>
            <a:ext cx="526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k-PCA: </a:t>
            </a:r>
            <a:r>
              <a:rPr lang="en-US" dirty="0">
                <a:solidFill>
                  <a:srgbClr val="000000"/>
                </a:solidFill>
              </a:rPr>
              <a:t>add extra parameter </a:t>
            </a:r>
            <a:r>
              <a:rPr lang="en-US" dirty="0" smtClean="0">
                <a:solidFill>
                  <a:srgbClr val="000000"/>
                </a:solidFill>
              </a:rPr>
              <a:t>tuning: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7631" y="63000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☹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1" y="6471450"/>
            <a:ext cx="263665" cy="1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</p:spPr>
        <p:txBody>
          <a:bodyPr/>
          <a:lstStyle/>
          <a:p>
            <a:r>
              <a:rPr lang="en-US" dirty="0" smtClean="0"/>
              <a:t>ML Classification Results</a:t>
            </a:r>
            <a:endParaRPr lang="en-US" dirty="0"/>
          </a:p>
        </p:txBody>
      </p:sp>
      <p:sp>
        <p:nvSpPr>
          <p:cNvPr id="4" name="TextBox 1 1 1"/>
          <p:cNvSpPr txBox="1">
            <a:spLocks noChangeArrowheads="1"/>
          </p:cNvSpPr>
          <p:nvPr/>
        </p:nvSpPr>
        <p:spPr bwMode="auto">
          <a:xfrm>
            <a:off x="533988" y="781844"/>
            <a:ext cx="4889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PCA </a:t>
            </a:r>
            <a:r>
              <a:rPr lang="en-US" sz="2400" i="1" dirty="0" smtClean="0">
                <a:solidFill>
                  <a:srgbClr val="000099"/>
                </a:solidFill>
              </a:rPr>
              <a:t>vs.</a:t>
            </a:r>
            <a:r>
              <a:rPr lang="en-US" sz="2400" dirty="0" smtClean="0">
                <a:solidFill>
                  <a:srgbClr val="000099"/>
                </a:solidFill>
              </a:rPr>
              <a:t> k-PCA – Confusion Matrix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5" y="1499300"/>
            <a:ext cx="5489034" cy="50035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3" y="1499299"/>
            <a:ext cx="5489034" cy="50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4422" y="0"/>
            <a:ext cx="11567583" cy="579438"/>
          </a:xfrm>
        </p:spPr>
        <p:txBody>
          <a:bodyPr/>
          <a:lstStyle/>
          <a:p>
            <a:r>
              <a:rPr lang="en-US" dirty="0" smtClean="0"/>
              <a:t>ML Classification Reports</a:t>
            </a:r>
            <a:endParaRPr lang="en-US" dirty="0"/>
          </a:p>
        </p:txBody>
      </p:sp>
      <p:sp>
        <p:nvSpPr>
          <p:cNvPr id="4" name="TextBox 1 1 1"/>
          <p:cNvSpPr txBox="1">
            <a:spLocks noChangeArrowheads="1"/>
          </p:cNvSpPr>
          <p:nvPr/>
        </p:nvSpPr>
        <p:spPr bwMode="auto">
          <a:xfrm>
            <a:off x="544036" y="594803"/>
            <a:ext cx="22531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PCA </a:t>
            </a:r>
            <a:r>
              <a:rPr lang="en-US" sz="2400" i="1" dirty="0" smtClean="0">
                <a:solidFill>
                  <a:srgbClr val="000099"/>
                </a:solidFill>
              </a:rPr>
              <a:t>vs.</a:t>
            </a:r>
            <a:r>
              <a:rPr lang="en-US" sz="2400" dirty="0" smtClean="0">
                <a:solidFill>
                  <a:srgbClr val="000099"/>
                </a:solidFill>
              </a:rPr>
              <a:t> k-PCA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4" y="1185707"/>
            <a:ext cx="5174091" cy="5486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49" y="1185706"/>
            <a:ext cx="5174091" cy="54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 txBox="1">
            <a:spLocks/>
          </p:cNvSpPr>
          <p:nvPr/>
        </p:nvSpPr>
        <p:spPr bwMode="auto">
          <a:xfrm>
            <a:off x="2444985" y="0"/>
            <a:ext cx="86756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r>
              <a:rPr lang="en-US" sz="2800" kern="0" dirty="0" smtClean="0"/>
              <a:t>Movies Duration</a:t>
            </a:r>
            <a:endParaRPr lang="en-US" sz="2800" kern="0" dirty="0"/>
          </a:p>
        </p:txBody>
      </p:sp>
      <p:sp>
        <p:nvSpPr>
          <p:cNvPr id="4" name="TextBox 1 1 1"/>
          <p:cNvSpPr txBox="1">
            <a:spLocks noChangeArrowheads="1"/>
          </p:cNvSpPr>
          <p:nvPr/>
        </p:nvSpPr>
        <p:spPr bwMode="auto">
          <a:xfrm>
            <a:off x="297453" y="771885"/>
            <a:ext cx="2959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Countries and Years</a:t>
            </a:r>
            <a:endParaRPr lang="it-IT" sz="2400" dirty="0">
              <a:solidFill>
                <a:srgbClr val="00009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6997" y="1011770"/>
            <a:ext cx="1595468" cy="9161"/>
          </a:xfrm>
          <a:prstGeom prst="line">
            <a:avLst/>
          </a:prstGeom>
          <a:ln>
            <a:solidFill>
              <a:srgbClr val="3737F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 1 1"/>
          <p:cNvSpPr txBox="1">
            <a:spLocks noChangeArrowheads="1"/>
          </p:cNvSpPr>
          <p:nvPr/>
        </p:nvSpPr>
        <p:spPr bwMode="auto">
          <a:xfrm>
            <a:off x="741438" y="366819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</a:rPr>
              <a:t>USA</a:t>
            </a:r>
            <a:endParaRPr lang="it-IT" sz="2400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4" y="1342759"/>
            <a:ext cx="7993015" cy="5367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6503" r="31071" b="38891"/>
          <a:stretch/>
        </p:blipFill>
        <p:spPr>
          <a:xfrm>
            <a:off x="6639036" y="4821665"/>
            <a:ext cx="875923" cy="908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83" y="4866930"/>
            <a:ext cx="731581" cy="900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1 2"/>
          <p:cNvSpPr txBox="1"/>
          <p:nvPr/>
        </p:nvSpPr>
        <p:spPr>
          <a:xfrm>
            <a:off x="11637532" y="6507999"/>
            <a:ext cx="42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5</a:t>
            </a:r>
            <a:endParaRPr lang="it-IT" sz="16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83" y="771885"/>
            <a:ext cx="1342549" cy="6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422" y="1035565"/>
            <a:ext cx="9587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Distinct user rating systems show strong correlation.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22" y="2168813"/>
            <a:ext cx="1120845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750" dirty="0" smtClean="0">
                <a:solidFill>
                  <a:srgbClr val="000099"/>
                </a:solidFill>
              </a:rPr>
              <a:t>Movie runtimes don’t win ratings (could be targeted: country trends).</a:t>
            </a:r>
            <a:endParaRPr lang="en-US" sz="275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22" y="3302061"/>
            <a:ext cx="11208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Keep our business riding: go deep into data!</a:t>
            </a:r>
            <a:endParaRPr lang="en-US" sz="2800" dirty="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19545" r="68" b="12399"/>
          <a:stretch/>
        </p:blipFill>
        <p:spPr>
          <a:xfrm>
            <a:off x="7396675" y="3558013"/>
            <a:ext cx="4734962" cy="3241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6503" r="31071" b="38891"/>
          <a:stretch/>
        </p:blipFill>
        <p:spPr>
          <a:xfrm>
            <a:off x="9326194" y="5018671"/>
            <a:ext cx="875923" cy="908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19" y="4752175"/>
            <a:ext cx="731581" cy="900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856212" y="4704284"/>
            <a:ext cx="4037845" cy="5794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195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6pPr>
            <a:lvl7pPr marL="914388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7pPr>
            <a:lvl8pPr marL="1371583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8pPr>
            <a:lvl9pPr marL="1828777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pitchFamily="-106" charset="0"/>
              </a:defRPr>
            </a:lvl9pPr>
          </a:lstStyle>
          <a:p>
            <a:pPr algn="ctr"/>
            <a:r>
              <a:rPr lang="en-US" sz="2800" kern="0" dirty="0" smtClean="0"/>
              <a:t>Thanks for attending! Questions?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2026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00299"/>
  <p:tag name="ORIGINALWIDTH" val="272.014"/>
  <p:tag name="OUTPUTDPI" val="1200"/>
  <p:tag name="LATEXADDIN" val="\documentclass{article}&#10;\usepackage{amsmath}&#10;\usepackage[dvipsnames]{xcolor}&#10;\pagestyle{empty}&#10;\begin{document}&#10;&#10;{\color{Blue}n=3264}&#10;&#10;&#10;\end{document}"/>
  <p:tag name="IGUANATEXSIZE" val="20"/>
  <p:tag name="IGUANATEXCURSOR" val="121"/>
  <p:tag name="TRANSPARENCY" val="True"/>
  <p:tag name="FILENAME" val=""/>
  <p:tag name="INPUTTYPE" val="0"/>
  <p:tag name="LATEXENGINEID" val="1"/>
  <p:tag name="TEMPFOLDER" val="C:\Users\beto\Documents\iguana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14.0058"/>
  <p:tag name="OUTPUTDPI" val="1200"/>
  <p:tag name="LATEXADDIN" val="\documentclass{article}&#10;\usepackage{amsmath}&#10;\usepackage[dvipsnames]{xcolor}&#10;\pagestyle{empty}&#10;\begin{document}&#10;&#10;{\color{BrickRed}$150$}&#10;&#10;&#10;\end{document}"/>
  <p:tag name="IGUANATEXSIZE" val="25"/>
  <p:tag name="IGUANATEXCURSOR" val="133"/>
  <p:tag name="TRANSPARENCY" val="True"/>
  <p:tag name="FILENAME" val=""/>
  <p:tag name="INPUTTYPE" val="0"/>
  <p:tag name="LATEXENGINEID" val="1"/>
  <p:tag name="TEMPFOLDER" val="C:\Users\beto\Documents\iguana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65.0393"/>
  <p:tag name="OUTPUTDPI" val="1200"/>
  <p:tag name="LATEXADDIN" val="\documentclass{article}&#10;\usepackage{amsmath}&#10;\usepackage[dvipsnames]{xcolor}&#10;\pagestyle{empty}&#10;\begin{document}&#10;&#10;${\color{Blue}150(n\!+\!m)}\!&lt;\!\!&lt;\!\!&lt;\!{\color{BrickRed}(n\!*\!m)}$&#10;&#10;&#10;\end{document}"/>
  <p:tag name="IGUANATEXSIZE" val="20"/>
  <p:tag name="IGUANATEXCURSOR" val="181"/>
  <p:tag name="TRANSPARENCY" val="True"/>
  <p:tag name="FILENAME" val=""/>
  <p:tag name="INPUTTYPE" val="0"/>
  <p:tag name="LATEXENGINEID" val="1"/>
  <p:tag name="TEMPFOLDER" val="C:\Users\beto\Documents\iguana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.50339"/>
  <p:tag name="ORIGINALWIDTH" val="140.0072"/>
  <p:tag name="OUTPUTDPI" val="1200"/>
  <p:tag name="LATEXADDIN" val="\documentclass{article}&#10;\usepackage{amsmath}&#10;\usepackage[dvipsnames]{xcolor}&#10;\pagestyle{empty}&#10;\begin{document}&#10;&#10;$11\%$&#10;&#10;&#10;\end{document}"/>
  <p:tag name="IGUANATEXSIZE" val="20"/>
  <p:tag name="IGUANATEXCURSOR" val="117"/>
  <p:tag name="TRANSPARENCY" val="True"/>
  <p:tag name="FILENAME" val=""/>
  <p:tag name="INPUTTYPE" val="0"/>
  <p:tag name="LATEXENGINEID" val="1"/>
  <p:tag name="TEMPFOLDER" val="C:\Users\beto\Documents\iguana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50386"/>
  <p:tag name="ORIGINALWIDTH" val="706.0363"/>
  <p:tag name="OUTPUTDPI" val="1200"/>
  <p:tag name="LATEXADDIN" val="\documentclass{article}&#10;\usepackage{amsmath}&#10;\usepackage[dvipsnames]{xcolor}&#10;\pagestyle{empty}&#10;\begin{document}&#10;&#10;Image Compression&#10;&#10;&#10;\end{document}"/>
  <p:tag name="IGUANATEXSIZE" val="20"/>
  <p:tag name="IGUANATEXCURSOR" val="130"/>
  <p:tag name="TRANSPARENCY" val="True"/>
  <p:tag name="FILENAME" val=""/>
  <p:tag name="INPUTTYPE" val="0"/>
  <p:tag name="LATEXENGINEID" val="1"/>
  <p:tag name="TEMPFOLDER" val="C:\Users\beto\Documents\iguana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629.0323"/>
  <p:tag name="OUTPUTDPI" val="1200"/>
  <p:tag name="LATEXADDIN" val="\documentclass{article}&#10;\usepackage{amsmath}&#10;\usepackage[dvipsnames]{xcolor}&#10;\pagestyle{empty}&#10;\begin{document}&#10;&#10;$\mathbf{X}:\;(2414,32256)$&#10;&#10;&#10;\end{document}"/>
  <p:tag name="IGUANATEXSIZE" val="18"/>
  <p:tag name="IGUANATEXCURSOR" val="127"/>
  <p:tag name="TRANSPARENCY" val="True"/>
  <p:tag name="FILENAME" val=""/>
  <p:tag name="INPUTTYPE" val="0"/>
  <p:tag name="LATEXENGINEID" val="1"/>
  <p:tag name="TEMPFOLDER" val="C:\Users\beto\Documents\iguana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43.5228"/>
  <p:tag name="OUTPUTDPI" val="1200"/>
  <p:tag name="LATEXADDIN" val="\documentclass{article}&#10;\usepackage{amsmath}&#10;\usepackage[dvipsnames]{xcolor}&#10;\pagestyle{empty}&#10;\begin{document}&#10;&#10;$\mathbf{y}:\;(2414,1)$&#10;&#10;&#10;\end{document}"/>
  <p:tag name="IGUANATEXSIZE" val="18"/>
  <p:tag name="IGUANATEXCURSOR" val="134"/>
  <p:tag name="TRANSPARENCY" val="True"/>
  <p:tag name="FILENAME" val=""/>
  <p:tag name="INPUTTYPE" val="0"/>
  <p:tag name="LATEXENGINEID" val="1"/>
  <p:tag name="TEMPFOLDER" val="C:\Users\beto\Documents\iguana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.00504"/>
  <p:tag name="ORIGINALWIDTH" val="1139.058"/>
  <p:tag name="OUTPUTDPI" val="1200"/>
  <p:tag name="LATEXADDIN" val="\documentclass{article}&#10;\usepackage{amsmath}&#10;\usepackage[dvipsnames]{xcolor}&#10;\pagestyle{empty}&#10;\begin{document}&#10;&#10;$\mathbf{\hat{X}}:\;(2414,m)$ \&amp; $m&lt;&lt;&lt;32256$&#10;&#10;&#10;\end{document}"/>
  <p:tag name="IGUANATEXSIZE" val="18"/>
  <p:tag name="IGUANATEXCURSOR" val="144"/>
  <p:tag name="TRANSPARENCY" val="True"/>
  <p:tag name="FILENAME" val=""/>
  <p:tag name="INPUTTYPE" val="0"/>
  <p:tag name="LATEXENGINEID" val="1"/>
  <p:tag name="TEMPFOLDER" val="C:\Users\beto\Documents\iguana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00299"/>
  <p:tag name="ORIGINALWIDTH" val="35.00181"/>
  <p:tag name="OUTPUTDPI" val="1200"/>
  <p:tag name="LATEXADDIN" val="\documentclass{article}&#10;\usepackage{amsmath}&#10;\usepackage[dvipsnames]{xcolor}&#10;\pagestyle{empty}&#10;\begin{document}&#10;&#10;{\color{Blue}\textbf{?}}&#10;&#10;&#10;\end{document}"/>
  <p:tag name="IGUANATEXSIZE" val="25"/>
  <p:tag name="IGUANATEXCURSOR" val="137"/>
  <p:tag name="TRANSPARENCY" val="True"/>
  <p:tag name="FILENAME" val=""/>
  <p:tag name="INPUTTYPE" val="0"/>
  <p:tag name="LATEXENGINEID" val="1"/>
  <p:tag name="TEMPFOLDER" val="C:\Users\beto\Documents\iguana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307"/>
  <p:tag name="ORIGINALWIDTH" val="51.50268"/>
  <p:tag name="OUTPUTDPI" val="1200"/>
  <p:tag name="LATEXADDIN" val="\documentclass{article}&#10;\usepackage{amsmath}&#10;\pagestyle{empty}&#10;\begin{document}&#10;&#10;&#10;$\mathrm{C}$&#10;&#10;\end{document}"/>
  <p:tag name="IGUANATEXSIZE" val="20"/>
  <p:tag name="IGUANATEXCURSOR" val="94"/>
  <p:tag name="TRANSPARENCY" val="True"/>
  <p:tag name="FILENAME" val=""/>
  <p:tag name="INPUTTYPE" val="0"/>
  <p:tag name="LATEXENGINEID" val="1"/>
  <p:tag name="TEMPFOLDER" val="C:\Users\beto\Documents\iguana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OUTPUTDPI" val="1200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FILENAME" val=""/>
  <p:tag name="INPUTTYPE" val="0"/>
  <p:tag name="LATEXENGINEID" val="1"/>
  <p:tag name="TEMPFOLDER" val="C:\Users\beto\Documents\iguana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00299"/>
  <p:tag name="ORIGINALWIDTH" val="293.5151"/>
  <p:tag name="OUTPUTDPI" val="1200"/>
  <p:tag name="LATEXADDIN" val="\documentclass{article}&#10;\usepackage{amsmath}&#10;\usepackage[dvipsnames]{xcolor}&#10;\pagestyle{empty}&#10;\begin{document}&#10;&#10;{\color{BrickRed}m=2448}&#10;&#10;&#10;\end{document}"/>
  <p:tag name="IGUANATEXSIZE" val="20"/>
  <p:tag name="IGUANATEXCURSOR" val="129"/>
  <p:tag name="TRANSPARENCY" val="True"/>
  <p:tag name="FILENAME" val=""/>
  <p:tag name="INPUTTYPE" val="0"/>
  <p:tag name="LATEXENGINEID" val="1"/>
  <p:tag name="TEMPFOLDER" val="C:\Users\beto\Documents\iguana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307"/>
  <p:tag name="ORIGINALWIDTH" val="51.50268"/>
  <p:tag name="OUTPUTDPI" val="1200"/>
  <p:tag name="LATEXADDIN" val="\documentclass{article}&#10;\usepackage{amsmath}&#10;\pagestyle{empty}&#10;\begin{document}&#10;&#10;&#10;$\mathrm{C}$&#10;&#10;\end{document}"/>
  <p:tag name="IGUANATEXSIZE" val="20"/>
  <p:tag name="IGUANATEXCURSOR" val="94"/>
  <p:tag name="TRANSPARENCY" val="True"/>
  <p:tag name="FILENAME" val=""/>
  <p:tag name="INPUTTYPE" val="0"/>
  <p:tag name="LATEXENGINEID" val="1"/>
  <p:tag name="TEMPFOLDER" val="C:\Users\beto\Documents\iguana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OUTPUTDPI" val="1200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FILENAME" val=""/>
  <p:tag name="INPUTTYPE" val="0"/>
  <p:tag name="LATEXENGINEID" val="1"/>
  <p:tag name="TEMPFOLDER" val="C:\Users\beto\Documents\iguana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0378"/>
  <p:tag name="ORIGINALWIDTH" val="540.0277"/>
  <p:tag name="OUTPUTDPI" val="1200"/>
  <p:tag name="LATEXADDIN" val="\documentclass{article}&#10;\usepackage{amsmath}&#10;\pagestyle{empty}&#10;\begin{document}&#10;&#10;&#10;Mean accuracy&#10;&#10;\end{document}"/>
  <p:tag name="IGUANATEXSIZE" val="18"/>
  <p:tag name="IGUANATEXCURSOR" val="95"/>
  <p:tag name="TRANSPARENCY" val="True"/>
  <p:tag name="FILENAME" val=""/>
  <p:tag name="INPUTTYPE" val="0"/>
  <p:tag name="LATEXENGINEID" val="1"/>
  <p:tag name="TEMPFOLDER" val="C:\Users\beto\Documents\iguana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00.0051"/>
  <p:tag name="OUTPUTDPI" val="1200"/>
  <p:tag name="LATEXADDIN" val="\documentclass{article}&#10;\usepackage{amsmath}&#10;\pagestyle{empty}&#10;\begin{document}&#10;&#10;&#10;$0.3$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00.0051"/>
  <p:tag name="OUTPUTDPI" val="1200"/>
  <p:tag name="LATEXADDIN" val="\documentclass{article}&#10;\usepackage{amsmath}&#10;\pagestyle{empty}&#10;\begin{document}&#10;&#10;&#10;$0.6$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00.0051"/>
  <p:tag name="OUTPUTDPI" val="1200"/>
  <p:tag name="LATEXADDIN" val="\documentclass{article}&#10;\usepackage{amsmath}&#10;\pagestyle{empty}&#10;\begin{document}&#10;&#10;&#10;$0.9$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.0041"/>
  <p:tag name="ORIGINALWIDTH" val="398.0205"/>
  <p:tag name="OUTPUTDPI" val="1200"/>
  <p:tag name="LATEXADDIN" val="\documentclass{article}&#10;\usepackage{amsmath}&#10;\usepackage[dvipsnames]{xcolor}&#10;\pagestyle{empty}&#10;\begin{document}&#10;&#10;{\color{Blue}$n_{comp}=10$}&#10;&#10;&#10;\end{document}"/>
  <p:tag name="IGUANATEXSIZE" val="20"/>
  <p:tag name="IGUANATEXCURSOR" val="134"/>
  <p:tag name="TRANSPARENCY" val="True"/>
  <p:tag name="FILENAME" val=""/>
  <p:tag name="INPUTTYPE" val="0"/>
  <p:tag name="LATEXENGINEID" val="1"/>
  <p:tag name="TEMPFOLDER" val="C:\Users\beto\Documents\iguana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.0041"/>
  <p:tag name="ORIGINALWIDTH" val="398.0205"/>
  <p:tag name="OUTPUTDPI" val="1200"/>
  <p:tag name="LATEXADDIN" val="\documentclass{article}&#10;\usepackage{amsmath}&#10;\usepackage[dvipsnames]{xcolor}&#10;\pagestyle{empty}&#10;\begin{document}&#10;&#10;{\color{Blue}$n_{comp}=50$}&#10;&#10;&#10;&#10;&#10;\end{document}"/>
  <p:tag name="IGUANATEXSIZE" val="20"/>
  <p:tag name="IGUANATEXCURSOR" val="134"/>
  <p:tag name="TRANSPARENCY" val="True"/>
  <p:tag name="FILENAME" val=""/>
  <p:tag name="INPUTTYPE" val="0"/>
  <p:tag name="LATEXENGINEID" val="1"/>
  <p:tag name="TEMPFOLDER" val="C:\Users\beto\Documents\iguana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1.0396"/>
  <p:tag name="OUTPUTDPI" val="1200"/>
  <p:tag name="LATEXADDIN" val="\documentclass{article}&#10;\usepackage{amsmath}&#10;\usepackage[dvipsnames]{xcolor}&#10;\pagestyle{empty}&#10;\begin{document}&#10;&#10;{\color{Blue}Cross-validation (+1)}&#10;&#10;&#10;&#10;&#10;\end{document}"/>
  <p:tag name="IGUANATEXSIZE" val="16"/>
  <p:tag name="IGUANATEXCURSOR" val="146"/>
  <p:tag name="TRANSPARENCY" val="True"/>
  <p:tag name="FILENAME" val=""/>
  <p:tag name="INPUTTYPE" val="0"/>
  <p:tag name="LATEXENGINEID" val="1"/>
  <p:tag name="TEMPFOLDER" val="C:\Users\beto\Documents\iguana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.50339"/>
  <p:tag name="ORIGINALWIDTH" val="143.5074"/>
  <p:tag name="OUTPUTDPI" val="1200"/>
  <p:tag name="LATEXADDIN" val="\documentclass{article}&#10;\usepackage{amsmath}&#10;\usepackage[dvipsnames]{xcolor}&#10;\pagestyle{empty}&#10;\begin{document}&#10;&#10;{\color{Blue}$25\%$}&#10;&#10;&#10;&#10;&#10;\end{document}"/>
  <p:tag name="IGUANATEXSIZE" val="20"/>
  <p:tag name="IGUANATEXCURSOR" val="131"/>
  <p:tag name="TRANSPARENCY" val="True"/>
  <p:tag name="FILENAME" val=""/>
  <p:tag name="INPUTTYPE" val="0"/>
  <p:tag name="LATEXENGINEID" val="1"/>
  <p:tag name="TEMPFOLDER" val="C:\Users\beto\Documents\iguana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500472"/>
  <p:tag name="ORIGINALWIDTH" val="83.00425"/>
  <p:tag name="OUTPUTDPI" val="1200"/>
  <p:tag name="LATEXADDIN" val="\documentclass{article}&#10;\usepackage{amsmath}&#10;\usepackage[dvipsnames]{xcolor}&#10;\pagestyle{empty}&#10;\begin{document}&#10;&#10;$\ldots$&#10;&#10;&#10;\end{document}"/>
  <p:tag name="IGUANATEXSIZE" val="30"/>
  <p:tag name="IGUANATEXCURSOR" val="120"/>
  <p:tag name="TRANSPARENCY" val="True"/>
  <p:tag name="FILENAME" val=""/>
  <p:tag name="INPUTTYPE" val="0"/>
  <p:tag name="LATEXENGINEID" val="1"/>
  <p:tag name="TEMPFOLDER" val="C:\Users\beto\Documents\iguana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.50339"/>
  <p:tag name="ORIGINALWIDTH" val="143.5074"/>
  <p:tag name="OUTPUTDPI" val="1200"/>
  <p:tag name="LATEXADDIN" val="\documentclass{article}&#10;\usepackage{amsmath}&#10;\usepackage[dvipsnames]{xcolor}&#10;\pagestyle{empty}&#10;\begin{document}&#10;&#10;{\color{Blue}$75\%$}&#10;&#10;&#10;&#10;&#10;\end{document}"/>
  <p:tag name="IGUANATEXSIZE" val="20"/>
  <p:tag name="IGUANATEXCURSOR" val="128"/>
  <p:tag name="TRANSPARENCY" val="True"/>
  <p:tag name="FILENAME" val=""/>
  <p:tag name="INPUTTYPE" val="0"/>
  <p:tag name="LATEXENGINEID" val="1"/>
  <p:tag name="TEMPFOLDER" val="C:\Users\beto\Documents\iguana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86.50441"/>
  <p:tag name="OUTPUTDPI" val="1200"/>
  <p:tag name="LATEXADDIN" val="\documentclass{article}&#10;\usepackage{amsmath}&#10;\pagestyle{empty}&#10;\begin{document}&#10;&#10;&#10;$\gamma_{\,\mathrm{k}}$&#10;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beto\Documents\iguana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307"/>
  <p:tag name="ORIGINALWIDTH" val="51.50268"/>
  <p:tag name="OUTPUTDPI" val="1200"/>
  <p:tag name="LATEXADDIN" val="\documentclass{article}&#10;\usepackage{amsmath}&#10;\pagestyle{empty}&#10;\begin{document}&#10;&#10;&#10;$\mathrm{C}$&#10;&#10;\end{document}"/>
  <p:tag name="IGUANATEXSIZE" val="20"/>
  <p:tag name="IGUANATEXCURSOR" val="94"/>
  <p:tag name="TRANSPARENCY" val="True"/>
  <p:tag name="FILENAME" val=""/>
  <p:tag name="INPUTTYPE" val="0"/>
  <p:tag name="LATEXENGINEID" val="1"/>
  <p:tag name="TEMPFOLDER" val="C:\Users\beto\Documents\iguana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OUTPUTDPI" val="1200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FILENAME" val=""/>
  <p:tag name="INPUTTYPE" val="0"/>
  <p:tag name="LATEXENGINEID" val="1"/>
  <p:tag name="TEMPFOLDER" val="C:\Users\beto\Documents\iguana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73.5192"/>
  <p:tag name="OUTPUTDPI" val="1200"/>
  <p:tag name="LATEXADDIN" val="\documentclass{article}&#10;\usepackage{amsmath}&#10;\pagestyle{empty}&#10;\begin{document}&#10;&#10;&#10;$\displaystyle\left\{\gamma_{\,\mathrm{k}},\,\mathrm{C},\,\gamma\right\}$&#10;&#10;\end{document}"/>
  <p:tag name="IGUANATEXSIZE" val="20"/>
  <p:tag name="IGUANATEXCURSOR" val="146"/>
  <p:tag name="TRANSPARENCY" val="True"/>
  <p:tag name="FILENAME" val=""/>
  <p:tag name="INPUTTYPE" val="0"/>
  <p:tag name="LATEXENGINEID" val="1"/>
  <p:tag name="TEMPFOLDER" val="C:\Users\beto\Documents\iguana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307"/>
  <p:tag name="ORIGINALWIDTH" val="51.50268"/>
  <p:tag name="OUTPUTDPI" val="1200"/>
  <p:tag name="LATEXADDIN" val="\documentclass{article}&#10;\usepackage{amsmath}&#10;\pagestyle{empty}&#10;\begin{document}&#10;&#10;&#10;$\mathrm{C}$&#10;&#10;\end{document}"/>
  <p:tag name="IGUANATEXSIZE" val="20"/>
  <p:tag name="IGUANATEXCURSOR" val="94"/>
  <p:tag name="TRANSPARENCY" val="True"/>
  <p:tag name="FILENAME" val=""/>
  <p:tag name="INPUTTYPE" val="0"/>
  <p:tag name="LATEXENGINEID" val="1"/>
  <p:tag name="TEMPFOLDER" val="C:\Users\beto\Documents\iguana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OUTPUTDPI" val="1200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FILENAME" val=""/>
  <p:tag name="INPUTTYPE" val="0"/>
  <p:tag name="LATEXENGINEID" val="1"/>
  <p:tag name="TEMPFOLDER" val="C:\Users\beto\Documents\iguana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00307"/>
  <p:tag name="ORIGINALWIDTH" val="51.50268"/>
  <p:tag name="OUTPUTDPI" val="1200"/>
  <p:tag name="LATEXADDIN" val="\documentclass{article}&#10;\usepackage{amsmath}&#10;\pagestyle{empty}&#10;\begin{document}&#10;&#10;&#10;$\mathrm{C}$&#10;&#10;\end{document}"/>
  <p:tag name="IGUANATEXSIZE" val="20"/>
  <p:tag name="IGUANATEXCURSOR" val="94"/>
  <p:tag name="TRANSPARENCY" val="True"/>
  <p:tag name="FILENAME" val=""/>
  <p:tag name="INPUTTYPE" val="0"/>
  <p:tag name="LATEXENGINEID" val="1"/>
  <p:tag name="TEMPFOLDER" val="C:\Users\beto\Documents\iguana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50283"/>
  <p:tag name="ORIGINALWIDTH" val="44.50229"/>
  <p:tag name="OUTPUTDPI" val="1200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FILENAME" val=""/>
  <p:tag name="INPUTTYPE" val="0"/>
  <p:tag name="LATEXENGINEID" val="1"/>
  <p:tag name="TEMPFOLDER" val="C:\Users\beto\Documents\iguana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50378"/>
  <p:tag name="ORIGINALWIDTH" val="540.0277"/>
  <p:tag name="OUTPUTDPI" val="1200"/>
  <p:tag name="LATEXADDIN" val="\documentclass{article}&#10;\usepackage{amsmath}&#10;\pagestyle{empty}&#10;\begin{document}&#10;&#10;&#10;Mean accuracy&#10;&#10;\end{document}"/>
  <p:tag name="IGUANATEXSIZE" val="18"/>
  <p:tag name="IGUANATEXCURSOR" val="95"/>
  <p:tag name="TRANSPARENCY" val="True"/>
  <p:tag name="FILENAME" val=""/>
  <p:tag name="INPUTTYPE" val="0"/>
  <p:tag name="LATEXENGINEID" val="1"/>
  <p:tag name="TEMPFOLDER" val="C:\Users\beto\Documents\iguana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50126"/>
  <p:tag name="ORIGINALWIDTH" val="10.00055"/>
  <p:tag name="OUTPUTDPI" val="1200"/>
  <p:tag name="LATEXADDIN" val="\documentclass{article}&#10;\usepackage{amsmath}&#10;\usepackage[dvipsnames]{xcolor}&#10;\pagestyle{empty}&#10;\begin{document}&#10;&#10;$,$&#10;&#10;&#10;\end{document}"/>
  <p:tag name="IGUANATEXSIZE" val="30"/>
  <p:tag name="IGUANATEXCURSOR" val="115"/>
  <p:tag name="TRANSPARENCY" val="True"/>
  <p:tag name="FILENAME" val=""/>
  <p:tag name="INPUTTYPE" val="0"/>
  <p:tag name="LATEXENGINEID" val="1"/>
  <p:tag name="TEMPFOLDER" val="C:\Users\beto\Documents\iguana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00.0051"/>
  <p:tag name="OUTPUTDPI" val="1200"/>
  <p:tag name="LATEXADDIN" val="\documentclass{article}&#10;\usepackage{amsmath}&#10;\pagestyle{empty}&#10;\begin{document}&#10;&#10;&#10;$0.3$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00.0051"/>
  <p:tag name="OUTPUTDPI" val="1200"/>
  <p:tag name="LATEXADDIN" val="\documentclass{article}&#10;\usepackage{amsmath}&#10;\pagestyle{empty}&#10;\begin{document}&#10;&#10;&#10;$0.6$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100.0051"/>
  <p:tag name="OUTPUTDPI" val="1200"/>
  <p:tag name="LATEXADDIN" val="\documentclass{article}&#10;\usepackage{amsmath}&#10;\pagestyle{empty}&#10;\begin{document}&#10;&#10;&#10;$0.9$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.006"/>
  <p:tag name="ORIGINALWIDTH" val="110.0057"/>
  <p:tag name="OUTPUTDPI" val="1200"/>
  <p:tag name="LATEXADDIN" val="\documentclass{article}&#10;\usepackage{amsmath}&#10;\pagestyle{empty}&#10;\begin{document}&#10;&#10;$\displaystyle \sum$&#10;&#10;&#10;\end{document}"/>
  <p:tag name="IGUANATEXSIZE" val="25"/>
  <p:tag name="IGUANATEXCURSOR" val="100"/>
  <p:tag name="TRANSPARENCY" val="True"/>
  <p:tag name="FILENAME" val=""/>
  <p:tag name="INPUTTYPE" val="0"/>
  <p:tag name="LATEXENGINEID" val="1"/>
  <p:tag name="TEMPFOLDER" val="C:\Users\beto\Documents\iguana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0102"/>
  <p:tag name="ORIGINALWIDTH" val="56.00291"/>
  <p:tag name="OUTPUTDPI" val="1200"/>
  <p:tag name="LATEXADDIN" val="\documentclass{article}&#10;\usepackage{amsmath}&#10;\pagestyle{empty}&#10;\begin{document}&#10;&#10;$=$&#10;&#10;&#10;\end{document}"/>
  <p:tag name="IGUANATEXSIZE" val="3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33.50173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72.5037"/>
  <p:tag name="OUTPUTDPI" val="1200"/>
  <p:tag name="LATEXADDIN" val="\documentclass{article}&#10;\usepackage{amsmath}&#10;\usepackage[dvipsnames]{xcolor}&#10;\pagestyle{empty}&#10;\begin{document}&#10;&#10;{\color{BrickRed}$10$}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beto\Documents\iguana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24439</TotalTime>
  <Words>324</Words>
  <Application>Microsoft Office PowerPoint</Application>
  <PresentationFormat>Widescreen</PresentationFormat>
  <Paragraphs>75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Calibri Light</vt:lpstr>
      <vt:lpstr>Wingdings</vt:lpstr>
      <vt:lpstr>Office Theme</vt:lpstr>
      <vt:lpstr>2_Personalizza struttura</vt:lpstr>
      <vt:lpstr>PowerPoint Presentation</vt:lpstr>
      <vt:lpstr>PowerPoint Presentation</vt:lpstr>
      <vt:lpstr>Face Recognition</vt:lpstr>
      <vt:lpstr>Research Question Motivation</vt:lpstr>
      <vt:lpstr>ML Classification Pipeline</vt:lpstr>
      <vt:lpstr>ML Classification Results</vt:lpstr>
      <vt:lpstr>ML Classification Reports</vt:lpstr>
      <vt:lpstr>PowerPoint Presentation</vt:lpstr>
      <vt:lpstr>Concluding remarks</vt:lpstr>
      <vt:lpstr>ML Classification Pipeline</vt:lpstr>
      <vt:lpstr>ML Classification Pipeline</vt:lpstr>
    </vt:vector>
  </TitlesOfParts>
  <Company>APS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TobeS</dc:creator>
  <cp:lastModifiedBy>TobeS</cp:lastModifiedBy>
  <cp:revision>1053</cp:revision>
  <dcterms:created xsi:type="dcterms:W3CDTF">2019-09-06T16:19:24Z</dcterms:created>
  <dcterms:modified xsi:type="dcterms:W3CDTF">2020-05-27T20:09:58Z</dcterms:modified>
</cp:coreProperties>
</file>