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7" r:id="rId3"/>
    <p:sldId id="259" r:id="rId4"/>
    <p:sldId id="290" r:id="rId5"/>
    <p:sldId id="281" r:id="rId6"/>
    <p:sldId id="283" r:id="rId7"/>
    <p:sldId id="291" r:id="rId8"/>
    <p:sldId id="284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FFFFFF"/>
    <a:srgbClr val="C00000"/>
    <a:srgbClr val="000099"/>
    <a:srgbClr val="3737FB"/>
    <a:srgbClr val="ED4F4F"/>
    <a:srgbClr val="BABAFA"/>
    <a:srgbClr val="6F6AC7"/>
    <a:srgbClr val="9797F7"/>
    <a:srgbClr val="F57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4660"/>
  </p:normalViewPr>
  <p:slideViewPr>
    <p:cSldViewPr snapToGrid="0">
      <p:cViewPr>
        <p:scale>
          <a:sx n="66" d="100"/>
          <a:sy n="66" d="100"/>
        </p:scale>
        <p:origin x="69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ED81D-E4E6-4C50-8FE3-648F29E63CE6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89D1B-BE7E-4C9A-8BE7-5A1A70361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8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549F2-DD7B-4690-B584-01BFDAA121AA}" type="slidenum">
              <a:rPr lang="it-IT" smtClean="0">
                <a:solidFill>
                  <a:prstClr val="black"/>
                </a:solidFill>
              </a:rPr>
              <a:pPr/>
              <a:t>1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462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549F2-DD7B-4690-B584-01BFDAA121AA}" type="slidenum">
              <a:rPr lang="it-IT" smtClean="0">
                <a:solidFill>
                  <a:prstClr val="black"/>
                </a:solidFill>
              </a:rPr>
              <a:pPr/>
              <a:t>2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26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549F2-DD7B-4690-B584-01BFDAA121AA}" type="slidenum">
              <a:rPr lang="it-IT" smtClean="0">
                <a:solidFill>
                  <a:prstClr val="black"/>
                </a:solidFill>
              </a:rPr>
              <a:pPr/>
              <a:t>3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67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89D1B-BE7E-4C9A-8BE7-5A1A703611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52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89D1B-BE7E-4C9A-8BE7-5A1A703611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2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3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3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25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4422" y="0"/>
            <a:ext cx="11567583" cy="579438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0000"/>
                </a:solidFill>
              </a:defRPr>
            </a:lvl1pPr>
          </a:lstStyle>
          <a:p>
            <a:r>
              <a:rPr lang="it-IT" dirty="0" smtClean="0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02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4422" y="0"/>
            <a:ext cx="11567583" cy="579438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0000"/>
                </a:solidFill>
              </a:defRPr>
            </a:lvl1pPr>
          </a:lstStyle>
          <a:p>
            <a:r>
              <a:rPr lang="it-IT" dirty="0" smtClean="0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242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4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1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0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4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9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6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4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E2DEC-9E8D-4242-9FCE-EB384623F7F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3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/>
          <p:cNvSpPr>
            <a:spLocks noChangeShapeType="1"/>
          </p:cNvSpPr>
          <p:nvPr userDrawn="1"/>
        </p:nvSpPr>
        <p:spPr bwMode="auto">
          <a:xfrm>
            <a:off x="3790951" y="560616"/>
            <a:ext cx="8432800" cy="0"/>
          </a:xfrm>
          <a:prstGeom prst="line">
            <a:avLst/>
          </a:prstGeom>
          <a:noFill/>
          <a:ln w="31750">
            <a:solidFill>
              <a:srgbClr val="00009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941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pitchFamily="-106" charset="0"/>
          <a:ea typeface="MS PGothic" panose="020B0600070205080204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pitchFamily="-106" charset="0"/>
          <a:ea typeface="MS PGothic" panose="020B0600070205080204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pitchFamily="-106" charset="0"/>
          <a:ea typeface="MS PGothic" panose="020B0600070205080204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pitchFamily="-106" charset="0"/>
          <a:ea typeface="MS PGothic" panose="020B0600070205080204" pitchFamily="34" charset="-128"/>
          <a:cs typeface="ＭＳ Ｐゴシック" charset="-128"/>
        </a:defRPr>
      </a:lvl5pPr>
      <a:lvl6pPr marL="457195" algn="ctr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pitchFamily="-106" charset="0"/>
        </a:defRPr>
      </a:lvl6pPr>
      <a:lvl7pPr marL="914388" algn="ctr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pitchFamily="-106" charset="0"/>
        </a:defRPr>
      </a:lvl7pPr>
      <a:lvl8pPr marL="1371583" algn="ctr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pitchFamily="-106" charset="0"/>
        </a:defRPr>
      </a:lvl8pPr>
      <a:lvl9pPr marL="1828777" algn="ctr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pitchFamily="-106" charset="0"/>
        </a:defRPr>
      </a:lvl9pPr>
    </p:titleStyle>
    <p:bodyStyle>
      <a:lvl1pPr marL="342897" indent="-342897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3"/>
        </a:buBlip>
        <a:defRPr sz="2000" b="1">
          <a:solidFill>
            <a:srgbClr val="000066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41" indent="-285746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+mn-lt"/>
          <a:ea typeface="MS PGothic" panose="020B0600070205080204" pitchFamily="34" charset="-128"/>
        </a:defRPr>
      </a:lvl2pPr>
      <a:lvl3pPr marL="1142986" indent="-228597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+mn-lt"/>
          <a:ea typeface="MS PGothic" panose="020B0600070205080204" pitchFamily="34" charset="-128"/>
        </a:defRPr>
      </a:lvl3pPr>
      <a:lvl4pPr marL="1600180" indent="-228597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MS PGothic" panose="020B0600070205080204" pitchFamily="34" charset="-128"/>
        </a:defRPr>
      </a:lvl4pPr>
      <a:lvl5pPr marL="2057375" indent="-228597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  <a:ea typeface="MS PGothic" panose="020B0600070205080204" pitchFamily="34" charset="-128"/>
          <a:sym typeface="Wingdings" panose="05000000000000000000" pitchFamily="2" charset="2"/>
        </a:defRPr>
      </a:lvl5pPr>
      <a:lvl6pPr marL="2514569" indent="-228597" algn="l" rtl="0" fontAlgn="base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n-lt"/>
          <a:ea typeface="ＭＳ Ｐゴシック" pitchFamily="-106" charset="-128"/>
          <a:sym typeface="Wingdings" pitchFamily="-106" charset="2"/>
        </a:defRPr>
      </a:lvl6pPr>
      <a:lvl7pPr marL="2971763" indent="-228597" algn="l" rtl="0" fontAlgn="base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n-lt"/>
          <a:ea typeface="ＭＳ Ｐゴシック" pitchFamily="-106" charset="-128"/>
          <a:sym typeface="Wingdings" pitchFamily="-106" charset="2"/>
        </a:defRPr>
      </a:lvl7pPr>
      <a:lvl8pPr marL="3428957" indent="-228597" algn="l" rtl="0" fontAlgn="base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n-lt"/>
          <a:ea typeface="ＭＳ Ｐゴシック" pitchFamily="-106" charset="-128"/>
          <a:sym typeface="Wingdings" pitchFamily="-106" charset="2"/>
        </a:defRPr>
      </a:lvl8pPr>
      <a:lvl9pPr marL="3886151" indent="-228597" algn="l" rtl="0" fontAlgn="base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n-lt"/>
          <a:ea typeface="ＭＳ Ｐゴシック" pitchFamily="-106" charset="-128"/>
          <a:sym typeface="Wingdings" pitchFamily="-106" charset="2"/>
        </a:defRPr>
      </a:lvl9pPr>
    </p:bodyStyle>
    <p:otherStyle>
      <a:defPPr>
        <a:defRPr lang="it-IT"/>
      </a:defPPr>
      <a:lvl1pPr marL="0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tags" Target="../tags/tag2.xml"/><Relationship Id="rId16" Type="http://schemas.openxmlformats.org/officeDocument/2006/relationships/image" Target="../media/image13.png"/><Relationship Id="rId1" Type="http://schemas.openxmlformats.org/officeDocument/2006/relationships/tags" Target="../tags/tag1.xml"/><Relationship Id="rId6" Type="http://schemas.openxmlformats.org/officeDocument/2006/relationships/notesSlide" Target="../notesSlides/notesSlide3.xml"/><Relationship Id="rId11" Type="http://schemas.openxmlformats.org/officeDocument/2006/relationships/image" Target="../media/image9.jpeg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image" Target="../media/image7.jpeg"/><Relationship Id="rId1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7.xml"/><Relationship Id="rId7" Type="http://schemas.openxmlformats.org/officeDocument/2006/relationships/image" Target="../media/image1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0.xml"/><Relationship Id="rId7" Type="http://schemas.openxmlformats.org/officeDocument/2006/relationships/image" Target="../media/image20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3.png"/><Relationship Id="rId4" Type="http://schemas.openxmlformats.org/officeDocument/2006/relationships/tags" Target="../tags/tag11.xml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1 1"/>
          <p:cNvSpPr txBox="1">
            <a:spLocks noChangeArrowheads="1"/>
          </p:cNvSpPr>
          <p:nvPr/>
        </p:nvSpPr>
        <p:spPr bwMode="auto">
          <a:xfrm>
            <a:off x="1304751" y="961316"/>
            <a:ext cx="946708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4000" u="sng" dirty="0" smtClean="0">
                <a:solidFill>
                  <a:srgbClr val="FF0000"/>
                </a:solidFill>
              </a:rPr>
              <a:t>Machine Learning Face Recognition:</a:t>
            </a:r>
            <a:endParaRPr lang="en-US" sz="4000" dirty="0" smtClean="0">
              <a:solidFill>
                <a:srgbClr val="FF0000"/>
              </a:solidFill>
            </a:endParaRP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a</a:t>
            </a:r>
            <a:r>
              <a:rPr lang="en-US" sz="4000" dirty="0" smtClean="0">
                <a:solidFill>
                  <a:srgbClr val="FF0000"/>
                </a:solidFill>
              </a:rPr>
              <a:t> good trip through </a:t>
            </a:r>
            <a:r>
              <a:rPr lang="en-US" sz="4000" i="1" dirty="0" smtClean="0">
                <a:solidFill>
                  <a:srgbClr val="FF0000"/>
                </a:solidFill>
              </a:rPr>
              <a:t>multiple dimensions</a:t>
            </a:r>
            <a:endParaRPr lang="it-IT" sz="4000" i="1" dirty="0">
              <a:solidFill>
                <a:srgbClr val="FF0000"/>
              </a:solidFill>
            </a:endParaRPr>
          </a:p>
        </p:txBody>
      </p:sp>
      <p:sp>
        <p:nvSpPr>
          <p:cNvPr id="16" name="TextBox 1 1 1"/>
          <p:cNvSpPr txBox="1">
            <a:spLocks noChangeArrowheads="1"/>
          </p:cNvSpPr>
          <p:nvPr/>
        </p:nvSpPr>
        <p:spPr bwMode="auto">
          <a:xfrm>
            <a:off x="4236875" y="2877276"/>
            <a:ext cx="32063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4000" dirty="0" err="1" smtClean="0">
                <a:solidFill>
                  <a:srgbClr val="000099"/>
                </a:solidFill>
              </a:rPr>
              <a:t>Beto</a:t>
            </a:r>
            <a:r>
              <a:rPr lang="en-US" sz="4000" dirty="0" smtClean="0">
                <a:solidFill>
                  <a:srgbClr val="000099"/>
                </a:solidFill>
              </a:rPr>
              <a:t> </a:t>
            </a:r>
            <a:r>
              <a:rPr lang="en-US" sz="4000" dirty="0" err="1" smtClean="0">
                <a:solidFill>
                  <a:srgbClr val="000099"/>
                </a:solidFill>
              </a:rPr>
              <a:t>Sibileau</a:t>
            </a:r>
            <a:endParaRPr lang="it-IT" sz="4000" dirty="0">
              <a:solidFill>
                <a:srgbClr val="000099"/>
              </a:solidFill>
            </a:endParaRPr>
          </a:p>
        </p:txBody>
      </p:sp>
      <p:sp>
        <p:nvSpPr>
          <p:cNvPr id="9" name="TextBox 1 1 1"/>
          <p:cNvSpPr txBox="1">
            <a:spLocks noChangeArrowheads="1"/>
          </p:cNvSpPr>
          <p:nvPr/>
        </p:nvSpPr>
        <p:spPr bwMode="auto">
          <a:xfrm>
            <a:off x="1857399" y="5008095"/>
            <a:ext cx="4055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3200" dirty="0" smtClean="0">
                <a:solidFill>
                  <a:srgbClr val="000099"/>
                </a:solidFill>
              </a:rPr>
              <a:t>Barcelona, May 2020</a:t>
            </a:r>
            <a:endParaRPr lang="it-IT" sz="3200" dirty="0">
              <a:solidFill>
                <a:srgbClr val="00009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651" y="4268726"/>
            <a:ext cx="1905311" cy="20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0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 2"/>
          <p:cNvSpPr txBox="1"/>
          <p:nvPr/>
        </p:nvSpPr>
        <p:spPr>
          <a:xfrm>
            <a:off x="11637532" y="6507999"/>
            <a:ext cx="428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215F312-A8CA-4889-8CA9-10CFC6686B53}" type="slidenum">
              <a:rPr lang="it-IT" sz="1600">
                <a:solidFill>
                  <a:srgbClr val="000000"/>
                </a:solidFill>
                <a:ea typeface="MS PGothic" panose="020B0600070205080204" pitchFamily="34" charset="-128"/>
              </a:rPr>
              <a:pPr algn="r"/>
              <a:t>2</a:t>
            </a:fld>
            <a:endParaRPr lang="it-IT" sz="1600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37" name="Titolo 1"/>
          <p:cNvSpPr txBox="1">
            <a:spLocks/>
          </p:cNvSpPr>
          <p:nvPr/>
        </p:nvSpPr>
        <p:spPr bwMode="auto">
          <a:xfrm>
            <a:off x="2444985" y="0"/>
            <a:ext cx="8675687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9pPr>
          </a:lstStyle>
          <a:p>
            <a:r>
              <a:rPr lang="en-US" sz="2800" kern="0" dirty="0" smtClean="0"/>
              <a:t>Project Motivation</a:t>
            </a:r>
            <a:endParaRPr lang="en-US" sz="2800" kern="0" dirty="0"/>
          </a:p>
        </p:txBody>
      </p:sp>
      <p:sp>
        <p:nvSpPr>
          <p:cNvPr id="34" name="TextBox 1 1 1"/>
          <p:cNvSpPr txBox="1">
            <a:spLocks noChangeArrowheads="1"/>
          </p:cNvSpPr>
          <p:nvPr/>
        </p:nvSpPr>
        <p:spPr bwMode="auto">
          <a:xfrm>
            <a:off x="235580" y="676686"/>
            <a:ext cx="41232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400" dirty="0" smtClean="0">
                <a:solidFill>
                  <a:srgbClr val="000099"/>
                </a:solidFill>
              </a:rPr>
              <a:t>Big data or </a:t>
            </a:r>
            <a:r>
              <a:rPr lang="en-US" sz="2400" u="sng" dirty="0" smtClean="0">
                <a:solidFill>
                  <a:srgbClr val="000099"/>
                </a:solidFill>
              </a:rPr>
              <a:t>meaningful</a:t>
            </a:r>
            <a:r>
              <a:rPr lang="en-US" sz="2400" dirty="0" smtClean="0">
                <a:solidFill>
                  <a:srgbClr val="000099"/>
                </a:solidFill>
              </a:rPr>
              <a:t> data?</a:t>
            </a:r>
            <a:endParaRPr lang="it-IT" sz="2400" dirty="0">
              <a:solidFill>
                <a:srgbClr val="000099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37" y="1396680"/>
            <a:ext cx="3489854" cy="465313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121" y="1457268"/>
            <a:ext cx="6566268" cy="3899821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6409947" y="854454"/>
            <a:ext cx="3950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Singular Value Decomposition</a:t>
            </a:r>
            <a:r>
              <a:rPr lang="en-US" dirty="0" smtClean="0"/>
              <a:t> (SVD)</a:t>
            </a:r>
            <a:endParaRPr lang="en-US" u="sng" dirty="0"/>
          </a:p>
        </p:txBody>
      </p:sp>
      <p:sp>
        <p:nvSpPr>
          <p:cNvPr id="41" name="Rectangle 40"/>
          <p:cNvSpPr/>
          <p:nvPr/>
        </p:nvSpPr>
        <p:spPr>
          <a:xfrm>
            <a:off x="808093" y="6239715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Image Features Extraction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08073" y="4710546"/>
            <a:ext cx="5292437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343330" y="4304206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“</a:t>
            </a:r>
            <a:r>
              <a:rPr lang="en-US" i="1" dirty="0" smtClean="0">
                <a:solidFill>
                  <a:srgbClr val="C00000"/>
                </a:solidFill>
              </a:rPr>
              <a:t>Big data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 rot="16200000">
            <a:off x="5089236" y="2447639"/>
            <a:ext cx="1604574" cy="68604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276530" y="2338200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“</a:t>
            </a:r>
            <a:r>
              <a:rPr lang="en-US" i="1" dirty="0" smtClean="0">
                <a:solidFill>
                  <a:srgbClr val="00B050"/>
                </a:solidFill>
              </a:rPr>
              <a:t>Meaningful data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146957" y="5770223"/>
            <a:ext cx="615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SVD I will build again the </a:t>
            </a:r>
            <a:r>
              <a:rPr lang="en-US" i="1" dirty="0" smtClean="0"/>
              <a:t>“</a:t>
            </a:r>
            <a:r>
              <a:rPr lang="en-US" i="1" u="sng" dirty="0" smtClean="0"/>
              <a:t>same photo</a:t>
            </a:r>
            <a:r>
              <a:rPr lang="en-US" i="1" dirty="0" smtClean="0"/>
              <a:t>”</a:t>
            </a:r>
            <a:r>
              <a:rPr lang="en-US" dirty="0" smtClean="0"/>
              <a:t> but using only </a:t>
            </a:r>
            <a:r>
              <a:rPr lang="en-US" b="1" dirty="0" smtClean="0">
                <a:solidFill>
                  <a:srgbClr val="00B050"/>
                </a:solidFill>
              </a:rPr>
              <a:t>meaningful data</a:t>
            </a:r>
            <a:r>
              <a:rPr lang="en-US" dirty="0" smtClean="0"/>
              <a:t> </a:t>
            </a:r>
            <a:r>
              <a:rPr lang="en-US" b="1" dirty="0" smtClean="0"/>
              <a:t>11%</a:t>
            </a:r>
            <a:r>
              <a:rPr lang="en-US" dirty="0" smtClean="0"/>
              <a:t> of the </a:t>
            </a:r>
            <a:r>
              <a:rPr lang="en-US" u="sng" dirty="0" smtClean="0"/>
              <a:t>original size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2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3" grpId="0"/>
      <p:bldP spid="8" grpId="0" animBg="1"/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87" y="897914"/>
            <a:ext cx="2611390" cy="3481853"/>
          </a:xfrm>
          <a:prstGeom prst="rect">
            <a:avLst/>
          </a:prstGeom>
        </p:spPr>
      </p:pic>
      <p:sp>
        <p:nvSpPr>
          <p:cNvPr id="2" name="TextBox 1 2"/>
          <p:cNvSpPr txBox="1"/>
          <p:nvPr/>
        </p:nvSpPr>
        <p:spPr>
          <a:xfrm>
            <a:off x="11637532" y="6507999"/>
            <a:ext cx="428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215F312-A8CA-4889-8CA9-10CFC6686B53}" type="slidenum">
              <a:rPr lang="it-IT" sz="1600">
                <a:solidFill>
                  <a:srgbClr val="000000"/>
                </a:solidFill>
                <a:ea typeface="MS PGothic" panose="020B0600070205080204" pitchFamily="34" charset="-128"/>
              </a:rPr>
              <a:pPr algn="r"/>
              <a:t>3</a:t>
            </a:fld>
            <a:endParaRPr lang="it-IT" sz="1600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37" name="Titolo 1"/>
          <p:cNvSpPr txBox="1">
            <a:spLocks/>
          </p:cNvSpPr>
          <p:nvPr/>
        </p:nvSpPr>
        <p:spPr bwMode="auto">
          <a:xfrm>
            <a:off x="2444985" y="0"/>
            <a:ext cx="8675687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9pPr>
          </a:lstStyle>
          <a:p>
            <a:r>
              <a:rPr lang="en-US" sz="2800" kern="0" dirty="0" smtClean="0"/>
              <a:t>Meaningful Data</a:t>
            </a:r>
            <a:endParaRPr lang="en-US" sz="2800" kern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973" y="897912"/>
            <a:ext cx="2611389" cy="348185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037" y="897911"/>
            <a:ext cx="2611391" cy="348185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108" y="4550919"/>
            <a:ext cx="276239" cy="21718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101" y="909633"/>
            <a:ext cx="2621990" cy="349598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653" y="4550918"/>
            <a:ext cx="434362" cy="21718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264523" y="824023"/>
            <a:ext cx="2629554" cy="8561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5400000">
            <a:off x="-1502602" y="2594478"/>
            <a:ext cx="3481853" cy="88723"/>
          </a:xfrm>
          <a:prstGeom prst="rect">
            <a:avLst/>
          </a:prstGeom>
          <a:solidFill>
            <a:srgbClr val="3737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21" y="4550919"/>
            <a:ext cx="3719943" cy="2209339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 rot="16200000">
            <a:off x="297376" y="5192649"/>
            <a:ext cx="993317" cy="314621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04536" y="5128644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“</a:t>
            </a:r>
            <a:r>
              <a:rPr lang="en-US" i="1" dirty="0" smtClean="0">
                <a:solidFill>
                  <a:srgbClr val="00B050"/>
                </a:solidFill>
              </a:rPr>
              <a:t>Meaningful data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301810" y="824022"/>
            <a:ext cx="2629554" cy="8561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5400000">
            <a:off x="1534685" y="2594477"/>
            <a:ext cx="3481853" cy="88723"/>
          </a:xfrm>
          <a:prstGeom prst="rect">
            <a:avLst/>
          </a:prstGeom>
          <a:solidFill>
            <a:srgbClr val="3737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971" y="909633"/>
            <a:ext cx="2602599" cy="34701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907" y="4554727"/>
            <a:ext cx="104780" cy="209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39" y="4558937"/>
            <a:ext cx="501041" cy="270524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7960092" y="5772313"/>
            <a:ext cx="38188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89% </a:t>
            </a:r>
            <a:r>
              <a:rPr lang="en-US" sz="2000" dirty="0" smtClean="0"/>
              <a:t>original </a:t>
            </a:r>
            <a:r>
              <a:rPr lang="en-US" sz="2000" u="sng" dirty="0" smtClean="0"/>
              <a:t>data size reduction</a:t>
            </a:r>
            <a:endParaRPr lang="en-US" sz="2000" dirty="0" smtClean="0"/>
          </a:p>
          <a:p>
            <a:pPr algn="ctr"/>
            <a:r>
              <a:rPr lang="en-US" sz="2000" dirty="0" smtClean="0"/>
              <a:t>or “</a:t>
            </a:r>
            <a:r>
              <a:rPr lang="en-US" sz="2000" i="1" dirty="0" smtClean="0">
                <a:solidFill>
                  <a:srgbClr val="333399"/>
                </a:solidFill>
              </a:rPr>
              <a:t>Dimensionality Reduction</a:t>
            </a:r>
            <a:r>
              <a:rPr lang="en-US" sz="2000" dirty="0" smtClean="0"/>
              <a:t>”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0473355" y="4894593"/>
            <a:ext cx="3137" cy="725501"/>
          </a:xfrm>
          <a:prstGeom prst="straightConnector1">
            <a:avLst/>
          </a:prstGeom>
          <a:ln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6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/>
      <p:bldP spid="40" grpId="0" animBg="1"/>
      <p:bldP spid="41" grpId="0" animBg="1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Application: Face Recognition</a:t>
            </a:r>
            <a:endParaRPr lang="en-US" sz="2800" dirty="0"/>
          </a:p>
        </p:txBody>
      </p:sp>
      <p:sp>
        <p:nvSpPr>
          <p:cNvPr id="3" name="TextBox 1 1 1 1"/>
          <p:cNvSpPr txBox="1">
            <a:spLocks noChangeArrowheads="1"/>
          </p:cNvSpPr>
          <p:nvPr/>
        </p:nvSpPr>
        <p:spPr bwMode="auto">
          <a:xfrm>
            <a:off x="510516" y="764261"/>
            <a:ext cx="31065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400" dirty="0" smtClean="0">
                <a:solidFill>
                  <a:srgbClr val="000099"/>
                </a:solidFill>
              </a:rPr>
              <a:t>Yale Faces Database</a:t>
            </a:r>
            <a:endParaRPr lang="it-IT" sz="2400" dirty="0">
              <a:solidFill>
                <a:srgbClr val="00009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46"/>
          <a:stretch/>
        </p:blipFill>
        <p:spPr>
          <a:xfrm>
            <a:off x="510516" y="1431681"/>
            <a:ext cx="4877481" cy="1191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69" b="-147"/>
          <a:stretch/>
        </p:blipFill>
        <p:spPr>
          <a:xfrm>
            <a:off x="510515" y="2601701"/>
            <a:ext cx="4877481" cy="1191664"/>
          </a:xfrm>
          <a:prstGeom prst="rect">
            <a:avLst/>
          </a:prstGeom>
        </p:spPr>
      </p:pic>
      <p:sp>
        <p:nvSpPr>
          <p:cNvPr id="7" name="TextBox 1 1 1 2"/>
          <p:cNvSpPr txBox="1">
            <a:spLocks noChangeArrowheads="1"/>
          </p:cNvSpPr>
          <p:nvPr/>
        </p:nvSpPr>
        <p:spPr bwMode="auto">
          <a:xfrm>
            <a:off x="7668382" y="2278365"/>
            <a:ext cx="41549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2000" u="sng" dirty="0" smtClean="0"/>
              <a:t>38 </a:t>
            </a:r>
            <a:r>
              <a:rPr lang="en-US" sz="2000" u="sng" dirty="0" smtClean="0"/>
              <a:t>people</a:t>
            </a:r>
            <a:r>
              <a:rPr lang="en-US" sz="2000" dirty="0"/>
              <a:t>, ~ 64 </a:t>
            </a:r>
            <a:r>
              <a:rPr lang="en-US" sz="2000" dirty="0" smtClean="0"/>
              <a:t>lighting conditions</a:t>
            </a:r>
          </a:p>
          <a:p>
            <a:pPr algn="ctr"/>
            <a:r>
              <a:rPr lang="en-US" sz="2000" dirty="0" smtClean="0"/>
              <a:t>(balanced dataset of 2414 entries)</a:t>
            </a:r>
            <a:endParaRPr lang="en-US" sz="2000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9493590" y="5231786"/>
            <a:ext cx="2890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Principal Components Analysis (PCA)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0248071" y="6210655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kernel </a:t>
            </a:r>
            <a:r>
              <a:rPr lang="en-US" dirty="0" smtClean="0"/>
              <a:t>– PCA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10515" y="4588928"/>
            <a:ext cx="4836580" cy="12279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Multi-label (38) Classification Problem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High dimensionality (32256 features)</a:t>
            </a:r>
            <a:endParaRPr lang="en-US" sz="20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766149" y="2600109"/>
            <a:ext cx="1510953" cy="1592"/>
          </a:xfrm>
          <a:prstGeom prst="straightConnector1">
            <a:avLst/>
          </a:prstGeom>
          <a:ln>
            <a:solidFill>
              <a:srgbClr val="333399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1 1 1 1"/>
          <p:cNvSpPr txBox="1">
            <a:spLocks noChangeArrowheads="1"/>
          </p:cNvSpPr>
          <p:nvPr/>
        </p:nvSpPr>
        <p:spPr bwMode="auto">
          <a:xfrm>
            <a:off x="624422" y="4069628"/>
            <a:ext cx="42627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400" dirty="0" smtClean="0">
                <a:solidFill>
                  <a:srgbClr val="000099"/>
                </a:solidFill>
              </a:rPr>
              <a:t>Supervised Machine Learning</a:t>
            </a:r>
            <a:endParaRPr lang="it-IT" sz="2400" dirty="0">
              <a:solidFill>
                <a:srgbClr val="000099"/>
              </a:solidFill>
            </a:endParaRPr>
          </a:p>
        </p:txBody>
      </p:sp>
      <p:sp>
        <p:nvSpPr>
          <p:cNvPr id="64" name="Right Brace 63"/>
          <p:cNvSpPr/>
          <p:nvPr/>
        </p:nvSpPr>
        <p:spPr>
          <a:xfrm>
            <a:off x="5340821" y="4742084"/>
            <a:ext cx="423512" cy="1163959"/>
          </a:xfrm>
          <a:prstGeom prst="rightBrace">
            <a:avLst/>
          </a:prstGeom>
          <a:ln>
            <a:solidFill>
              <a:srgbClr val="3333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925267" y="5006922"/>
            <a:ext cx="30350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Support Vector Classifier (SVC)</a:t>
            </a:r>
            <a:endParaRPr lang="en-US" sz="2000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949255" y="6048544"/>
            <a:ext cx="0" cy="359640"/>
          </a:xfrm>
          <a:prstGeom prst="straightConnector1">
            <a:avLst/>
          </a:prstGeom>
          <a:ln>
            <a:solidFill>
              <a:srgbClr val="333399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949255" y="6408184"/>
            <a:ext cx="2739276" cy="0"/>
          </a:xfrm>
          <a:prstGeom prst="straightConnector1">
            <a:avLst/>
          </a:prstGeom>
          <a:ln>
            <a:solidFill>
              <a:srgbClr val="333399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781081" y="6195266"/>
            <a:ext cx="31518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Dimensionality </a:t>
            </a:r>
            <a:r>
              <a:rPr lang="en-US" sz="2000" dirty="0" smtClean="0"/>
              <a:t>Reduction</a:t>
            </a:r>
            <a:endParaRPr lang="en-US" sz="20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9121285" y="6410252"/>
            <a:ext cx="938407" cy="0"/>
          </a:xfrm>
          <a:prstGeom prst="straightConnector1">
            <a:avLst/>
          </a:prstGeom>
          <a:ln>
            <a:solidFill>
              <a:srgbClr val="333399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9121285" y="5713817"/>
            <a:ext cx="840862" cy="669455"/>
          </a:xfrm>
          <a:prstGeom prst="straightConnector1">
            <a:avLst/>
          </a:prstGeom>
          <a:ln>
            <a:solidFill>
              <a:srgbClr val="333399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9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Pre-processing Data</a:t>
            </a:r>
            <a:endParaRPr lang="en-US" sz="2800" dirty="0"/>
          </a:p>
        </p:txBody>
      </p:sp>
      <p:sp>
        <p:nvSpPr>
          <p:cNvPr id="3" name="TextBox 1 1 1"/>
          <p:cNvSpPr txBox="1">
            <a:spLocks noChangeArrowheads="1"/>
          </p:cNvSpPr>
          <p:nvPr/>
        </p:nvSpPr>
        <p:spPr bwMode="auto">
          <a:xfrm>
            <a:off x="433504" y="780150"/>
            <a:ext cx="4809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400" dirty="0" smtClean="0">
                <a:solidFill>
                  <a:srgbClr val="000099"/>
                </a:solidFill>
              </a:rPr>
              <a:t>Reduced Number of Dimensions?</a:t>
            </a:r>
            <a:endParaRPr lang="it-IT" sz="2400" dirty="0">
              <a:solidFill>
                <a:srgbClr val="000099"/>
              </a:solidFill>
            </a:endParaRPr>
          </a:p>
        </p:txBody>
      </p:sp>
      <p:sp>
        <p:nvSpPr>
          <p:cNvPr id="4" name="CasellaDiTesto 1 1 1 1 1 1 1 1 1 1 1 1 1 1 1 1 2"/>
          <p:cNvSpPr txBox="1">
            <a:spLocks noChangeArrowheads="1"/>
          </p:cNvSpPr>
          <p:nvPr/>
        </p:nvSpPr>
        <p:spPr bwMode="auto">
          <a:xfrm>
            <a:off x="433503" y="1497381"/>
            <a:ext cx="88452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PCA reduction quality or “</a:t>
            </a:r>
            <a:r>
              <a:rPr lang="en-US" sz="2000" i="1" dirty="0" smtClean="0">
                <a:solidFill>
                  <a:srgbClr val="000000"/>
                </a:solidFill>
              </a:rPr>
              <a:t>explained variance”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(applied to whole dataset):</a:t>
            </a:r>
            <a:endParaRPr lang="en-US" sz="2000" i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7862" y="5339027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 🙂 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23" y="2303622"/>
            <a:ext cx="7176561" cy="424874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888" y="5351281"/>
            <a:ext cx="1975205" cy="621824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8518663" y="4655052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Reduction Factor:</a:t>
            </a:r>
            <a:endParaRPr lang="en-US" sz="2000" dirty="0"/>
          </a:p>
        </p:txBody>
      </p:sp>
      <p:pic>
        <p:nvPicPr>
          <p:cNvPr id="56" name="Picture 5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887" y="2648320"/>
            <a:ext cx="2529360" cy="32005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887" y="3559177"/>
            <a:ext cx="2529360" cy="32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3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151053" y="1803535"/>
            <a:ext cx="2429258" cy="398124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Machine Learning Pipeline</a:t>
            </a:r>
            <a:endParaRPr lang="en-US" sz="28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89" y="2096099"/>
            <a:ext cx="6164653" cy="4134050"/>
          </a:xfrm>
          <a:prstGeom prst="rect">
            <a:avLst/>
          </a:prstGeom>
        </p:spPr>
      </p:pic>
      <p:sp>
        <p:nvSpPr>
          <p:cNvPr id="32" name="TextBox 1 1 1"/>
          <p:cNvSpPr txBox="1">
            <a:spLocks noChangeArrowheads="1"/>
          </p:cNvSpPr>
          <p:nvPr/>
        </p:nvSpPr>
        <p:spPr bwMode="auto">
          <a:xfrm>
            <a:off x="4823484" y="887537"/>
            <a:ext cx="316945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200" dirty="0" smtClean="0">
                <a:solidFill>
                  <a:srgbClr val="C00000"/>
                </a:solidFill>
              </a:rPr>
              <a:t>Hyper-parameter tuning</a:t>
            </a:r>
            <a:endParaRPr lang="it-IT" sz="2200" dirty="0">
              <a:solidFill>
                <a:srgbClr val="C00000"/>
              </a:solidFill>
            </a:endParaRPr>
          </a:p>
        </p:txBody>
      </p:sp>
      <p:sp>
        <p:nvSpPr>
          <p:cNvPr id="41" name="CasellaDiTesto 1 1 1 1 1 1 1 1 1 1 1 1 1 1 1 1 1 1 1 1"/>
          <p:cNvSpPr txBox="1">
            <a:spLocks noChangeArrowheads="1"/>
          </p:cNvSpPr>
          <p:nvPr/>
        </p:nvSpPr>
        <p:spPr bwMode="auto">
          <a:xfrm>
            <a:off x="188119" y="2186756"/>
            <a:ext cx="48651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SVC kernel: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Radial </a:t>
            </a:r>
            <a:r>
              <a:rPr lang="en-US" dirty="0" smtClean="0">
                <a:solidFill>
                  <a:srgbClr val="000000"/>
                </a:solidFill>
              </a:rPr>
              <a:t>Basis Functions (RBF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63" y="2717846"/>
            <a:ext cx="772860" cy="278297"/>
          </a:xfrm>
          <a:prstGeom prst="rect">
            <a:avLst/>
          </a:prstGeom>
        </p:spPr>
      </p:pic>
      <p:sp>
        <p:nvSpPr>
          <p:cNvPr id="42" name="CasellaDiTesto 1 1 1 1 1 1 1 1 1 1 1 1 1 1 1 1 1 1 2"/>
          <p:cNvSpPr txBox="1">
            <a:spLocks noChangeArrowheads="1"/>
          </p:cNvSpPr>
          <p:nvPr/>
        </p:nvSpPr>
        <p:spPr bwMode="auto">
          <a:xfrm>
            <a:off x="188119" y="3157902"/>
            <a:ext cx="48651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kernel-PCA: RBF</a:t>
            </a: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691" y="3203419"/>
            <a:ext cx="399004" cy="278297"/>
          </a:xfrm>
          <a:prstGeom prst="rect">
            <a:avLst/>
          </a:prstGeom>
        </p:spPr>
      </p:pic>
      <p:sp>
        <p:nvSpPr>
          <p:cNvPr id="48" name="CasellaDiTesto 1 1 1 1 1 1 1 1 1 1 1 1 1 1 1 1 1 1 1 2 1"/>
          <p:cNvSpPr txBox="1">
            <a:spLocks noChangeArrowheads="1"/>
          </p:cNvSpPr>
          <p:nvPr/>
        </p:nvSpPr>
        <p:spPr bwMode="auto">
          <a:xfrm>
            <a:off x="188118" y="3944382"/>
            <a:ext cx="48651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Grid-search cross-validation (CV)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0" name="CasellaDiTesto 1 1 1 1 1 1 1 1 1 1 1 1 1 1 1 1 1 1 1 2 2"/>
          <p:cNvSpPr txBox="1">
            <a:spLocks noChangeArrowheads="1"/>
          </p:cNvSpPr>
          <p:nvPr/>
        </p:nvSpPr>
        <p:spPr bwMode="auto">
          <a:xfrm>
            <a:off x="188117" y="4730862"/>
            <a:ext cx="37004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5-fold Stratified Shuffle Split (keep balanced data)</a:t>
            </a: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71" y="5324182"/>
            <a:ext cx="1455800" cy="288965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>
            <a:off x="7247823" y="2444817"/>
            <a:ext cx="13509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708" y="5179699"/>
            <a:ext cx="1455800" cy="2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0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2" grpId="0"/>
      <p:bldP spid="41" grpId="0"/>
      <p:bldP spid="42" grpId="0"/>
      <p:bldP spid="48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4422" y="0"/>
            <a:ext cx="11567583" cy="579438"/>
          </a:xfrm>
        </p:spPr>
        <p:txBody>
          <a:bodyPr/>
          <a:lstStyle/>
          <a:p>
            <a:r>
              <a:rPr lang="en-US" sz="2800" dirty="0" smtClean="0"/>
              <a:t>Machine Learning Classification Results</a:t>
            </a:r>
            <a:endParaRPr lang="en-US" sz="2800" dirty="0"/>
          </a:p>
        </p:txBody>
      </p:sp>
      <p:sp>
        <p:nvSpPr>
          <p:cNvPr id="27" name="CasellaDiTesto 1 1 1 1 1 1 1 1 1 1 1 1 1 1 1 1 2"/>
          <p:cNvSpPr txBox="1">
            <a:spLocks noChangeArrowheads="1"/>
          </p:cNvSpPr>
          <p:nvPr/>
        </p:nvSpPr>
        <p:spPr bwMode="auto">
          <a:xfrm>
            <a:off x="828138" y="6069378"/>
            <a:ext cx="45138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ctr">
              <a:spcBef>
                <a:spcPts val="600"/>
              </a:spcBef>
            </a:pPr>
            <a:r>
              <a:rPr lang="en-US" sz="2000" u="sng" dirty="0" smtClean="0">
                <a:solidFill>
                  <a:srgbClr val="000000"/>
                </a:solidFill>
              </a:rPr>
              <a:t>Mean CV</a:t>
            </a:r>
            <a:r>
              <a:rPr lang="en-US" sz="2000" dirty="0" smtClean="0">
                <a:solidFill>
                  <a:srgbClr val="000000"/>
                </a:solidFill>
              </a:rPr>
              <a:t> accuracy: </a:t>
            </a:r>
            <a:r>
              <a:rPr lang="en-US" sz="2000" b="1" dirty="0" smtClean="0">
                <a:solidFill>
                  <a:srgbClr val="333399"/>
                </a:solidFill>
              </a:rPr>
              <a:t>90%</a:t>
            </a:r>
            <a:r>
              <a:rPr lang="en-US" sz="2000" dirty="0" smtClean="0">
                <a:solidFill>
                  <a:srgbClr val="000000"/>
                </a:solidFill>
              </a:rPr>
              <a:t> (using </a:t>
            </a:r>
            <a:r>
              <a:rPr lang="en-US" sz="2000" i="1" dirty="0" smtClean="0">
                <a:solidFill>
                  <a:srgbClr val="000000"/>
                </a:solidFill>
              </a:rPr>
              <a:t>PCA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en-US" sz="2000" i="1" dirty="0">
              <a:solidFill>
                <a:srgbClr val="000000"/>
              </a:solidFill>
            </a:endParaRPr>
          </a:p>
        </p:txBody>
      </p:sp>
      <p:sp>
        <p:nvSpPr>
          <p:cNvPr id="28" name="CasellaDiTesto 1 1 1 1 1 1 1 1 1 1 1 1 1 1 1 1 2"/>
          <p:cNvSpPr txBox="1">
            <a:spLocks noChangeArrowheads="1"/>
          </p:cNvSpPr>
          <p:nvPr/>
        </p:nvSpPr>
        <p:spPr bwMode="auto">
          <a:xfrm>
            <a:off x="6563384" y="6069378"/>
            <a:ext cx="4723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ctr">
              <a:spcBef>
                <a:spcPts val="600"/>
              </a:spcBef>
            </a:pPr>
            <a:r>
              <a:rPr lang="en-US" sz="2000" u="sng" dirty="0" smtClean="0">
                <a:solidFill>
                  <a:srgbClr val="000000"/>
                </a:solidFill>
              </a:rPr>
              <a:t>Mean CV</a:t>
            </a:r>
            <a:r>
              <a:rPr lang="en-US" sz="2000" dirty="0" smtClean="0">
                <a:solidFill>
                  <a:srgbClr val="000000"/>
                </a:solidFill>
              </a:rPr>
              <a:t> accuracy: </a:t>
            </a:r>
            <a:r>
              <a:rPr lang="en-US" sz="2000" b="1" dirty="0" smtClean="0">
                <a:solidFill>
                  <a:srgbClr val="333399"/>
                </a:solidFill>
              </a:rPr>
              <a:t>92%</a:t>
            </a:r>
            <a:r>
              <a:rPr lang="en-US" sz="2000" dirty="0" smtClean="0">
                <a:solidFill>
                  <a:srgbClr val="000000"/>
                </a:solidFill>
              </a:rPr>
              <a:t> (using </a:t>
            </a:r>
            <a:r>
              <a:rPr lang="en-US" sz="2000" i="1" dirty="0" smtClean="0">
                <a:solidFill>
                  <a:srgbClr val="000000"/>
                </a:solidFill>
              </a:rPr>
              <a:t>k-PCA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en-US" sz="2000" i="1" dirty="0">
              <a:solidFill>
                <a:srgbClr val="00000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302" y="908465"/>
            <a:ext cx="4817327" cy="493776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94" y="890177"/>
            <a:ext cx="4835169" cy="49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4422" y="0"/>
            <a:ext cx="11567583" cy="579438"/>
          </a:xfrm>
        </p:spPr>
        <p:txBody>
          <a:bodyPr/>
          <a:lstStyle/>
          <a:p>
            <a:r>
              <a:rPr lang="en-US" sz="2800" dirty="0" smtClean="0"/>
              <a:t>Concluding Remarks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419" y="1859746"/>
            <a:ext cx="3131900" cy="3127426"/>
          </a:xfrm>
          <a:prstGeom prst="rect">
            <a:avLst/>
          </a:prstGeom>
        </p:spPr>
      </p:pic>
      <p:sp>
        <p:nvSpPr>
          <p:cNvPr id="8" name="CasellaDiTesto 1 1 1 1 1 1 1 1 1 1 1 1 1 1 1 1 1 1 1 2"/>
          <p:cNvSpPr txBox="1">
            <a:spLocks noChangeArrowheads="1"/>
          </p:cNvSpPr>
          <p:nvPr/>
        </p:nvSpPr>
        <p:spPr bwMode="auto">
          <a:xfrm>
            <a:off x="443129" y="1570343"/>
            <a:ext cx="11432813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99"/>
                </a:solidFill>
              </a:rPr>
              <a:t>Multi-label (</a:t>
            </a:r>
            <a:r>
              <a:rPr lang="en-US" sz="2000" dirty="0" smtClean="0">
                <a:solidFill>
                  <a:srgbClr val="333399"/>
                </a:solidFill>
              </a:rPr>
              <a:t>38 people) </a:t>
            </a:r>
            <a:r>
              <a:rPr lang="en-US" sz="2000" dirty="0">
                <a:solidFill>
                  <a:srgbClr val="333399"/>
                </a:solidFill>
              </a:rPr>
              <a:t>Face </a:t>
            </a:r>
            <a:r>
              <a:rPr lang="en-US" sz="2000" dirty="0" smtClean="0">
                <a:solidFill>
                  <a:srgbClr val="333399"/>
                </a:solidFill>
              </a:rPr>
              <a:t>Classification: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99"/>
                </a:solidFill>
              </a:rPr>
              <a:t>Mean CV accuracy: 90% (PCA) and 92% (</a:t>
            </a:r>
            <a:r>
              <a:rPr lang="en-US" sz="2000" i="1" dirty="0" smtClean="0">
                <a:solidFill>
                  <a:srgbClr val="333399"/>
                </a:solidFill>
              </a:rPr>
              <a:t>k</a:t>
            </a:r>
            <a:r>
              <a:rPr lang="en-US" sz="2000" dirty="0" smtClean="0">
                <a:solidFill>
                  <a:srgbClr val="333399"/>
                </a:solidFill>
              </a:rPr>
              <a:t>-PCA)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99"/>
                </a:solidFill>
              </a:rPr>
              <a:t>PCA Dimensionality Reduction: 98% (94% explained variance)</a:t>
            </a:r>
            <a:endParaRPr lang="en-US" sz="2000" dirty="0" smtClean="0">
              <a:solidFill>
                <a:srgbClr val="333399"/>
              </a:solidFill>
            </a:endParaRPr>
          </a:p>
        </p:txBody>
      </p:sp>
      <p:sp>
        <p:nvSpPr>
          <p:cNvPr id="9" name="TextBox 1 1 1"/>
          <p:cNvSpPr txBox="1">
            <a:spLocks noChangeArrowheads="1"/>
          </p:cNvSpPr>
          <p:nvPr/>
        </p:nvSpPr>
        <p:spPr bwMode="auto">
          <a:xfrm>
            <a:off x="443129" y="1030407"/>
            <a:ext cx="21194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400" dirty="0" smtClean="0">
                <a:solidFill>
                  <a:srgbClr val="000099"/>
                </a:solidFill>
              </a:rPr>
              <a:t>Achievements</a:t>
            </a:r>
            <a:endParaRPr lang="it-IT" sz="2400" dirty="0">
              <a:solidFill>
                <a:srgbClr val="000099"/>
              </a:solidFill>
            </a:endParaRPr>
          </a:p>
        </p:txBody>
      </p:sp>
      <p:sp>
        <p:nvSpPr>
          <p:cNvPr id="10" name="TextBox 1 1 1"/>
          <p:cNvSpPr txBox="1">
            <a:spLocks noChangeArrowheads="1"/>
          </p:cNvSpPr>
          <p:nvPr/>
        </p:nvSpPr>
        <p:spPr bwMode="auto">
          <a:xfrm>
            <a:off x="443129" y="3631929"/>
            <a:ext cx="31293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400" dirty="0" smtClean="0">
                <a:solidFill>
                  <a:srgbClr val="000099"/>
                </a:solidFill>
              </a:rPr>
              <a:t>Future Developments</a:t>
            </a:r>
            <a:endParaRPr lang="it-IT" sz="2400" dirty="0">
              <a:solidFill>
                <a:srgbClr val="000099"/>
              </a:solidFill>
            </a:endParaRPr>
          </a:p>
        </p:txBody>
      </p:sp>
      <p:sp>
        <p:nvSpPr>
          <p:cNvPr id="11" name="CasellaDiTesto 1 1 1 1 1 1 1 1 1 1 1 1 1 1 1 1 1 1 1 2"/>
          <p:cNvSpPr txBox="1">
            <a:spLocks noChangeArrowheads="1"/>
          </p:cNvSpPr>
          <p:nvPr/>
        </p:nvSpPr>
        <p:spPr bwMode="auto">
          <a:xfrm>
            <a:off x="634047" y="4326271"/>
            <a:ext cx="11432813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99"/>
                </a:solidFill>
              </a:rPr>
              <a:t>Face Classification: fake or manipulated identities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99"/>
                </a:solidFill>
              </a:rPr>
              <a:t>Where are the limits of the present approach </a:t>
            </a:r>
            <a:r>
              <a:rPr lang="en-US" sz="2000" dirty="0">
                <a:solidFill>
                  <a:srgbClr val="333399"/>
                </a:solidFill>
              </a:rPr>
              <a:t>(</a:t>
            </a:r>
            <a:r>
              <a:rPr lang="en-US" sz="2000" dirty="0" err="1">
                <a:solidFill>
                  <a:srgbClr val="333399"/>
                </a:solidFill>
              </a:rPr>
              <a:t>e.g</a:t>
            </a:r>
            <a:r>
              <a:rPr lang="en-US" sz="2000" dirty="0">
                <a:solidFill>
                  <a:srgbClr val="333399"/>
                </a:solidFill>
              </a:rPr>
              <a:t>: database size</a:t>
            </a:r>
            <a:r>
              <a:rPr lang="en-US" sz="2000" dirty="0" smtClean="0">
                <a:solidFill>
                  <a:srgbClr val="333399"/>
                </a:solidFill>
              </a:rPr>
              <a:t>)?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99"/>
                </a:solidFill>
              </a:rPr>
              <a:t>When does trendy approaches like CNN really pay off? </a:t>
            </a:r>
          </a:p>
        </p:txBody>
      </p:sp>
    </p:spTree>
    <p:extLst>
      <p:ext uri="{BB962C8B-B14F-4D97-AF65-F5344CB8AC3E}">
        <p14:creationId xmlns:p14="http://schemas.microsoft.com/office/powerpoint/2010/main" val="262701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72.5037"/>
  <p:tag name="OUTPUTDPI" val="1200"/>
  <p:tag name="LATEXADDIN" val="\documentclass{article}&#10;\usepackage{amsmath}&#10;\usepackage[dvipsnames]{xcolor}&#10;\pagestyle{empty}&#10;\begin{document}&#10;&#10;{\color{BrickRed}$10$}&#10;&#10;&#10;\end{document}"/>
  <p:tag name="IGUANATEXSIZE" val="25"/>
  <p:tag name="IGUANATEXCURSOR" val="129"/>
  <p:tag name="TRANSPARENCY" val="True"/>
  <p:tag name="FILENAME" val=""/>
  <p:tag name="INPUTTYPE" val="0"/>
  <p:tag name="LATEXENGINEID" val="1"/>
  <p:tag name="TEMPFOLDER" val="C:\Users\beto\Documents\iguana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.0041"/>
  <p:tag name="ORIGINALWIDTH" val="398.0205"/>
  <p:tag name="OUTPUTDPI" val="1200"/>
  <p:tag name="LATEXADDIN" val="\documentclass{article}&#10;\usepackage{amsmath}&#10;\usepackage[dvipsnames]{xcolor}&#10;\pagestyle{empty}&#10;\begin{document}&#10;&#10;{\color{Black}$n_{comp}=10$}&#10;&#10;&#10;\end{document}"/>
  <p:tag name="IGUANATEXSIZE" val="24"/>
  <p:tag name="IGUANATEXCURSOR" val="126"/>
  <p:tag name="TRANSPARENCY" val="True"/>
  <p:tag name="FILENAME" val=""/>
  <p:tag name="INPUTTYPE" val="0"/>
  <p:tag name="LATEXENGINEID" val="1"/>
  <p:tag name="TEMPFOLDER" val="C:\Users\beto\Documents\iguana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.0041"/>
  <p:tag name="ORIGINALWIDTH" val="398.0205"/>
  <p:tag name="OUTPUTDPI" val="1200"/>
  <p:tag name="LATEXADDIN" val="\documentclass{article}&#10;\usepackage{amsmath}&#10;\usepackage[dvipsnames]{xcolor}&#10;\pagestyle{empty}&#10;\begin{document}&#10;&#10;{\color{Black}$n_{comp}=50$}&#10;&#10;&#10;\end{document}"/>
  <p:tag name="IGUANATEXSIZE" val="24"/>
  <p:tag name="IGUANATEXCURSOR" val="138"/>
  <p:tag name="TRANSPARENCY" val="True"/>
  <p:tag name="FILENAME" val=""/>
  <p:tag name="INPUTTYPE" val="0"/>
  <p:tag name="LATEXENGINEID" val="1"/>
  <p:tag name="TEMPFOLDER" val="C:\Users\beto\Documents\iguana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114.0058"/>
  <p:tag name="OUTPUTDPI" val="1200"/>
  <p:tag name="LATEXADDIN" val="\documentclass{article}&#10;\usepackage{amsmath}&#10;\usepackage[dvipsnames]{xcolor}&#10;\pagestyle{empty}&#10;\begin{document}&#10;&#10;{\color{BrickRed}$150$}&#10;&#10;&#10;\end{document}"/>
  <p:tag name="IGUANATEXSIZE" val="25"/>
  <p:tag name="IGUANATEXCURSOR" val="133"/>
  <p:tag name="TRANSPARENCY" val="True"/>
  <p:tag name="FILENAME" val=""/>
  <p:tag name="INPUTTYPE" val="0"/>
  <p:tag name="LATEXENGINEID" val="1"/>
  <p:tag name="TEMPFOLDER" val="C:\Users\beto\Documents\iguana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OUTPUTDPI" val="1200"/>
  <p:tag name="LATEXADDIN" val="\documentclass{article}&#10;\usepackage{amsmath}&#10;\usepackage[dvipsnames]{xcolor}&#10;\pagestyle{empty}&#10;\begin{document}&#10;&#10;{\color{BrickRed}$1$}&#10;&#10;&#10;\end{document}"/>
  <p:tag name="IGUANATEXSIZE" val="25"/>
  <p:tag name="IGUANATEXCURSOR" val="132"/>
  <p:tag name="TRANSPARENCY" val="True"/>
  <p:tag name="FILENAME" val=""/>
  <p:tag name="INPUTTYPE" val="0"/>
  <p:tag name="LATEXENGINEID" val="1"/>
  <p:tag name="TEMPFOLDER" val="C:\Users\beto\Documents\iguana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.00362"/>
  <p:tag name="ORIGINALWIDTH" val="131.5068"/>
  <p:tag name="OUTPUTDPI" val="1200"/>
  <p:tag name="LATEXADDIN" val="\documentclass{article}&#10;\usepackage{amsmath}&#10;\usepackage[dvipsnames]{xcolor}&#10;\pagestyle{empty}&#10;\begin{document}&#10;&#10;{\color{BrickRed}$1,\;2$}&#10;&#10;&#10;\end{document}"/>
  <p:tag name="IGUANATEXSIZE" val="25"/>
  <p:tag name="IGUANATEXCURSOR" val="136"/>
  <p:tag name="TRANSPARENCY" val="True"/>
  <p:tag name="FILENAME" val=""/>
  <p:tag name="INPUTTYPE" val="0"/>
  <p:tag name="LATEXENGINEID" val="1"/>
  <p:tag name="TEMPFOLDER" val="C:\Users\beto\Documents\iguana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0.0087"/>
  <p:tag name="ORIGINALWIDTH" val="540.0277"/>
  <p:tag name="OUTPUTDPI" val="1200"/>
  <p:tag name="LATEXADDIN" val="\documentclass{article}&#10;\usepackage{amsmath}&#10;\pagestyle{empty}&#10;\begin{document}&#10;&#10;$\displaystyle\frac{50}{32256}=0.16\%$&#10;&#10;&#10;\end{document}"/>
  <p:tag name="IGUANATEXSIZE" val="24"/>
  <p:tag name="IGUANATEXCURSOR" val="118"/>
  <p:tag name="TRANSPARENCY" val="True"/>
  <p:tag name="FILENAME" val=""/>
  <p:tag name="INPUTTYPE" val="0"/>
  <p:tag name="LATEXENGINEID" val="1"/>
  <p:tag name="TEMPFOLDER" val="C:\Users\beto\Documents\iguana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50449"/>
  <p:tag name="ORIGINALWIDTH" val="691.5355"/>
  <p:tag name="OUTPUTDPI" val="1200"/>
  <p:tag name="LATEXADDIN" val="\documentclass{article}&#10;\usepackage{amsmath}&#10;\pagestyle{empty}&#10;\begin{document}&#10;&#10;$n_{\texttt{comp}}=10\;\rightarrow\;86\%$ &#10;&#10;&#10;\end{document}"/>
  <p:tag name="IGUANATEXSIZE" val="24"/>
  <p:tag name="IGUANATEXCURSOR" val="121"/>
  <p:tag name="TRANSPARENCY" val="True"/>
  <p:tag name="FILENAME" val=""/>
  <p:tag name="INPUTTYPE" val="0"/>
  <p:tag name="LATEXENGINEID" val="1"/>
  <p:tag name="TEMPFOLDER" val="C:\Users\beto\Documents\iguana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50449"/>
  <p:tag name="ORIGINALWIDTH" val="691.5355"/>
  <p:tag name="OUTPUTDPI" val="1200"/>
  <p:tag name="LATEXADDIN" val="\documentclass{article}&#10;\usepackage{amsmath}&#10;\pagestyle{empty}&#10;\begin{document}&#10;&#10;$n_{\texttt{comp}}=50\;\rightarrow\;94\%$ &#10;&#10;&#10;\end{document}"/>
  <p:tag name="IGUANATEXSIZE" val="24"/>
  <p:tag name="IGUANATEXCURSOR" val="119"/>
  <p:tag name="TRANSPARENCY" val="True"/>
  <p:tag name="FILENAME" val=""/>
  <p:tag name="INPUTTYPE" val="0"/>
  <p:tag name="LATEXENGINEID" val="1"/>
  <p:tag name="TEMPFOLDER" val="C:\Users\beto\Documents\iguana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30.5118"/>
  <p:tag name="OUTPUTDPI" val="1200"/>
  <p:tag name="LATEXADDIN" val="\documentclass{article}&#10;\usepackage{amsmath}&#10;\pagestyle{empty}&#10;\begin{document}&#10;&#10;$\displaystyle\left\{C,\,\gamma \right\}$&#10;&#10;&#10;\end{document}"/>
  <p:tag name="IGUANATEXSIZE" val="22"/>
  <p:tag name="IGUANATEXCURSOR" val="101"/>
  <p:tag name="TRANSPARENCY" val="True"/>
  <p:tag name="FILENAME" val=""/>
  <p:tag name="INPUTTYPE" val="0"/>
  <p:tag name="LATEXENGINEID" val="1"/>
  <p:tag name="TEMPFOLDER" val="C:\Users\beto\Documents\iguana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19.0061"/>
  <p:tag name="OUTPUTDPI" val="1200"/>
  <p:tag name="LATEXADDIN" val="\documentclass{article}&#10;\usepackage{amsmath}&#10;\pagestyle{empty}&#10;\begin{document}&#10;&#10;$\displaystyle\{\hat{\gamma}\}$&#10;&#10;&#10;\end{document}"/>
  <p:tag name="IGUANATEXSIZE" val="22"/>
  <p:tag name="IGUANATEXCURSOR" val="111"/>
  <p:tag name="TRANSPARENCY" val="True"/>
  <p:tag name="FILENAME" val=""/>
  <p:tag name="INPUTTYPE" val="0"/>
  <p:tag name="LATEXENGINEID" val="1"/>
  <p:tag name="TEMPFOLDER" val="C:\Users\beto\Documents\iguana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Personalizza struttura">
  <a:themeElements>
    <a:clrScheme name="Personalizza struttur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za struttu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ersonalizza struttur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26146</TotalTime>
  <Words>292</Words>
  <Application>Microsoft Office PowerPoint</Application>
  <PresentationFormat>Widescreen</PresentationFormat>
  <Paragraphs>56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ＭＳ Ｐゴシック</vt:lpstr>
      <vt:lpstr>Arial</vt:lpstr>
      <vt:lpstr>Calibri</vt:lpstr>
      <vt:lpstr>Calibri Light</vt:lpstr>
      <vt:lpstr>Wingdings</vt:lpstr>
      <vt:lpstr>Office Theme</vt:lpstr>
      <vt:lpstr>2_Personalizza struttura</vt:lpstr>
      <vt:lpstr>PowerPoint Presentation</vt:lpstr>
      <vt:lpstr>PowerPoint Presentation</vt:lpstr>
      <vt:lpstr>PowerPoint Presentation</vt:lpstr>
      <vt:lpstr>Application: Face Recognition</vt:lpstr>
      <vt:lpstr>Pre-processing Data</vt:lpstr>
      <vt:lpstr>Machine Learning Pipeline</vt:lpstr>
      <vt:lpstr>Machine Learning Classification Results</vt:lpstr>
      <vt:lpstr>Concluding Remarks</vt:lpstr>
    </vt:vector>
  </TitlesOfParts>
  <Company>APS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TobeS</dc:creator>
  <cp:lastModifiedBy>TobeS</cp:lastModifiedBy>
  <cp:revision>1095</cp:revision>
  <dcterms:created xsi:type="dcterms:W3CDTF">2019-09-06T16:19:24Z</dcterms:created>
  <dcterms:modified xsi:type="dcterms:W3CDTF">2020-05-29T00:37:07Z</dcterms:modified>
</cp:coreProperties>
</file>