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5" r:id="rId3"/>
    <p:sldId id="258" r:id="rId4"/>
    <p:sldId id="266" r:id="rId5"/>
    <p:sldId id="262" r:id="rId6"/>
    <p:sldId id="257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305E59C-E2FC-4925-AA81-6935206BA376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104F419-42EE-4E28-8CC5-1C6EBA73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31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E59C-E2FC-4925-AA81-6935206BA376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F419-42EE-4E28-8CC5-1C6EBA73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85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E59C-E2FC-4925-AA81-6935206BA376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F419-42EE-4E28-8CC5-1C6EBA73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38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E59C-E2FC-4925-AA81-6935206BA376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F419-42EE-4E28-8CC5-1C6EBA73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49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E59C-E2FC-4925-AA81-6935206BA376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F419-42EE-4E28-8CC5-1C6EBA73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61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E59C-E2FC-4925-AA81-6935206BA376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F419-42EE-4E28-8CC5-1C6EBA73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4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E59C-E2FC-4925-AA81-6935206BA376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F419-42EE-4E28-8CC5-1C6EBA73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73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E59C-E2FC-4925-AA81-6935206BA376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F419-42EE-4E28-8CC5-1C6EBA73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63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E59C-E2FC-4925-AA81-6935206BA376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F419-42EE-4E28-8CC5-1C6EBA73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27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E59C-E2FC-4925-AA81-6935206BA376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04F419-42EE-4E28-8CC5-1C6EBA73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28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305E59C-E2FC-4925-AA81-6935206BA376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104F419-42EE-4E28-8CC5-1C6EBA73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851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305E59C-E2FC-4925-AA81-6935206BA376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104F419-42EE-4E28-8CC5-1C6EBA737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89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2D921-A651-5FCF-EBE4-EE404A7AF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1F95648-D833-7323-9776-2904ED7F9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187" y="351537"/>
            <a:ext cx="11457813" cy="517143"/>
          </a:xfrm>
        </p:spPr>
        <p:txBody>
          <a:bodyPr/>
          <a:lstStyle/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Geração de Perfis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68A630-05A4-959B-4465-A26B1C640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49" y="849629"/>
            <a:ext cx="6429375" cy="5710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C6330EB-DE27-675C-F985-5745CBE1B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68" y="1198803"/>
            <a:ext cx="3604968" cy="5011785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CB5FD97-F371-3A2F-3C5A-8F83CD07C86D}"/>
              </a:ext>
            </a:extLst>
          </p:cNvPr>
          <p:cNvCxnSpPr>
            <a:cxnSpLocks/>
          </p:cNvCxnSpPr>
          <p:nvPr/>
        </p:nvCxnSpPr>
        <p:spPr>
          <a:xfrm flipH="1">
            <a:off x="2377440" y="2944368"/>
            <a:ext cx="5824728" cy="7603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80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2AD13-0BE5-0BFC-B2EC-15B20168E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6946C29-6213-7C01-9153-66FAEBCB2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187" y="351537"/>
            <a:ext cx="11457813" cy="517143"/>
          </a:xfrm>
        </p:spPr>
        <p:txBody>
          <a:bodyPr/>
          <a:lstStyle/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Geração de Perfis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2AC9F2-CA12-5129-5B5F-126EB6418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28" y="1478750"/>
            <a:ext cx="3061519" cy="4256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BCE4515-DB75-43BD-55A0-4B7D641C0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76" y="2678973"/>
            <a:ext cx="5861722" cy="4005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64A1664-6506-892F-B49C-35EB25190C35}"/>
              </a:ext>
            </a:extLst>
          </p:cNvPr>
          <p:cNvCxnSpPr>
            <a:cxnSpLocks/>
          </p:cNvCxnSpPr>
          <p:nvPr/>
        </p:nvCxnSpPr>
        <p:spPr>
          <a:xfrm flipH="1" flipV="1">
            <a:off x="2209387" y="3606879"/>
            <a:ext cx="2993549" cy="91025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AB38C31F-EF34-7602-D95A-4FEBA9D7C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849" y="182924"/>
            <a:ext cx="3420506" cy="2318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46161FF-CD10-5A66-E703-C45EBAAB3600}"/>
              </a:ext>
            </a:extLst>
          </p:cNvPr>
          <p:cNvCxnSpPr>
            <a:cxnSpLocks/>
          </p:cNvCxnSpPr>
          <p:nvPr/>
        </p:nvCxnSpPr>
        <p:spPr>
          <a:xfrm flipH="1">
            <a:off x="8055864" y="1341938"/>
            <a:ext cx="1432560" cy="28277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95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9982F-17D5-0C93-2209-8A60582D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7FFF07D-A4C6-A1CB-3205-B75E977C3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187" y="247524"/>
            <a:ext cx="11457813" cy="571500"/>
          </a:xfrm>
        </p:spPr>
        <p:txBody>
          <a:bodyPr/>
          <a:lstStyle/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Genético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2F659DB-9DC7-D608-5B57-576270CB4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231" y="901801"/>
            <a:ext cx="3544203" cy="5512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9E327DE-0D2B-C883-8E70-F035D218B1C1}"/>
              </a:ext>
            </a:extLst>
          </p:cNvPr>
          <p:cNvSpPr txBox="1"/>
          <p:nvPr/>
        </p:nvSpPr>
        <p:spPr>
          <a:xfrm>
            <a:off x="485776" y="905172"/>
            <a:ext cx="7614962" cy="5509200"/>
          </a:xfrm>
          <a:prstGeom prst="rect">
            <a:avLst/>
          </a:prstGeom>
          <a:solidFill>
            <a:schemeClr val="bg1">
              <a:alpha val="22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pt-BR" sz="1600" b="1" dirty="0"/>
              <a:t>Inicialização da População</a:t>
            </a:r>
            <a:endParaRPr lang="pt-BR" sz="1600" dirty="0"/>
          </a:p>
          <a:p>
            <a:pPr lvl="1"/>
            <a:r>
              <a:rPr lang="pt-BR" sz="1600" dirty="0"/>
              <a:t>Gerar um conjunto de perfis (indivíduos) com parâmetros aleatórios:</a:t>
            </a:r>
          </a:p>
          <a:p>
            <a:pPr lvl="2"/>
            <a:r>
              <a:rPr lang="pt-BR" sz="1600" dirty="0" err="1"/>
              <a:t>Ex</a:t>
            </a:r>
            <a:r>
              <a:rPr lang="pt-BR" sz="1600" dirty="0"/>
              <a:t>: ângulo de flap, posição, curvatura, etc.</a:t>
            </a:r>
          </a:p>
          <a:p>
            <a:pPr lvl="2"/>
            <a:endParaRPr lang="pt-BR" sz="1600" dirty="0"/>
          </a:p>
          <a:p>
            <a:pPr>
              <a:buFont typeface="+mj-lt"/>
              <a:buAutoNum type="arabicPeriod"/>
            </a:pPr>
            <a:r>
              <a:rPr lang="pt-BR" sz="1600" b="1" dirty="0"/>
              <a:t>Avaliação (Fitness)</a:t>
            </a:r>
            <a:endParaRPr lang="pt-BR" sz="1600" dirty="0"/>
          </a:p>
          <a:p>
            <a:pPr lvl="1"/>
            <a:r>
              <a:rPr lang="pt-BR" sz="1600" dirty="0"/>
              <a:t>Simular o desempenho aerodinâmico (via XFOIL, </a:t>
            </a:r>
            <a:r>
              <a:rPr lang="pt-BR" sz="1600" dirty="0" err="1"/>
              <a:t>OpenFOAM</a:t>
            </a:r>
            <a:r>
              <a:rPr lang="pt-BR" sz="1600" dirty="0"/>
              <a:t>, </a:t>
            </a:r>
            <a:r>
              <a:rPr lang="pt-BR" sz="1600" dirty="0" err="1"/>
              <a:t>Fluent</a:t>
            </a:r>
            <a:r>
              <a:rPr lang="pt-BR" sz="1600" dirty="0"/>
              <a:t>).</a:t>
            </a:r>
          </a:p>
          <a:p>
            <a:pPr lvl="1"/>
            <a:r>
              <a:rPr lang="pt-BR" sz="1600" dirty="0"/>
              <a:t>Calcular função objetivo (</a:t>
            </a:r>
            <a:r>
              <a:rPr lang="pt-BR" sz="1600" dirty="0" err="1"/>
              <a:t>Ex</a:t>
            </a:r>
            <a:r>
              <a:rPr lang="pt-BR" sz="1600" dirty="0"/>
              <a:t>: </a:t>
            </a:r>
            <a:r>
              <a:rPr lang="pt-BR" sz="1600" b="1" dirty="0"/>
              <a:t>maximizar CL/CD</a:t>
            </a:r>
            <a:r>
              <a:rPr lang="pt-BR" sz="1600" dirty="0"/>
              <a:t>).</a:t>
            </a:r>
          </a:p>
          <a:p>
            <a:pPr lvl="1"/>
            <a:endParaRPr lang="pt-BR" sz="1600" dirty="0"/>
          </a:p>
          <a:p>
            <a:pPr>
              <a:buFont typeface="+mj-lt"/>
              <a:buAutoNum type="arabicPeriod"/>
            </a:pPr>
            <a:r>
              <a:rPr lang="pt-BR" sz="1600" b="1" dirty="0"/>
              <a:t>Seleção</a:t>
            </a:r>
            <a:endParaRPr lang="pt-BR" sz="1600" dirty="0"/>
          </a:p>
          <a:p>
            <a:pPr lvl="1"/>
            <a:r>
              <a:rPr lang="pt-BR" sz="1600" dirty="0"/>
              <a:t>Escolher os melhores indivíduos com base no desempenho.</a:t>
            </a:r>
          </a:p>
          <a:p>
            <a:pPr lvl="1"/>
            <a:endParaRPr lang="pt-BR" sz="1600" dirty="0"/>
          </a:p>
          <a:p>
            <a:pPr>
              <a:buFont typeface="+mj-lt"/>
              <a:buAutoNum type="arabicPeriod"/>
            </a:pPr>
            <a:r>
              <a:rPr lang="pt-BR" sz="1600" b="1" dirty="0"/>
              <a:t>Cruzamento (Recombinação)</a:t>
            </a:r>
            <a:endParaRPr lang="pt-BR" sz="1600" dirty="0"/>
          </a:p>
          <a:p>
            <a:pPr lvl="1"/>
            <a:r>
              <a:rPr lang="pt-BR" sz="1600" dirty="0"/>
              <a:t>Combinar parâmetros de dois "pais" para gerar "filhos".</a:t>
            </a:r>
          </a:p>
          <a:p>
            <a:pPr lvl="1"/>
            <a:endParaRPr lang="pt-BR" sz="1600" dirty="0"/>
          </a:p>
          <a:p>
            <a:pPr>
              <a:buFont typeface="+mj-lt"/>
              <a:buAutoNum type="arabicPeriod"/>
            </a:pPr>
            <a:r>
              <a:rPr lang="pt-BR" sz="1600" b="1" dirty="0"/>
              <a:t>Mutação</a:t>
            </a:r>
            <a:endParaRPr lang="pt-BR" sz="1600" dirty="0"/>
          </a:p>
          <a:p>
            <a:pPr lvl="1"/>
            <a:r>
              <a:rPr lang="pt-BR" sz="1600" dirty="0"/>
              <a:t>Introduzir pequenas alterações aleatórias para explorar novas soluções.</a:t>
            </a:r>
          </a:p>
          <a:p>
            <a:pPr lvl="1"/>
            <a:endParaRPr lang="pt-BR" sz="1600" dirty="0"/>
          </a:p>
          <a:p>
            <a:pPr>
              <a:buFont typeface="+mj-lt"/>
              <a:buAutoNum type="arabicPeriod"/>
            </a:pPr>
            <a:r>
              <a:rPr lang="pt-BR" sz="1600" b="1" dirty="0"/>
              <a:t>Nova Geração</a:t>
            </a:r>
            <a:endParaRPr lang="pt-BR" sz="1600" dirty="0"/>
          </a:p>
          <a:p>
            <a:pPr lvl="1"/>
            <a:r>
              <a:rPr lang="pt-BR" sz="1600" dirty="0"/>
              <a:t>Substituir a população anterior com a nova geração.</a:t>
            </a:r>
          </a:p>
          <a:p>
            <a:pPr lvl="1"/>
            <a:endParaRPr lang="pt-BR" sz="1600" dirty="0"/>
          </a:p>
          <a:p>
            <a:pPr>
              <a:buFont typeface="+mj-lt"/>
              <a:buAutoNum type="arabicPeriod"/>
            </a:pPr>
            <a:r>
              <a:rPr lang="pt-BR" sz="1600" b="1" dirty="0"/>
              <a:t>Iteração</a:t>
            </a:r>
            <a:endParaRPr lang="pt-BR" sz="1600" dirty="0"/>
          </a:p>
          <a:p>
            <a:pPr lvl="1"/>
            <a:r>
              <a:rPr lang="pt-BR" sz="1600" dirty="0"/>
              <a:t>Repetir o processo por várias gerações até encontrar a melhor solução.</a:t>
            </a:r>
          </a:p>
        </p:txBody>
      </p:sp>
    </p:spTree>
    <p:extLst>
      <p:ext uri="{BB962C8B-B14F-4D97-AF65-F5344CB8AC3E}">
        <p14:creationId xmlns:p14="http://schemas.microsoft.com/office/powerpoint/2010/main" val="369233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0D8B4-8D65-A1C2-BA38-5CFF5074C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A503B05-6733-4CA6-2F41-E16DB9F2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187" y="247524"/>
            <a:ext cx="11457813" cy="571500"/>
          </a:xfrm>
        </p:spPr>
        <p:txBody>
          <a:bodyPr/>
          <a:lstStyle/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Genético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FCB2B8-8FED-AC2B-E1AE-B57656E76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231" y="901801"/>
            <a:ext cx="3544203" cy="5512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4EC3AD5-4F14-643C-FC54-BFD5CA946901}"/>
              </a:ext>
            </a:extLst>
          </p:cNvPr>
          <p:cNvSpPr txBox="1"/>
          <p:nvPr/>
        </p:nvSpPr>
        <p:spPr>
          <a:xfrm>
            <a:off x="456900" y="1126552"/>
            <a:ext cx="7614962" cy="4955203"/>
          </a:xfrm>
          <a:prstGeom prst="rect">
            <a:avLst/>
          </a:prstGeom>
          <a:solidFill>
            <a:schemeClr val="bg1">
              <a:alpha val="22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🧠 Pipeline:</a:t>
            </a:r>
          </a:p>
          <a:p>
            <a:endParaRPr lang="pt-BR" sz="2000" dirty="0"/>
          </a:p>
          <a:p>
            <a:pPr algn="ctr"/>
            <a:r>
              <a:rPr lang="pt-BR" sz="2000" dirty="0"/>
              <a:t>AG gera parâmetros (</a:t>
            </a:r>
            <a:r>
              <a:rPr lang="pt-BR" sz="2000" dirty="0" err="1"/>
              <a:t>Ex</a:t>
            </a:r>
            <a:r>
              <a:rPr lang="pt-BR" sz="2000" dirty="0"/>
              <a:t>: ângulo flap, posição flap, curvatura).</a:t>
            </a:r>
          </a:p>
          <a:p>
            <a:pPr algn="ctr"/>
            <a:endParaRPr lang="pt-BR" sz="2000" dirty="0"/>
          </a:p>
          <a:p>
            <a:pPr algn="ctr"/>
            <a:endParaRPr lang="pt-BR" sz="2000" dirty="0"/>
          </a:p>
          <a:p>
            <a:pPr algn="ctr"/>
            <a:r>
              <a:rPr lang="pt-BR" sz="2000" dirty="0"/>
              <a:t>Código Python cria a geometria ou edita um </a:t>
            </a:r>
            <a:r>
              <a:rPr lang="pt-BR" sz="2000" dirty="0" err="1"/>
              <a:t>template</a:t>
            </a:r>
            <a:r>
              <a:rPr lang="pt-BR" sz="2000" dirty="0"/>
              <a:t> de malha.</a:t>
            </a:r>
          </a:p>
          <a:p>
            <a:pPr algn="ctr"/>
            <a:endParaRPr lang="pt-BR" sz="2000" dirty="0"/>
          </a:p>
          <a:p>
            <a:pPr algn="ctr"/>
            <a:endParaRPr lang="pt-BR" sz="2000" dirty="0"/>
          </a:p>
          <a:p>
            <a:pPr algn="ctr"/>
            <a:r>
              <a:rPr lang="pt-BR" sz="2000" dirty="0"/>
              <a:t>Código Python chama a ferramenta CFD (</a:t>
            </a:r>
            <a:r>
              <a:rPr lang="pt-BR" sz="2000" dirty="0" err="1"/>
              <a:t>OpenFOAM</a:t>
            </a:r>
            <a:r>
              <a:rPr lang="pt-BR" sz="2000" dirty="0"/>
              <a:t>/</a:t>
            </a:r>
            <a:r>
              <a:rPr lang="pt-BR" sz="2000" dirty="0" err="1"/>
              <a:t>Fluent</a:t>
            </a:r>
            <a:r>
              <a:rPr lang="pt-BR" sz="2000" dirty="0"/>
              <a:t>).</a:t>
            </a:r>
          </a:p>
          <a:p>
            <a:pPr algn="ctr"/>
            <a:endParaRPr lang="pt-BR" sz="2000" dirty="0"/>
          </a:p>
          <a:p>
            <a:pPr algn="ctr"/>
            <a:endParaRPr lang="pt-BR" sz="2000" dirty="0"/>
          </a:p>
          <a:p>
            <a:pPr algn="ctr"/>
            <a:r>
              <a:rPr lang="pt-BR" sz="2000" dirty="0"/>
              <a:t>Resultados (CL, CD, etc.) são lidos.</a:t>
            </a:r>
          </a:p>
          <a:p>
            <a:pPr algn="ctr"/>
            <a:endParaRPr lang="pt-BR" sz="2000" dirty="0"/>
          </a:p>
          <a:p>
            <a:pPr algn="ctr"/>
            <a:endParaRPr lang="pt-BR" sz="2000" dirty="0"/>
          </a:p>
          <a:p>
            <a:pPr algn="ctr"/>
            <a:r>
              <a:rPr lang="pt-BR" sz="2000" dirty="0"/>
              <a:t>AG avalia os resultados e decide as próximas gerações.</a:t>
            </a:r>
          </a:p>
          <a:p>
            <a:endParaRPr lang="pt-BR" sz="1600" dirty="0"/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E491BEC9-9368-4BF9-3B02-20AB96B19057}"/>
              </a:ext>
            </a:extLst>
          </p:cNvPr>
          <p:cNvSpPr/>
          <p:nvPr/>
        </p:nvSpPr>
        <p:spPr>
          <a:xfrm>
            <a:off x="4115190" y="2194561"/>
            <a:ext cx="336884" cy="471638"/>
          </a:xfrm>
          <a:prstGeom prst="downArrow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A0CDBD4A-CF17-F35E-89B1-1384D2D3C779}"/>
              </a:ext>
            </a:extLst>
          </p:cNvPr>
          <p:cNvSpPr/>
          <p:nvPr/>
        </p:nvSpPr>
        <p:spPr>
          <a:xfrm>
            <a:off x="4094336" y="3097735"/>
            <a:ext cx="336884" cy="471638"/>
          </a:xfrm>
          <a:prstGeom prst="downArrow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C4FB5C59-0471-54D8-A788-C5BE06C88AC3}"/>
              </a:ext>
            </a:extLst>
          </p:cNvPr>
          <p:cNvSpPr/>
          <p:nvPr/>
        </p:nvSpPr>
        <p:spPr>
          <a:xfrm>
            <a:off x="4094336" y="3992879"/>
            <a:ext cx="336884" cy="471638"/>
          </a:xfrm>
          <a:prstGeom prst="downArrow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BDC86A3C-6B52-3A82-21C7-167AA6182A01}"/>
              </a:ext>
            </a:extLst>
          </p:cNvPr>
          <p:cNvSpPr/>
          <p:nvPr/>
        </p:nvSpPr>
        <p:spPr>
          <a:xfrm>
            <a:off x="4084709" y="4926532"/>
            <a:ext cx="336884" cy="471638"/>
          </a:xfrm>
          <a:prstGeom prst="downArrow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Curva para a Esquerda 7">
            <a:extLst>
              <a:ext uri="{FF2B5EF4-FFF2-40B4-BE49-F238E27FC236}">
                <a16:creationId xmlns:a16="http://schemas.microsoft.com/office/drawing/2014/main" id="{BD039208-F055-F2BA-834F-FACF6609A85C}"/>
              </a:ext>
            </a:extLst>
          </p:cNvPr>
          <p:cNvSpPr/>
          <p:nvPr/>
        </p:nvSpPr>
        <p:spPr>
          <a:xfrm rot="10800000">
            <a:off x="244941" y="1751289"/>
            <a:ext cx="890840" cy="3898739"/>
          </a:xfrm>
          <a:prstGeom prst="curvedLeftArrow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14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005C6-E867-D89A-AEBE-C1E345B81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1126CC9-1C2D-66B9-DCC3-2A4D7DCD8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187" y="351537"/>
            <a:ext cx="11457813" cy="462279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Modelos de Turbulência</a:t>
            </a:r>
          </a:p>
        </p:txBody>
      </p:sp>
    </p:spTree>
    <p:extLst>
      <p:ext uri="{BB962C8B-B14F-4D97-AF65-F5344CB8AC3E}">
        <p14:creationId xmlns:p14="http://schemas.microsoft.com/office/powerpoint/2010/main" val="342007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60B38-9F93-7E89-801A-43C14BC8D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B7A4398-25D1-5817-FC38-44F43D22C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187" y="241809"/>
            <a:ext cx="11457813" cy="581151"/>
          </a:xfrm>
        </p:spPr>
        <p:txBody>
          <a:bodyPr/>
          <a:lstStyle/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Ferramentas CFD</a:t>
            </a:r>
          </a:p>
          <a:p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9BFC519-E0EC-F4CD-A915-BFBB7611A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09" y="2018603"/>
            <a:ext cx="1155496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0B0C5F-C57E-9E1F-E0ED-7B62AABBD039}"/>
              </a:ext>
            </a:extLst>
          </p:cNvPr>
          <p:cNvSpPr txBox="1"/>
          <p:nvPr/>
        </p:nvSpPr>
        <p:spPr>
          <a:xfrm>
            <a:off x="390143" y="1014984"/>
            <a:ext cx="11420857" cy="4524315"/>
          </a:xfrm>
          <a:prstGeom prst="rect">
            <a:avLst/>
          </a:prstGeom>
          <a:solidFill>
            <a:schemeClr val="bg1">
              <a:alpha val="24000"/>
            </a:schemeClr>
          </a:solidFill>
        </p:spPr>
        <p:txBody>
          <a:bodyPr wrap="square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🛠️ XFOIL</a:t>
            </a:r>
          </a:p>
          <a:p>
            <a:endParaRPr lang="pt-BR" dirty="0"/>
          </a:p>
          <a:p>
            <a:r>
              <a:rPr lang="pt-BR" b="1" dirty="0"/>
              <a:t>Vantagens:</a:t>
            </a:r>
          </a:p>
          <a:p>
            <a:r>
              <a:rPr lang="pt-BR" dirty="0"/>
              <a:t>✅ Totalmente gratuito e leve.</a:t>
            </a:r>
          </a:p>
          <a:p>
            <a:r>
              <a:rPr lang="pt-BR" dirty="0"/>
              <a:t>✅ Fácil de integrar com Python via </a:t>
            </a:r>
            <a:r>
              <a:rPr lang="pt-BR" dirty="0" err="1"/>
              <a:t>subprocess</a:t>
            </a:r>
            <a:r>
              <a:rPr lang="pt-BR" dirty="0"/>
              <a:t>.</a:t>
            </a:r>
          </a:p>
          <a:p>
            <a:r>
              <a:rPr lang="pt-BR" dirty="0"/>
              <a:t>✅ Ideal para simulações 2D de perfis aerodinâmicos.</a:t>
            </a:r>
          </a:p>
          <a:p>
            <a:r>
              <a:rPr lang="pt-BR" dirty="0"/>
              <a:t>✅ Excelente para análises preliminares e testes de otimização rápida.</a:t>
            </a:r>
          </a:p>
          <a:p>
            <a:r>
              <a:rPr lang="pt-BR" dirty="0"/>
              <a:t>✅ Rápido (baixa demanda computacional).</a:t>
            </a:r>
          </a:p>
          <a:p>
            <a:r>
              <a:rPr lang="pt-BR" dirty="0"/>
              <a:t>✅ Possui modelo de camada limite com transição laminar.</a:t>
            </a:r>
          </a:p>
          <a:p>
            <a:endParaRPr lang="pt-BR" dirty="0"/>
          </a:p>
          <a:p>
            <a:r>
              <a:rPr lang="pt-BR" b="1" dirty="0"/>
              <a:t>Desvantagens:</a:t>
            </a:r>
          </a:p>
          <a:p>
            <a:r>
              <a:rPr lang="pt-BR" dirty="0"/>
              <a:t>❌ Apenas 2D (não considera efeitos tridimensionais).</a:t>
            </a:r>
          </a:p>
          <a:p>
            <a:r>
              <a:rPr lang="pt-BR" dirty="0"/>
              <a:t>❌ Precisão limitada em altos ângulos de ataque e em perfis muito complexos.</a:t>
            </a:r>
          </a:p>
          <a:p>
            <a:r>
              <a:rPr lang="pt-BR" dirty="0"/>
              <a:t>❌ Modelagem de turbulência limitada (sem modelos RANS, por exemplo).</a:t>
            </a:r>
          </a:p>
          <a:p>
            <a:r>
              <a:rPr lang="pt-BR" dirty="0"/>
              <a:t>❌ Difícil lidar com flaps complexos ou deformações 3D.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406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AD156-7756-96B5-D697-C3F32C7FD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EC1EBEE-243C-244A-ED4B-5C86CD824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187" y="241809"/>
            <a:ext cx="11457813" cy="581151"/>
          </a:xfrm>
        </p:spPr>
        <p:txBody>
          <a:bodyPr/>
          <a:lstStyle/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Ferramentas CFD</a:t>
            </a:r>
          </a:p>
          <a:p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D82182A-7C2A-C5D7-6D0C-BF61674DD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09" y="2018603"/>
            <a:ext cx="1155496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91B6137-7717-3917-D109-D36D93CDFEA6}"/>
              </a:ext>
            </a:extLst>
          </p:cNvPr>
          <p:cNvSpPr txBox="1"/>
          <p:nvPr/>
        </p:nvSpPr>
        <p:spPr>
          <a:xfrm>
            <a:off x="390143" y="1014984"/>
            <a:ext cx="11420857" cy="4524315"/>
          </a:xfrm>
          <a:prstGeom prst="rect">
            <a:avLst/>
          </a:prstGeom>
          <a:solidFill>
            <a:schemeClr val="bg1">
              <a:alpha val="25000"/>
            </a:schemeClr>
          </a:solidFill>
        </p:spPr>
        <p:txBody>
          <a:bodyPr wrap="square">
            <a:spAutoFit/>
          </a:bodyPr>
          <a:lstStyle/>
          <a:p>
            <a:r>
              <a:rPr lang="pt-BR" b="1" dirty="0"/>
              <a:t>🛠️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OpenFOAM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/>
          </a:p>
          <a:p>
            <a:r>
              <a:rPr lang="pt-BR" b="1" dirty="0"/>
              <a:t>Vantagens:</a:t>
            </a:r>
          </a:p>
          <a:p>
            <a:r>
              <a:rPr lang="pt-BR" dirty="0"/>
              <a:t>✅ Código aberto e gratuito.</a:t>
            </a:r>
          </a:p>
          <a:p>
            <a:r>
              <a:rPr lang="pt-BR" dirty="0"/>
              <a:t>✅ Suporta simulações 2D e 3D, compressíveis, incompressíveis, transientes.</a:t>
            </a:r>
          </a:p>
          <a:p>
            <a:r>
              <a:rPr lang="pt-BR" dirty="0"/>
              <a:t>✅ Suporte a diversos modelos de turbulência (RANS, LES, </a:t>
            </a:r>
            <a:r>
              <a:rPr lang="pt-BR" dirty="0" err="1"/>
              <a:t>etc</a:t>
            </a:r>
            <a:r>
              <a:rPr lang="pt-BR" dirty="0"/>
              <a:t>).</a:t>
            </a:r>
          </a:p>
          <a:p>
            <a:r>
              <a:rPr lang="pt-BR" dirty="0"/>
              <a:t>✅ Altamente customizável e </a:t>
            </a:r>
            <a:r>
              <a:rPr lang="pt-BR" dirty="0" err="1"/>
              <a:t>automatizável</a:t>
            </a:r>
            <a:r>
              <a:rPr lang="pt-BR" dirty="0"/>
              <a:t> via Python (usando </a:t>
            </a:r>
            <a:r>
              <a:rPr lang="pt-BR" dirty="0" err="1"/>
              <a:t>subprocess</a:t>
            </a:r>
            <a:r>
              <a:rPr lang="pt-BR" dirty="0"/>
              <a:t> ou </a:t>
            </a:r>
            <a:r>
              <a:rPr lang="pt-BR" dirty="0" err="1"/>
              <a:t>PyFoam</a:t>
            </a:r>
            <a:r>
              <a:rPr lang="pt-BR" dirty="0"/>
              <a:t>).</a:t>
            </a:r>
          </a:p>
          <a:p>
            <a:r>
              <a:rPr lang="pt-BR" dirty="0"/>
              <a:t>✅ Ideal para análises CFD mais próximas da realidade.</a:t>
            </a:r>
          </a:p>
          <a:p>
            <a:r>
              <a:rPr lang="pt-BR" dirty="0"/>
              <a:t>✅ Boa opção para integrar em </a:t>
            </a:r>
            <a:r>
              <a:rPr lang="pt-BR" dirty="0" err="1"/>
              <a:t>TCCs</a:t>
            </a:r>
            <a:r>
              <a:rPr lang="pt-BR" dirty="0"/>
              <a:t> mais avançados com geometria personalizada.</a:t>
            </a:r>
          </a:p>
          <a:p>
            <a:endParaRPr lang="pt-BR" dirty="0"/>
          </a:p>
          <a:p>
            <a:r>
              <a:rPr lang="pt-BR" b="1" dirty="0"/>
              <a:t>Desvantagens:</a:t>
            </a:r>
          </a:p>
          <a:p>
            <a:r>
              <a:rPr lang="pt-BR" dirty="0"/>
              <a:t>❌ Curva de aprendizado íngreme (configuração de casos, malhas, dicionários).</a:t>
            </a:r>
          </a:p>
          <a:p>
            <a:r>
              <a:rPr lang="pt-BR" dirty="0"/>
              <a:t>❌ Custo computacional elevado em 3D.</a:t>
            </a:r>
          </a:p>
          <a:p>
            <a:r>
              <a:rPr lang="pt-BR" dirty="0"/>
              <a:t>❌ Integração exige scripts mais robustos (geração de malha, extração de dados).</a:t>
            </a:r>
          </a:p>
          <a:p>
            <a:r>
              <a:rPr lang="pt-BR" dirty="0"/>
              <a:t>❌ Sem GUI nativa amigável (baseado em terminal e arquivos de configuração).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585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AE380-05E0-2B80-F12B-080066577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8B9A94F-5F67-8126-B2BF-E8243A562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187" y="241809"/>
            <a:ext cx="11457813" cy="581151"/>
          </a:xfrm>
        </p:spPr>
        <p:txBody>
          <a:bodyPr/>
          <a:lstStyle/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Ferramentas CFD</a:t>
            </a:r>
          </a:p>
          <a:p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BD1B9F3-C49D-30F4-756B-11B0C72F4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09" y="2018603"/>
            <a:ext cx="1155496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4890890-2E46-1681-815F-A1243867219E}"/>
              </a:ext>
            </a:extLst>
          </p:cNvPr>
          <p:cNvSpPr txBox="1"/>
          <p:nvPr/>
        </p:nvSpPr>
        <p:spPr>
          <a:xfrm>
            <a:off x="390143" y="1014984"/>
            <a:ext cx="11420857" cy="4524315"/>
          </a:xfrm>
          <a:prstGeom prst="rect">
            <a:avLst/>
          </a:prstGeom>
          <a:solidFill>
            <a:schemeClr val="bg1">
              <a:alpha val="24000"/>
            </a:schemeClr>
          </a:solidFill>
        </p:spPr>
        <p:txBody>
          <a:bodyPr wrap="square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🛠️ ANSYS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Fluent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/>
          </a:p>
          <a:p>
            <a:r>
              <a:rPr lang="pt-BR" b="1" dirty="0"/>
              <a:t>Vantagens:</a:t>
            </a:r>
          </a:p>
          <a:p>
            <a:r>
              <a:rPr lang="pt-BR" dirty="0"/>
              <a:t>✅ Interface gráfica poderosa e intuitiva.</a:t>
            </a:r>
          </a:p>
          <a:p>
            <a:r>
              <a:rPr lang="pt-BR" dirty="0"/>
              <a:t>✅ Alta precisão e confiabilidade dos resultados.</a:t>
            </a:r>
          </a:p>
          <a:p>
            <a:r>
              <a:rPr lang="pt-BR" dirty="0"/>
              <a:t>✅ Suporte completo a modelos de turbulência (RANS, LES, DES, </a:t>
            </a:r>
            <a:r>
              <a:rPr lang="pt-BR" dirty="0" err="1"/>
              <a:t>etc</a:t>
            </a:r>
            <a:r>
              <a:rPr lang="pt-BR" dirty="0"/>
              <a:t>).</a:t>
            </a:r>
          </a:p>
          <a:p>
            <a:r>
              <a:rPr lang="pt-BR" dirty="0"/>
              <a:t>✅ Suporta simulações transientes, compressíveis, com reações, etc.</a:t>
            </a:r>
          </a:p>
          <a:p>
            <a:r>
              <a:rPr lang="pt-BR" dirty="0"/>
              <a:t>✅ Pode ser automatizado com Python (</a:t>
            </a:r>
            <a:r>
              <a:rPr lang="pt-BR" dirty="0" err="1"/>
              <a:t>PyFluent</a:t>
            </a:r>
            <a:r>
              <a:rPr lang="pt-BR" dirty="0"/>
              <a:t>) ou via </a:t>
            </a:r>
            <a:r>
              <a:rPr lang="pt-BR" dirty="0" err="1"/>
              <a:t>journal</a:t>
            </a:r>
            <a:r>
              <a:rPr lang="pt-BR" dirty="0"/>
              <a:t> files.</a:t>
            </a:r>
          </a:p>
          <a:p>
            <a:r>
              <a:rPr lang="pt-BR" dirty="0"/>
              <a:t>✅ Excelente suporte técnico e documentação.</a:t>
            </a:r>
          </a:p>
          <a:p>
            <a:endParaRPr lang="pt-BR" dirty="0"/>
          </a:p>
          <a:p>
            <a:r>
              <a:rPr lang="pt-BR" b="1" dirty="0"/>
              <a:t>Desvantagens:</a:t>
            </a:r>
          </a:p>
          <a:p>
            <a:r>
              <a:rPr lang="pt-BR" dirty="0"/>
              <a:t>❌ Licença paga e cara (versão acadêmica pode ser solução).</a:t>
            </a:r>
          </a:p>
          <a:p>
            <a:r>
              <a:rPr lang="pt-BR" dirty="0"/>
              <a:t>❌ Demanda computacional alta em simulações 3D.</a:t>
            </a:r>
          </a:p>
          <a:p>
            <a:r>
              <a:rPr lang="pt-BR" dirty="0"/>
              <a:t>❌ Dependência de software proprietário (não é open-</a:t>
            </a:r>
            <a:r>
              <a:rPr lang="pt-BR" dirty="0" err="1"/>
              <a:t>source</a:t>
            </a:r>
            <a:r>
              <a:rPr lang="pt-BR" dirty="0"/>
              <a:t>).</a:t>
            </a:r>
          </a:p>
          <a:p>
            <a:r>
              <a:rPr lang="pt-BR" dirty="0"/>
              <a:t>❌ Automação exige conhecimento das APIs do </a:t>
            </a:r>
            <a:r>
              <a:rPr lang="pt-BR" dirty="0" err="1"/>
              <a:t>Fluent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030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0C79E-F008-0056-DF22-C6F383233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D214870-690C-95A1-0AFE-699852CC6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187" y="406401"/>
            <a:ext cx="11457813" cy="517143"/>
          </a:xfrm>
        </p:spPr>
        <p:txBody>
          <a:bodyPr/>
          <a:lstStyle/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Tema 1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46BA0E3-0C04-7973-19C3-5693AC671E8A}"/>
              </a:ext>
            </a:extLst>
          </p:cNvPr>
          <p:cNvSpPr txBox="1"/>
          <p:nvPr/>
        </p:nvSpPr>
        <p:spPr>
          <a:xfrm>
            <a:off x="420623" y="1397675"/>
            <a:ext cx="11091191" cy="1754326"/>
          </a:xfrm>
          <a:prstGeom prst="rect">
            <a:avLst/>
          </a:prstGeom>
          <a:solidFill>
            <a:schemeClr val="bg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Para o TCC (NACA 2412 com flaps </a:t>
            </a:r>
            <a:r>
              <a:rPr lang="pt-BR" dirty="0" err="1"/>
              <a:t>morphing</a:t>
            </a:r>
            <a:r>
              <a:rPr lang="pt-BR" dirty="0"/>
              <a:t>), um fluxo possível seria:</a:t>
            </a:r>
          </a:p>
          <a:p>
            <a:endParaRPr lang="pt-BR" dirty="0"/>
          </a:p>
          <a:p>
            <a:r>
              <a:rPr lang="pt-BR" dirty="0"/>
              <a:t>Começar com XFOIL para testes rápidos em 2D (otimizar deflexão e posição do flap).</a:t>
            </a:r>
          </a:p>
          <a:p>
            <a:r>
              <a:rPr lang="pt-BR" dirty="0"/>
              <a:t>Avançar para </a:t>
            </a:r>
            <a:r>
              <a:rPr lang="pt-BR" dirty="0" err="1"/>
              <a:t>OpenFOAM</a:t>
            </a:r>
            <a:r>
              <a:rPr lang="pt-BR" dirty="0"/>
              <a:t> para validar os resultados em CFD real (com malha e condições de contorno mais realistas).</a:t>
            </a:r>
          </a:p>
          <a:p>
            <a:r>
              <a:rPr lang="pt-BR" dirty="0"/>
              <a:t>Se tiver acesso ao </a:t>
            </a:r>
            <a:r>
              <a:rPr lang="pt-BR" dirty="0" err="1"/>
              <a:t>Fluent</a:t>
            </a:r>
            <a:r>
              <a:rPr lang="pt-BR" dirty="0"/>
              <a:t>, dá pra comparar também.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616538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2938</TotalTime>
  <Words>597</Words>
  <Application>Microsoft Office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 Light</vt:lpstr>
      <vt:lpstr>Metropolitano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</dc:creator>
  <cp:lastModifiedBy>Carlos</cp:lastModifiedBy>
  <cp:revision>9</cp:revision>
  <dcterms:created xsi:type="dcterms:W3CDTF">2025-04-15T01:01:36Z</dcterms:created>
  <dcterms:modified xsi:type="dcterms:W3CDTF">2025-04-17T02:00:13Z</dcterms:modified>
</cp:coreProperties>
</file>