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solidFill>
                <a:srgbClr val="FFFF00"/>
              </a:solidFill>
            </a:rPr>
            <a:t>3 projetos de </a:t>
          </a:r>
          <a:r>
            <a:rPr lang="pt-BR" dirty="0" err="1">
              <a:solidFill>
                <a:srgbClr val="FFFF00"/>
              </a:solidFill>
            </a:rPr>
            <a:t>modsim</a:t>
          </a:r>
          <a:endParaRPr lang="pt-BR" dirty="0">
            <a:solidFill>
              <a:srgbClr val="FFFF00"/>
            </a:solidFill>
          </a:endParaRP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DEF2CF9F-D5BC-44B5-853B-D753DA6983D2}">
      <dgm:prSet phldrT="[Texto]"/>
      <dgm:spPr/>
      <dgm:t>
        <a:bodyPr/>
        <a:lstStyle/>
        <a:p>
          <a:r>
            <a:rPr lang="pt-BR" dirty="0">
              <a:solidFill>
                <a:srgbClr val="FFFF00"/>
              </a:solidFill>
            </a:rPr>
            <a:t>Natureza do design</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6">
        <dgm:presLayoutVars>
          <dgm:bulletEnabled val="1"/>
        </dgm:presLayoutVars>
      </dgm:prSet>
      <dgm:spPr/>
    </dgm:pt>
    <dgm:pt modelId="{EE06A540-5FB7-4132-8EAD-82CC3764E1B2}" type="pres">
      <dgm:prSet presAssocID="{DFD73739-77C3-4545-8AB8-A76A70172E1A}" presName="aSpace2" presStyleCnt="0"/>
      <dgm:spPr/>
    </dgm:pt>
    <dgm:pt modelId="{3DECD127-3C94-4A15-BB5B-E326A3EBF2BA}" type="pres">
      <dgm:prSet presAssocID="{DEF2CF9F-D5BC-44B5-853B-D753DA6983D2}" presName="childNode" presStyleLbl="node1" presStyleIdx="1" presStyleCnt="6">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2" presStyleCnt="6">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3" presStyleCnt="6">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4" presStyleCnt="6">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5" presStyleCnt="6">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0A8665C5-3703-493B-AD5B-D8E9E1C980DF}" srcId="{8245208F-8744-45B1-90A8-86D542F934F0}" destId="{DEF2CF9F-D5BC-44B5-853B-D753DA6983D2}" srcOrd="1"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95B50F43-EB59-4C62-B4E2-0FA0A2FD113C}" type="presParOf" srcId="{77969F2D-044F-4403-9444-44EFBF74E097}" destId="{3DECD127-3C94-4A15-BB5B-E326A3EBF2BA}" srcOrd="2"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rgbClr val="FFFF00"/>
              </a:solidFill>
            </a:rPr>
            <a:t>3 projetos de </a:t>
          </a:r>
          <a:r>
            <a:rPr lang="pt-BR" sz="2600" kern="1200" dirty="0" err="1">
              <a:solidFill>
                <a:srgbClr val="FFFF00"/>
              </a:solidFill>
            </a:rPr>
            <a:t>modsim</a:t>
          </a:r>
          <a:endParaRPr lang="pt-BR" sz="2600" kern="1200" dirty="0">
            <a:solidFill>
              <a:srgbClr val="FFFF00"/>
            </a:solidFill>
          </a:endParaRPr>
        </a:p>
      </dsp:txBody>
      <dsp:txXfrm>
        <a:off x="255103" y="1320402"/>
        <a:ext cx="1615434" cy="1212453"/>
      </dsp:txXfrm>
    </dsp:sp>
    <dsp:sp modelId="{3DECD127-3C94-4A15-BB5B-E326A3EBF2BA}">
      <dsp:nvSpPr>
        <dsp:cNvPr id="0" name=""/>
        <dsp:cNvSpPr/>
      </dsp:nvSpPr>
      <dsp:spPr>
        <a:xfrm>
          <a:off x="217382" y="2768714"/>
          <a:ext cx="1690876" cy="1287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pt-BR" sz="2600" kern="1200" dirty="0">
              <a:solidFill>
                <a:srgbClr val="FFFF00"/>
              </a:solidFill>
            </a:rPr>
            <a:t>Natureza do design</a:t>
          </a:r>
        </a:p>
      </dsp:txBody>
      <dsp:txXfrm>
        <a:off x="255103" y="2806435"/>
        <a:ext cx="1615434" cy="12124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a:p>
          <a:pPr marL="0" lvl="0" indent="0" algn="ctr" defTabSz="1155700">
            <a:lnSpc>
              <a:spcPct val="90000"/>
            </a:lnSpc>
            <a:spcBef>
              <a:spcPct val="0"/>
            </a:spcBef>
            <a:spcAft>
              <a:spcPct val="35000"/>
            </a:spcAft>
            <a:buNone/>
          </a:pPr>
          <a:endParaRPr lang="pt-BR" sz="26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endParaRPr lang="pt-BR" sz="26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13/09/2017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13/09/2017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13/09/2017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13/09/2017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13/09/2017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13/09/2017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13/09/2017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13/09/2017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13/09/2017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13/09/2017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13/09/2017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13/09/2017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10" name="CaixaDeTexto 9">
            <a:extLst>
              <a:ext uri="{FF2B5EF4-FFF2-40B4-BE49-F238E27FC236}">
                <a16:creationId xmlns:a16="http://schemas.microsoft.com/office/drawing/2014/main" id="{8DAD33DC-FA9E-4CE8-BA84-DC056D90AE0B}"/>
              </a:ext>
            </a:extLst>
          </p:cNvPr>
          <p:cNvSpPr txBox="1"/>
          <p:nvPr/>
        </p:nvSpPr>
        <p:spPr>
          <a:xfrm>
            <a:off x="513081" y="1220788"/>
            <a:ext cx="2961639" cy="1477328"/>
          </a:xfrm>
          <a:prstGeom prst="rect">
            <a:avLst/>
          </a:prstGeom>
          <a:noFill/>
        </p:spPr>
        <p:txBody>
          <a:bodyPr wrap="square" rtlCol="0">
            <a:spAutoFit/>
          </a:bodyPr>
          <a:lstStyle/>
          <a:p>
            <a:r>
              <a:rPr lang="pt-BR" dirty="0"/>
              <a:t>Página inicial do </a:t>
            </a:r>
            <a:r>
              <a:rPr lang="pt-BR" dirty="0" err="1"/>
              <a:t>portifólio</a:t>
            </a:r>
            <a:r>
              <a:rPr lang="pt-BR" dirty="0"/>
              <a:t> contem ícone de acesso para a  área de pessoas e barra iterativa para acessar os projetos </a:t>
            </a:r>
          </a:p>
        </p:txBody>
      </p:sp>
      <p:pic>
        <p:nvPicPr>
          <p:cNvPr id="5" name="Imagem 4">
            <a:extLst>
              <a:ext uri="{FF2B5EF4-FFF2-40B4-BE49-F238E27FC236}">
                <a16:creationId xmlns:a16="http://schemas.microsoft.com/office/drawing/2014/main" id="{3FCBC089-9126-4200-A287-FE70510C33C3}"/>
              </a:ext>
            </a:extLst>
          </p:cNvPr>
          <p:cNvPicPr>
            <a:picLocks noChangeAspect="1"/>
          </p:cNvPicPr>
          <p:nvPr/>
        </p:nvPicPr>
        <p:blipFill>
          <a:blip r:embed="rId2"/>
          <a:stretch>
            <a:fillRect/>
          </a:stretch>
        </p:blipFill>
        <p:spPr>
          <a:xfrm>
            <a:off x="5184557" y="274320"/>
            <a:ext cx="3974684" cy="6216634"/>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r>
              <a:rPr lang="pt-BR" dirty="0"/>
              <a:t>Atividade já representada no slide anterior</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Alpha web</a:t>
            </a:r>
          </a:p>
        </p:txBody>
      </p:sp>
      <p:sp>
        <p:nvSpPr>
          <p:cNvPr id="5" name="Espaço Reservado para Conteúdo 4"/>
          <p:cNvSpPr>
            <a:spLocks noGrp="1"/>
          </p:cNvSpPr>
          <p:nvPr>
            <p:ph idx="1"/>
          </p:nvPr>
        </p:nvSpPr>
        <p:spPr/>
        <p:txBody>
          <a:bodyPr/>
          <a:lstStyle/>
          <a:p>
            <a:r>
              <a:rPr lang="pt-BR" dirty="0"/>
              <a:t>Nome – Roberto Franco</a:t>
            </a:r>
          </a:p>
          <a:p>
            <a:r>
              <a:rPr lang="pt-BR" dirty="0"/>
              <a:t>Nome – Vitor </a:t>
            </a:r>
            <a:r>
              <a:rPr lang="pt-BR" dirty="0" err="1"/>
              <a:t>Vitturi</a:t>
            </a:r>
            <a:endParaRPr lang="pt-BR" dirty="0"/>
          </a:p>
          <a:p>
            <a:r>
              <a:rPr lang="pt-BR" dirty="0"/>
              <a:t>Nome –Gabriel Salvador</a:t>
            </a:r>
          </a:p>
          <a:p>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 https://github.com/betofr1/co-design.git</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2355047682"/>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
        <p:nvSpPr>
          <p:cNvPr id="6" name="CaixaDeTexto 5"/>
          <p:cNvSpPr txBox="1"/>
          <p:nvPr/>
        </p:nvSpPr>
        <p:spPr>
          <a:xfrm>
            <a:off x="3044859" y="2317751"/>
            <a:ext cx="1536568" cy="646331"/>
          </a:xfrm>
          <a:prstGeom prst="rect">
            <a:avLst/>
          </a:prstGeom>
          <a:noFill/>
        </p:spPr>
        <p:txBody>
          <a:bodyPr wrap="square" rtlCol="0">
            <a:spAutoFit/>
          </a:bodyPr>
          <a:lstStyle/>
          <a:p>
            <a:r>
              <a:rPr lang="pt-BR" dirty="0">
                <a:solidFill>
                  <a:srgbClr val="FFFF00"/>
                </a:solidFill>
              </a:rPr>
              <a:t>Estação </a:t>
            </a:r>
            <a:r>
              <a:rPr lang="pt-BR" dirty="0" err="1">
                <a:solidFill>
                  <a:srgbClr val="FFFF00"/>
                </a:solidFill>
              </a:rPr>
              <a:t>metereologica</a:t>
            </a:r>
            <a:endParaRPr lang="pt-BR" dirty="0">
              <a:solidFill>
                <a:srgbClr val="FFFF00"/>
              </a:solidFill>
            </a:endParaRPr>
          </a:p>
        </p:txBody>
      </p:sp>
      <p:sp>
        <p:nvSpPr>
          <p:cNvPr id="7" name="CaixaDeTexto 6"/>
          <p:cNvSpPr txBox="1"/>
          <p:nvPr/>
        </p:nvSpPr>
        <p:spPr>
          <a:xfrm>
            <a:off x="5253878" y="2422689"/>
            <a:ext cx="1835080" cy="646331"/>
          </a:xfrm>
          <a:prstGeom prst="rect">
            <a:avLst/>
          </a:prstGeom>
          <a:noFill/>
        </p:spPr>
        <p:txBody>
          <a:bodyPr wrap="square" rtlCol="0">
            <a:spAutoFit/>
          </a:bodyPr>
          <a:lstStyle/>
          <a:p>
            <a:r>
              <a:rPr lang="pt-BR" dirty="0">
                <a:solidFill>
                  <a:srgbClr val="FFFF00"/>
                </a:solidFill>
              </a:rPr>
              <a:t>Os 3 Jogos de </a:t>
            </a:r>
            <a:r>
              <a:rPr lang="pt-BR" dirty="0" err="1">
                <a:solidFill>
                  <a:srgbClr val="FFFF00"/>
                </a:solidFill>
              </a:rPr>
              <a:t>dessoft</a:t>
            </a:r>
            <a:endParaRPr lang="pt-BR" dirty="0">
              <a:solidFill>
                <a:srgbClr val="FFFF00"/>
              </a:solidFill>
            </a:endParaRPr>
          </a:p>
        </p:txBody>
      </p:sp>
      <p:sp>
        <p:nvSpPr>
          <p:cNvPr id="8" name="CaixaDeTexto 7"/>
          <p:cNvSpPr txBox="1"/>
          <p:nvPr/>
        </p:nvSpPr>
        <p:spPr>
          <a:xfrm>
            <a:off x="7650905" y="2317644"/>
            <a:ext cx="1606217" cy="1754326"/>
          </a:xfrm>
          <a:prstGeom prst="rect">
            <a:avLst/>
          </a:prstGeom>
          <a:noFill/>
        </p:spPr>
        <p:txBody>
          <a:bodyPr wrap="square" rtlCol="0">
            <a:spAutoFit/>
          </a:bodyPr>
          <a:lstStyle/>
          <a:p>
            <a:r>
              <a:rPr lang="pt-BR" dirty="0">
                <a:solidFill>
                  <a:srgbClr val="FFFF00"/>
                </a:solidFill>
              </a:rPr>
              <a:t>3 projetos de natureza do design</a:t>
            </a:r>
          </a:p>
          <a:p>
            <a:endParaRPr lang="pt-BR" dirty="0">
              <a:solidFill>
                <a:srgbClr val="FFFF00"/>
              </a:solidFill>
            </a:endParaRPr>
          </a:p>
          <a:p>
            <a:r>
              <a:rPr lang="pt-BR" dirty="0" err="1">
                <a:solidFill>
                  <a:srgbClr val="FFFF00"/>
                </a:solidFill>
              </a:rPr>
              <a:t>Estacao</a:t>
            </a:r>
            <a:r>
              <a:rPr lang="pt-BR" dirty="0">
                <a:solidFill>
                  <a:srgbClr val="FFFF00"/>
                </a:solidFill>
              </a:rPr>
              <a:t> </a:t>
            </a:r>
            <a:r>
              <a:rPr lang="pt-BR" dirty="0" err="1">
                <a:solidFill>
                  <a:srgbClr val="FFFF00"/>
                </a:solidFill>
              </a:rPr>
              <a:t>metereologica</a:t>
            </a:r>
            <a:endParaRPr lang="pt-BR" dirty="0">
              <a:solidFill>
                <a:srgbClr val="FFFF00"/>
              </a:solidFill>
            </a:endParaRPr>
          </a:p>
        </p:txBody>
      </p:sp>
      <p:sp>
        <p:nvSpPr>
          <p:cNvPr id="9" name="CaixaDeTexto 8"/>
          <p:cNvSpPr txBox="1"/>
          <p:nvPr/>
        </p:nvSpPr>
        <p:spPr>
          <a:xfrm>
            <a:off x="9782022" y="2422689"/>
            <a:ext cx="1699825" cy="2585323"/>
          </a:xfrm>
          <a:prstGeom prst="rect">
            <a:avLst/>
          </a:prstGeom>
          <a:noFill/>
        </p:spPr>
        <p:txBody>
          <a:bodyPr wrap="square" rtlCol="0">
            <a:spAutoFit/>
          </a:bodyPr>
          <a:lstStyle/>
          <a:p>
            <a:r>
              <a:rPr lang="pt-BR" dirty="0">
                <a:solidFill>
                  <a:srgbClr val="FFFF00"/>
                </a:solidFill>
              </a:rPr>
              <a:t>3 projetos de </a:t>
            </a:r>
            <a:r>
              <a:rPr lang="pt-BR" dirty="0" err="1">
                <a:solidFill>
                  <a:srgbClr val="FFFF00"/>
                </a:solidFill>
              </a:rPr>
              <a:t>modsim</a:t>
            </a:r>
            <a:r>
              <a:rPr lang="pt-BR" dirty="0">
                <a:solidFill>
                  <a:srgbClr val="FFFF00"/>
                </a:solidFill>
              </a:rPr>
              <a:t> (um de cada integrante)</a:t>
            </a:r>
          </a:p>
          <a:p>
            <a:endParaRPr lang="pt-BR" dirty="0">
              <a:solidFill>
                <a:srgbClr val="FFFF00"/>
              </a:solidFill>
            </a:endParaRPr>
          </a:p>
          <a:p>
            <a:r>
              <a:rPr lang="pt-BR" dirty="0">
                <a:solidFill>
                  <a:srgbClr val="FFFF00"/>
                </a:solidFill>
              </a:rPr>
              <a:t>Os 3 jogos de </a:t>
            </a:r>
            <a:r>
              <a:rPr lang="pt-BR" dirty="0" err="1">
                <a:solidFill>
                  <a:srgbClr val="FFFF00"/>
                </a:solidFill>
              </a:rPr>
              <a:t>dessoft</a:t>
            </a:r>
            <a:endParaRPr lang="pt-BR" dirty="0">
              <a:solidFill>
                <a:srgbClr val="FFFF00"/>
              </a:solidFill>
            </a:endParaRPr>
          </a:p>
          <a:p>
            <a:endParaRPr lang="pt-BR" dirty="0">
              <a:solidFill>
                <a:srgbClr val="FFFF00"/>
              </a:solidFill>
            </a:endParaRPr>
          </a:p>
          <a:p>
            <a:r>
              <a:rPr lang="pt-BR" dirty="0">
                <a:solidFill>
                  <a:srgbClr val="FFFF00"/>
                </a:solidFill>
              </a:rPr>
              <a:t>3 Artigos de GDE</a:t>
            </a: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Cantos Arredondados 9"/>
          <p:cNvSpPr/>
          <p:nvPr/>
        </p:nvSpPr>
        <p:spPr>
          <a:xfrm>
            <a:off x="2725539" y="35000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Pessoas </a:t>
            </a:r>
          </a:p>
        </p:txBody>
      </p:sp>
      <p:sp>
        <p:nvSpPr>
          <p:cNvPr id="14" name="Retângulo: Cantos Arredondados 13"/>
          <p:cNvSpPr/>
          <p:nvPr/>
        </p:nvSpPr>
        <p:spPr>
          <a:xfrm>
            <a:off x="1858339" y="293663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Roberto Franco</a:t>
            </a:r>
          </a:p>
        </p:txBody>
      </p:sp>
      <p:sp>
        <p:nvSpPr>
          <p:cNvPr id="23" name="Retângulo: Cantos Arredondados 22">
            <a:extLst>
              <a:ext uri="{FF2B5EF4-FFF2-40B4-BE49-F238E27FC236}">
                <a16:creationId xmlns:a16="http://schemas.microsoft.com/office/drawing/2014/main" id="{36B6FAC2-DA17-4FB1-895B-66FD28EFC4A9}"/>
              </a:ext>
            </a:extLst>
          </p:cNvPr>
          <p:cNvSpPr/>
          <p:nvPr/>
        </p:nvSpPr>
        <p:spPr>
          <a:xfrm>
            <a:off x="4523387" y="2936632"/>
            <a:ext cx="1797379" cy="490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Vitor </a:t>
            </a:r>
            <a:r>
              <a:rPr lang="pt-BR" dirty="0" err="1"/>
              <a:t>Vitturi</a:t>
            </a:r>
            <a:endParaRPr lang="pt-BR" dirty="0"/>
          </a:p>
        </p:txBody>
      </p:sp>
      <p:sp>
        <p:nvSpPr>
          <p:cNvPr id="24" name="Retângulo: Cantos Arredondados 23">
            <a:extLst>
              <a:ext uri="{FF2B5EF4-FFF2-40B4-BE49-F238E27FC236}">
                <a16:creationId xmlns:a16="http://schemas.microsoft.com/office/drawing/2014/main" id="{33ED0C05-2FD9-4924-B1AB-4E1FC1C18272}"/>
              </a:ext>
            </a:extLst>
          </p:cNvPr>
          <p:cNvSpPr/>
          <p:nvPr/>
        </p:nvSpPr>
        <p:spPr>
          <a:xfrm>
            <a:off x="7251415" y="2936632"/>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Gabriel Salvador</a:t>
            </a:r>
          </a:p>
        </p:txBody>
      </p:sp>
      <p:sp>
        <p:nvSpPr>
          <p:cNvPr id="15" name="Retângulo: Cantos Arredondados 14">
            <a:extLst>
              <a:ext uri="{FF2B5EF4-FFF2-40B4-BE49-F238E27FC236}">
                <a16:creationId xmlns:a16="http://schemas.microsoft.com/office/drawing/2014/main" id="{89B2A561-68FD-40F3-815B-122D75077AEC}"/>
              </a:ext>
            </a:extLst>
          </p:cNvPr>
          <p:cNvSpPr/>
          <p:nvPr/>
        </p:nvSpPr>
        <p:spPr>
          <a:xfrm>
            <a:off x="364819" y="342641"/>
            <a:ext cx="1734400" cy="46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Home</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336800" y="-3130550"/>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a:extLst>
              <a:ext uri="{FF2B5EF4-FFF2-40B4-BE49-F238E27FC236}">
                <a16:creationId xmlns:a16="http://schemas.microsoft.com/office/drawing/2014/main" id="{D0CC6E68-F348-48C0-842D-46685E907F5E}"/>
              </a:ext>
            </a:extLst>
          </p:cNvPr>
          <p:cNvSpPr txBox="1"/>
          <p:nvPr/>
        </p:nvSpPr>
        <p:spPr>
          <a:xfrm>
            <a:off x="480767" y="4194927"/>
            <a:ext cx="3478491" cy="923330"/>
          </a:xfrm>
          <a:prstGeom prst="rect">
            <a:avLst/>
          </a:prstGeom>
          <a:noFill/>
        </p:spPr>
        <p:txBody>
          <a:bodyPr wrap="square" rtlCol="0">
            <a:spAutoFit/>
          </a:bodyPr>
          <a:lstStyle/>
          <a:p>
            <a:r>
              <a:rPr lang="pt-BR" dirty="0"/>
              <a:t>LINK do participante : https://xleyosbf.optimalworkshop.com/treejack/grp12n4m</a:t>
            </a:r>
          </a:p>
        </p:txBody>
      </p:sp>
      <p:sp>
        <p:nvSpPr>
          <p:cNvPr id="9" name="CaixaDeTexto 8">
            <a:extLst>
              <a:ext uri="{FF2B5EF4-FFF2-40B4-BE49-F238E27FC236}">
                <a16:creationId xmlns:a16="http://schemas.microsoft.com/office/drawing/2014/main" id="{0F71706B-B792-4711-B082-AB1A7DB6F112}"/>
              </a:ext>
            </a:extLst>
          </p:cNvPr>
          <p:cNvSpPr txBox="1"/>
          <p:nvPr/>
        </p:nvSpPr>
        <p:spPr>
          <a:xfrm>
            <a:off x="480767" y="5490170"/>
            <a:ext cx="3872230" cy="923330"/>
          </a:xfrm>
          <a:prstGeom prst="rect">
            <a:avLst/>
          </a:prstGeom>
          <a:noFill/>
        </p:spPr>
        <p:txBody>
          <a:bodyPr wrap="square" rtlCol="0">
            <a:spAutoFit/>
          </a:bodyPr>
          <a:lstStyle/>
          <a:p>
            <a:r>
              <a:rPr lang="pt-BR" dirty="0"/>
              <a:t>LINK do organizador: https://www.optimalworkshop.com/a/xleyosbf/treejack/results/97106</a:t>
            </a:r>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7" name="Imagem 6">
            <a:extLst>
              <a:ext uri="{FF2B5EF4-FFF2-40B4-BE49-F238E27FC236}">
                <a16:creationId xmlns:a16="http://schemas.microsoft.com/office/drawing/2014/main" id="{926056A5-8178-42BF-8EE9-1EA7541F5080}"/>
              </a:ext>
            </a:extLst>
          </p:cNvPr>
          <p:cNvPicPr>
            <a:picLocks noChangeAspect="1"/>
          </p:cNvPicPr>
          <p:nvPr/>
        </p:nvPicPr>
        <p:blipFill rotWithShape="1">
          <a:blip r:embed="rId2"/>
          <a:srcRect t="-1" b="-6699"/>
          <a:stretch/>
        </p:blipFill>
        <p:spPr>
          <a:xfrm>
            <a:off x="3114268" y="165845"/>
            <a:ext cx="4264331" cy="6989354"/>
          </a:xfrm>
          <a:prstGeom prst="rect">
            <a:avLst/>
          </a:prstGeom>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5036</TotalTime>
  <Words>740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Projeto I</vt:lpstr>
      <vt:lpstr>Equipe: Alpha web</vt:lpstr>
      <vt:lpstr>Link do GitHub</vt:lpstr>
      <vt:lpstr>1ª atividade</vt:lpstr>
      <vt:lpstr>2ª atividade</vt:lpstr>
      <vt:lpstr>Apresentação do PowerPoint</vt:lpstr>
      <vt:lpstr>2ª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Roberto Franco</cp:lastModifiedBy>
  <cp:revision>28</cp:revision>
  <dcterms:created xsi:type="dcterms:W3CDTF">2017-08-14T21:14:21Z</dcterms:created>
  <dcterms:modified xsi:type="dcterms:W3CDTF">2017-09-13T12:15:25Z</dcterms:modified>
</cp:coreProperties>
</file>