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5FA"/>
    <a:srgbClr val="212121"/>
    <a:srgbClr val="FFCB42"/>
    <a:srgbClr val="AC7088"/>
    <a:srgbClr val="ECC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3ED-C4F0-AFB4-F6F5-25E6D055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97879-B50C-517D-F32D-D9ACB627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5A37-13DC-13CB-755A-2BC6BA8B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44CC-42D5-134B-184A-D110BD58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07D0-D466-36A9-1863-CF05AF9B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74BD-F817-2175-21FC-B3FD994D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81367-9EDA-B726-5C00-4462F2606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530C-1FB5-9530-C22C-97B2A6DA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AED4-3D1C-44AC-7E77-D0AB33C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8D73-289E-39C9-D617-5E72DC97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726D0-5A51-D82A-636C-94720B746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FCF9C-3DB2-36E1-4873-6E1CAC6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16DA-01FE-84EF-474F-64A11222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D66E-95DD-9A6B-614B-24E4BB0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563B-8C4B-1FD4-2362-51999ED4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C957-FEE9-15F7-B424-EAE1B9C4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8B7-780B-C092-146E-DFAADF4D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E944-BCF9-B6E6-6F03-7A2F3577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BFD4-F0A5-E736-E275-AE3C9792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6EE8-C81F-FBF2-4083-C8606317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5DA3-EE4F-56CD-E884-719A1813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B231-E97B-2C1A-41D9-B38F5101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3E57-7C14-10B6-CD59-3777C14D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F470-7F14-D596-7F23-8CEEDAA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9429-0004-7C6A-9233-C47C83D3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0611-B14D-9C3C-8847-4D098858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24A3-D230-6C54-1FFD-C8B1F4F57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1498-A281-652E-91B4-E6ACD84A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AE0B0-4C8B-C06D-B32E-579095E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9022-75DD-FD8D-812A-23CED9F1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E091-DD7F-B15C-D2B9-2B9E8CB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B2C9-4D4C-66E6-F010-4F79D5E1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9D71-0F9E-0810-5CED-6B210F32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17059-8E01-4838-AAF5-ED632DB8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FE707-304A-FEC0-553D-7D67B65D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42AF-ED9E-3E8A-B03E-57ABE1F62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87161-8DC9-1C47-62CB-1B9B2BB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61F02-C528-39A9-2432-206A8F64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6D39B-9A90-FA8B-D8EB-AFA4BCD6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783-427C-F120-3CEE-ECB09575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0CB-4AE3-91EF-E6BD-EB6105DC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28D3-7EC6-6351-5302-F08EC4ED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1BFCF-4406-5FC7-1C4D-9F79DE89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FB06B-EAA0-3E24-A584-55CB54D5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26CAC-15E7-F710-8B6E-40F7222C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6B82-476B-1BE4-8A95-1FDE7F56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7FA6-380E-9832-F368-02332FCA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2644-5BEC-5D3F-CA5A-5D385B8F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46685-87F8-DC47-F8AA-1CDE9D60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AED4-34F4-2F13-84BA-7F87C6E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921E-75EA-EF43-AF0F-456F15A6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BCB1-ED1D-B822-8146-63158513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CCDA-C783-4D29-E7C7-646350BA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9A385-3323-450E-5768-A9CFF36C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8F41-D6E0-70AA-9D5F-4B7059AD6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C33C-D37D-CB5C-C1FC-7403D84E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9C8A-FEE8-2988-07FD-F50422BA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EBF5-2BAE-94B3-C99D-B2CBC213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7372B-023F-FF76-46BD-040C159A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FE2D-932E-C68C-096A-FBF79C5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6B3B-5A24-87FE-C60E-3192E4140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A425-FA20-44DB-B1CD-4DCC0BC311F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5400-25F8-B25C-82DA-9D223023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C0B1-EF6C-A53C-ADC5-456CC96F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C8EC-93D2-47EE-97D8-04907FEA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1F9CB-A9CC-CE74-2C92-25D3395AFAA9}"/>
              </a:ext>
            </a:extLst>
          </p:cNvPr>
          <p:cNvSpPr txBox="1"/>
          <p:nvPr/>
        </p:nvSpPr>
        <p:spPr>
          <a:xfrm>
            <a:off x="4050405" y="1464744"/>
            <a:ext cx="4091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PROPOSAL TUGAS AKHIR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621FA-31C4-A12A-85D3-783E915D5FBB}"/>
              </a:ext>
            </a:extLst>
          </p:cNvPr>
          <p:cNvSpPr txBox="1"/>
          <p:nvPr/>
        </p:nvSpPr>
        <p:spPr>
          <a:xfrm>
            <a:off x="1191193" y="1864854"/>
            <a:ext cx="980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212121"/>
                </a:solidFill>
                <a:latin typeface="Kanit ExtraBold" pitchFamily="2" charset="-34"/>
                <a:ea typeface="Open Sans" panose="020B0606030504020204" pitchFamily="34" charset="0"/>
                <a:cs typeface="Kanit ExtraBold" pitchFamily="2" charset="-34"/>
              </a:rPr>
              <a:t>PERANCANGAN APLIKASI REQUEST ORDER SEBAGAI FASILITAS PENJUALAN DI TOKO MARAHOBINA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0DDBB0-FBFD-57CC-F449-790BA155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881"/>
          <a:stretch/>
        </p:blipFill>
        <p:spPr>
          <a:xfrm>
            <a:off x="6581767" y="275276"/>
            <a:ext cx="561983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B19E5-1A6D-932C-0972-577FF63A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380051"/>
            <a:ext cx="1533525" cy="742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55D40-0C55-C3D1-01C9-AE04B9A2E4EE}"/>
              </a:ext>
            </a:extLst>
          </p:cNvPr>
          <p:cNvSpPr txBox="1"/>
          <p:nvPr/>
        </p:nvSpPr>
        <p:spPr>
          <a:xfrm>
            <a:off x="2565961" y="3835792"/>
            <a:ext cx="706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AHMAD FATHON NURHIDAYAT - 2019081047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9BF9A-61C4-B9EB-AA62-A4D3EED1B3B0}"/>
              </a:ext>
            </a:extLst>
          </p:cNvPr>
          <p:cNvSpPr txBox="1"/>
          <p:nvPr/>
        </p:nvSpPr>
        <p:spPr>
          <a:xfrm>
            <a:off x="1191193" y="4524975"/>
            <a:ext cx="399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 err="1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Dosen</a:t>
            </a:r>
            <a:r>
              <a:rPr lang="en-US" sz="2000" b="1" spc="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spc="300" dirty="0" err="1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Pembimbing</a:t>
            </a:r>
            <a:r>
              <a:rPr lang="en-US" sz="2000" b="1" spc="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	:</a:t>
            </a:r>
          </a:p>
          <a:p>
            <a:r>
              <a:rPr lang="en-US" sz="2000" b="1" spc="300" dirty="0" err="1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Dosen</a:t>
            </a:r>
            <a:r>
              <a:rPr lang="en-US" sz="2000" b="1" spc="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spc="300" dirty="0" err="1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Pembimbing</a:t>
            </a:r>
            <a:r>
              <a:rPr lang="en-US" sz="2000" b="1" spc="300" dirty="0">
                <a:solidFill>
                  <a:srgbClr val="2121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	:</a:t>
            </a:r>
          </a:p>
        </p:txBody>
      </p:sp>
    </p:spTree>
    <p:extLst>
      <p:ext uri="{BB962C8B-B14F-4D97-AF65-F5344CB8AC3E}">
        <p14:creationId xmlns:p14="http://schemas.microsoft.com/office/powerpoint/2010/main" val="44235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Maksud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dan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Tujuan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Penelitian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40662-DC98-551F-50BA-5E643397EFF2}"/>
              </a:ext>
            </a:extLst>
          </p:cNvPr>
          <p:cNvSpPr txBox="1"/>
          <p:nvPr/>
        </p:nvSpPr>
        <p:spPr>
          <a:xfrm>
            <a:off x="2508647" y="556697"/>
            <a:ext cx="817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Maksud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tujuan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dari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penelitian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ada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untuk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merancang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aplikasi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fasilitas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penjualan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tujuan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dari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penelitian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adalah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berikut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A50BB-FBDB-F465-470F-07A04AAC7DE9}"/>
              </a:ext>
            </a:extLst>
          </p:cNvPr>
          <p:cNvSpPr txBox="1"/>
          <p:nvPr/>
        </p:nvSpPr>
        <p:spPr>
          <a:xfrm>
            <a:off x="700088" y="2148696"/>
            <a:ext cx="10791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Maksud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Menganalisis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pada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.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Merancang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aplikasi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berbasis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website.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Membantu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pelanggan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dalam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barang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97C15-2989-642B-6503-26DD6324456C}"/>
              </a:ext>
            </a:extLst>
          </p:cNvPr>
          <p:cNvSpPr txBox="1"/>
          <p:nvPr/>
        </p:nvSpPr>
        <p:spPr>
          <a:xfrm>
            <a:off x="733907" y="4087688"/>
            <a:ext cx="10791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Tujuan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Aplikasi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diselesaikan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dengan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baik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.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Terkelolanya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data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pelanggan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Order.</a:t>
            </a:r>
          </a:p>
          <a:p>
            <a:pPr marL="8001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Pelanggan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mengetahui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proses pada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barang</a:t>
            </a:r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1448990" y="231933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BAB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B8B2A-729A-8ACF-52C2-10FF65955A42}"/>
              </a:ext>
            </a:extLst>
          </p:cNvPr>
          <p:cNvSpPr txBox="1"/>
          <p:nvPr/>
        </p:nvSpPr>
        <p:spPr>
          <a:xfrm>
            <a:off x="1448990" y="2864937"/>
            <a:ext cx="929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TINJAUAN PUSTAKA</a:t>
            </a:r>
          </a:p>
        </p:txBody>
      </p:sp>
    </p:spTree>
    <p:extLst>
      <p:ext uri="{BB962C8B-B14F-4D97-AF65-F5344CB8AC3E}">
        <p14:creationId xmlns:p14="http://schemas.microsoft.com/office/powerpoint/2010/main" val="382833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TINJAUAN PUSTAKA |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Literatur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Review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869573" y="234704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BAB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B8B2A-729A-8ACF-52C2-10FF65955A42}"/>
              </a:ext>
            </a:extLst>
          </p:cNvPr>
          <p:cNvSpPr txBox="1"/>
          <p:nvPr/>
        </p:nvSpPr>
        <p:spPr>
          <a:xfrm>
            <a:off x="876895" y="2864937"/>
            <a:ext cx="104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TAHAP PELAKSANAAN</a:t>
            </a:r>
          </a:p>
        </p:txBody>
      </p:sp>
    </p:spTree>
    <p:extLst>
      <p:ext uri="{BB962C8B-B14F-4D97-AF65-F5344CB8AC3E}">
        <p14:creationId xmlns:p14="http://schemas.microsoft.com/office/powerpoint/2010/main" val="38182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TAHAP PELAKSANAAN | 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SDLC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E4224B-F8F7-3F59-FCDF-A0054BE64352}"/>
              </a:ext>
            </a:extLst>
          </p:cNvPr>
          <p:cNvSpPr/>
          <p:nvPr/>
        </p:nvSpPr>
        <p:spPr>
          <a:xfrm>
            <a:off x="3747356" y="633738"/>
            <a:ext cx="1950722" cy="1950722"/>
          </a:xfrm>
          <a:prstGeom prst="ellipse">
            <a:avLst/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anit" pitchFamily="2" charset="-34"/>
                <a:cs typeface="Kanit" pitchFamily="2" charset="-34"/>
              </a:rPr>
              <a:t>Planning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4857E3-2F1A-9798-F71E-4E70DE1861CA}"/>
              </a:ext>
            </a:extLst>
          </p:cNvPr>
          <p:cNvSpPr/>
          <p:nvPr/>
        </p:nvSpPr>
        <p:spPr>
          <a:xfrm>
            <a:off x="6134538" y="720398"/>
            <a:ext cx="1864062" cy="1864062"/>
          </a:xfrm>
          <a:prstGeom prst="ellipse">
            <a:avLst/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anit" pitchFamily="2" charset="-34"/>
                <a:cs typeface="Kanit" pitchFamily="2" charset="-34"/>
              </a:rPr>
              <a:t>Analyst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503033-1972-CAEF-D504-7C824E015FC0}"/>
              </a:ext>
            </a:extLst>
          </p:cNvPr>
          <p:cNvSpPr/>
          <p:nvPr/>
        </p:nvSpPr>
        <p:spPr>
          <a:xfrm>
            <a:off x="2869425" y="2855508"/>
            <a:ext cx="1950722" cy="1950722"/>
          </a:xfrm>
          <a:prstGeom prst="ellipse">
            <a:avLst/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anit" pitchFamily="2" charset="-34"/>
                <a:cs typeface="Kanit" pitchFamily="2" charset="-34"/>
              </a:rPr>
              <a:t>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79009-1AF3-A1A7-EB79-24EA43370676}"/>
              </a:ext>
            </a:extLst>
          </p:cNvPr>
          <p:cNvSpPr/>
          <p:nvPr/>
        </p:nvSpPr>
        <p:spPr>
          <a:xfrm>
            <a:off x="7497593" y="2389464"/>
            <a:ext cx="2416766" cy="2416766"/>
          </a:xfrm>
          <a:prstGeom prst="ellipse">
            <a:avLst/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Kanit" pitchFamily="2" charset="-34"/>
                <a:cs typeface="Kanit" pitchFamily="2" charset="-34"/>
              </a:rPr>
              <a:t>Implementasi</a:t>
            </a:r>
            <a:endParaRPr lang="en-US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F13592-5831-EF49-E8C8-1518360ABCCC}"/>
              </a:ext>
            </a:extLst>
          </p:cNvPr>
          <p:cNvSpPr/>
          <p:nvPr/>
        </p:nvSpPr>
        <p:spPr>
          <a:xfrm>
            <a:off x="4979660" y="4107862"/>
            <a:ext cx="2232680" cy="2232680"/>
          </a:xfrm>
          <a:prstGeom prst="ellipse">
            <a:avLst/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anit" pitchFamily="2" charset="-34"/>
                <a:cs typeface="Kanit" pitchFamily="2" charset="-34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0770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1479173" y="234704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BAB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B8B2A-729A-8ACF-52C2-10FF65955A42}"/>
              </a:ext>
            </a:extLst>
          </p:cNvPr>
          <p:cNvSpPr txBox="1"/>
          <p:nvPr/>
        </p:nvSpPr>
        <p:spPr>
          <a:xfrm>
            <a:off x="876895" y="2864937"/>
            <a:ext cx="10438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BIAYA DAN JADWAL KEGIATAN</a:t>
            </a:r>
          </a:p>
        </p:txBody>
      </p:sp>
    </p:spTree>
    <p:extLst>
      <p:ext uri="{BB962C8B-B14F-4D97-AF65-F5344CB8AC3E}">
        <p14:creationId xmlns:p14="http://schemas.microsoft.com/office/powerpoint/2010/main" val="39173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BIAYA DAN JADWAL KEGIATAN | 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ANGGARAN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A655B0-3EBA-ABD1-9A26-6EDB919A9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78858"/>
              </p:ext>
            </p:extLst>
          </p:nvPr>
        </p:nvGraphicFramePr>
        <p:xfrm>
          <a:off x="825500" y="872485"/>
          <a:ext cx="10185399" cy="5668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844">
                  <a:extLst>
                    <a:ext uri="{9D8B030D-6E8A-4147-A177-3AD203B41FA5}">
                      <a16:colId xmlns:a16="http://schemas.microsoft.com/office/drawing/2014/main" val="37412919"/>
                    </a:ext>
                  </a:extLst>
                </a:gridCol>
                <a:gridCol w="2331557">
                  <a:extLst>
                    <a:ext uri="{9D8B030D-6E8A-4147-A177-3AD203B41FA5}">
                      <a16:colId xmlns:a16="http://schemas.microsoft.com/office/drawing/2014/main" val="524825521"/>
                    </a:ext>
                  </a:extLst>
                </a:gridCol>
                <a:gridCol w="3513058">
                  <a:extLst>
                    <a:ext uri="{9D8B030D-6E8A-4147-A177-3AD203B41FA5}">
                      <a16:colId xmlns:a16="http://schemas.microsoft.com/office/drawing/2014/main" val="806330796"/>
                    </a:ext>
                  </a:extLst>
                </a:gridCol>
                <a:gridCol w="1114116">
                  <a:extLst>
                    <a:ext uri="{9D8B030D-6E8A-4147-A177-3AD203B41FA5}">
                      <a16:colId xmlns:a16="http://schemas.microsoft.com/office/drawing/2014/main" val="3545895590"/>
                    </a:ext>
                  </a:extLst>
                </a:gridCol>
                <a:gridCol w="2543824">
                  <a:extLst>
                    <a:ext uri="{9D8B030D-6E8A-4147-A177-3AD203B41FA5}">
                      <a16:colId xmlns:a16="http://schemas.microsoft.com/office/drawing/2014/main" val="646586164"/>
                    </a:ext>
                  </a:extLst>
                </a:gridCol>
              </a:tblGrid>
              <a:tr h="525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No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Jenis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Pengeluaran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Keterangan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Qty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Biaya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 (IDR)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90420"/>
                  </a:ext>
                </a:extLst>
              </a:tr>
              <a:tr h="814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1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Website Hosting &amp; Domain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Hosting : Rp 500.000, Domain : Rp 50.000,-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3 </a:t>
                      </a: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bulan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Rp 1.650.000,-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61349"/>
                  </a:ext>
                </a:extLst>
              </a:tr>
              <a:tr h="1641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2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Alat Pendukung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Jaringan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Internet : Rp 100.000,-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Listrik : Rp 50.000,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Biaya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Transport : Rp 500.000,-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3 bulan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Rp 1.950.000,-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47612"/>
                  </a:ext>
                </a:extLst>
              </a:tr>
              <a:tr h="1158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3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Konsumsi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Makanan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Berat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: Rp 400.000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Snack : Rp 100.000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Minuman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: Rp 500.000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3 </a:t>
                      </a: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bulan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Rp 3.000.000,-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124882"/>
                  </a:ext>
                </a:extLst>
              </a:tr>
              <a:tr h="1002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4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Dana Darurat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Asuransi Kesehatan : Rp 400.000,-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1x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Rp 400.000,-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135486"/>
                  </a:ext>
                </a:extLst>
              </a:tr>
              <a:tr h="52553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Total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Rp 7.000.000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57291" marR="57291" marT="57291" marB="57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92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71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BIAYA DAN JADWAL KEGIATAN | 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JADWAL KEGIATAN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2B7378-BC67-B6C6-F9D1-E764D2130971}"/>
              </a:ext>
            </a:extLst>
          </p:cNvPr>
          <p:cNvGraphicFramePr>
            <a:graphicFrameLocks noGrp="1"/>
          </p:cNvGraphicFramePr>
          <p:nvPr/>
        </p:nvGraphicFramePr>
        <p:xfrm>
          <a:off x="1041398" y="1073405"/>
          <a:ext cx="10109204" cy="5453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2">
                  <a:extLst>
                    <a:ext uri="{9D8B030D-6E8A-4147-A177-3AD203B41FA5}">
                      <a16:colId xmlns:a16="http://schemas.microsoft.com/office/drawing/2014/main" val="1438959666"/>
                    </a:ext>
                  </a:extLst>
                </a:gridCol>
                <a:gridCol w="3133582">
                  <a:extLst>
                    <a:ext uri="{9D8B030D-6E8A-4147-A177-3AD203B41FA5}">
                      <a16:colId xmlns:a16="http://schemas.microsoft.com/office/drawing/2014/main" val="1856879595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1144195003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1672471524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719867927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210905392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1799640105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4253050468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1458713413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3183435239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1635443318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640400010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2611982090"/>
                    </a:ext>
                  </a:extLst>
                </a:gridCol>
                <a:gridCol w="477558">
                  <a:extLst>
                    <a:ext uri="{9D8B030D-6E8A-4147-A177-3AD203B41FA5}">
                      <a16:colId xmlns:a16="http://schemas.microsoft.com/office/drawing/2014/main" val="2406698051"/>
                    </a:ext>
                  </a:extLst>
                </a:gridCol>
                <a:gridCol w="482924">
                  <a:extLst>
                    <a:ext uri="{9D8B030D-6E8A-4147-A177-3AD203B41FA5}">
                      <a16:colId xmlns:a16="http://schemas.microsoft.com/office/drawing/2014/main" val="2069517803"/>
                    </a:ext>
                  </a:extLst>
                </a:gridCol>
              </a:tblGrid>
              <a:tr h="422314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No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Jenis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Kegiatan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Bulan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PIC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65004"/>
                  </a:ext>
                </a:extLst>
              </a:tr>
              <a:tr h="422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B.1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B.2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B.3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68237"/>
                  </a:ext>
                </a:extLst>
              </a:tr>
              <a:tr h="808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50" charset="0"/>
                        </a:rPr>
                        <a:t>M.4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95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06425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1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Planning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Ahmad Fathon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980281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2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Analysis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41610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3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Design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43697"/>
                  </a:ext>
                </a:extLst>
              </a:tr>
              <a:tr h="42231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4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Implementation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8201"/>
                  </a:ext>
                </a:extLst>
              </a:tr>
              <a:tr h="422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Development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74159"/>
                  </a:ext>
                </a:extLst>
              </a:tr>
              <a:tr h="422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Testing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55701"/>
                  </a:ext>
                </a:extLst>
              </a:tr>
              <a:tr h="422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Release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69876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5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Maintenance</a:t>
                      </a:r>
                      <a:endParaRPr lang="en-US" sz="120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8523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6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Laporan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Montserrat SemiBold" panose="00000700000000000000" pitchFamily="50" charset="0"/>
                        </a:rPr>
                        <a:t> Akhir</a:t>
                      </a:r>
                      <a:endParaRPr lang="en-US" sz="1200" dirty="0">
                        <a:solidFill>
                          <a:srgbClr val="212121"/>
                        </a:solidFill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Montserrat SemiBold" panose="00000700000000000000" pitchFamily="50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 SemiBold" panose="00000700000000000000" pitchFamily="50" charset="0"/>
                        </a:rPr>
                        <a:t> </a:t>
                      </a:r>
                      <a:endParaRPr lang="en-US" sz="1200" dirty="0">
                        <a:effectLst/>
                        <a:latin typeface="Montserrat SemiBold" panose="000007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2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4369477" y="2347040"/>
            <a:ext cx="345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DEMIKIAN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B8B2A-729A-8ACF-52C2-10FF65955A42}"/>
              </a:ext>
            </a:extLst>
          </p:cNvPr>
          <p:cNvSpPr txBox="1"/>
          <p:nvPr/>
        </p:nvSpPr>
        <p:spPr>
          <a:xfrm>
            <a:off x="876895" y="2864937"/>
            <a:ext cx="1043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76799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60291-F5B3-AC10-EAE7-AA52A0A7614A}"/>
              </a:ext>
            </a:extLst>
          </p:cNvPr>
          <p:cNvSpPr txBox="1"/>
          <p:nvPr/>
        </p:nvSpPr>
        <p:spPr>
          <a:xfrm>
            <a:off x="7267859" y="202911"/>
            <a:ext cx="46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TABLE OF CONTENTS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B9772E-E207-871A-D6F5-3EDDDA9E3CD6}"/>
              </a:ext>
            </a:extLst>
          </p:cNvPr>
          <p:cNvSpPr/>
          <p:nvPr/>
        </p:nvSpPr>
        <p:spPr>
          <a:xfrm flipV="1">
            <a:off x="7392266" y="699103"/>
            <a:ext cx="4417868" cy="4571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6A405-3B6A-077B-C2E3-4AEE22C4C9FD}"/>
              </a:ext>
            </a:extLst>
          </p:cNvPr>
          <p:cNvSpPr txBox="1"/>
          <p:nvPr/>
        </p:nvSpPr>
        <p:spPr>
          <a:xfrm>
            <a:off x="220673" y="1164443"/>
            <a:ext cx="77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12121"/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68F77-D922-DD69-1E52-5D7D430AAED9}"/>
              </a:ext>
            </a:extLst>
          </p:cNvPr>
          <p:cNvSpPr txBox="1"/>
          <p:nvPr/>
        </p:nvSpPr>
        <p:spPr>
          <a:xfrm>
            <a:off x="1402409" y="1164443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PENDAHULUAN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E7E44-F16A-7411-0E20-F991FF19419E}"/>
              </a:ext>
            </a:extLst>
          </p:cNvPr>
          <p:cNvSpPr txBox="1"/>
          <p:nvPr/>
        </p:nvSpPr>
        <p:spPr>
          <a:xfrm>
            <a:off x="1402409" y="1579941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Latar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Belakang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Masalah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Identifikasi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dan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Rumusan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Masalah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  <a:p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Ruang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Lingkup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dan Batasan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Masalah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Maksud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danTujuan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Penelitian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E5828A-22AD-0867-1AC1-AC503F1D7114}"/>
              </a:ext>
            </a:extLst>
          </p:cNvPr>
          <p:cNvSpPr txBox="1"/>
          <p:nvPr/>
        </p:nvSpPr>
        <p:spPr>
          <a:xfrm>
            <a:off x="597032" y="2977056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12121"/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C1259-ABD0-24D4-D6EF-E7BD694A783F}"/>
              </a:ext>
            </a:extLst>
          </p:cNvPr>
          <p:cNvSpPr txBox="1"/>
          <p:nvPr/>
        </p:nvSpPr>
        <p:spPr>
          <a:xfrm>
            <a:off x="1850902" y="3057268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TINJAUAN PUSTAKA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9AE6-422B-B66A-39C2-F1B7DFB2BF80}"/>
              </a:ext>
            </a:extLst>
          </p:cNvPr>
          <p:cNvSpPr txBox="1"/>
          <p:nvPr/>
        </p:nvSpPr>
        <p:spPr>
          <a:xfrm>
            <a:off x="1850902" y="3472766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Literatur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Review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50D19F-DC79-94B6-3148-AE32B5C9FFF2}"/>
              </a:ext>
            </a:extLst>
          </p:cNvPr>
          <p:cNvSpPr txBox="1"/>
          <p:nvPr/>
        </p:nvSpPr>
        <p:spPr>
          <a:xfrm>
            <a:off x="1142723" y="4015373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12121"/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BFBE2-9E2C-951E-F775-87E38B8263FF}"/>
              </a:ext>
            </a:extLst>
          </p:cNvPr>
          <p:cNvSpPr txBox="1"/>
          <p:nvPr/>
        </p:nvSpPr>
        <p:spPr>
          <a:xfrm>
            <a:off x="2396593" y="4095585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TAHAP PELAKSANAAN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12682-4D18-4BF8-225B-A3C027F3719B}"/>
              </a:ext>
            </a:extLst>
          </p:cNvPr>
          <p:cNvSpPr txBox="1"/>
          <p:nvPr/>
        </p:nvSpPr>
        <p:spPr>
          <a:xfrm>
            <a:off x="2396593" y="4511083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System Development Life Cycle (SDLC)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B82129-B4DD-8534-23B4-0250143F85E0}"/>
              </a:ext>
            </a:extLst>
          </p:cNvPr>
          <p:cNvSpPr txBox="1"/>
          <p:nvPr/>
        </p:nvSpPr>
        <p:spPr>
          <a:xfrm>
            <a:off x="2057367" y="5111978"/>
            <a:ext cx="974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12121"/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3BB31-B71D-8601-AD8A-62A28DE74F96}"/>
              </a:ext>
            </a:extLst>
          </p:cNvPr>
          <p:cNvSpPr txBox="1"/>
          <p:nvPr/>
        </p:nvSpPr>
        <p:spPr>
          <a:xfrm>
            <a:off x="3311237" y="5192190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BIAYA DAN JADWAL KEGIATAN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93AA24-8945-1530-7476-D762A8F38615}"/>
              </a:ext>
            </a:extLst>
          </p:cNvPr>
          <p:cNvSpPr txBox="1"/>
          <p:nvPr/>
        </p:nvSpPr>
        <p:spPr>
          <a:xfrm>
            <a:off x="3311237" y="5607688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Anggaran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Biaya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  <a:p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Jadwal</a:t>
            </a:r>
            <a:r>
              <a:rPr lang="en-US" sz="2000" dirty="0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 </a:t>
            </a:r>
            <a:r>
              <a:rPr lang="en-US" sz="2000" dirty="0" err="1">
                <a:solidFill>
                  <a:srgbClr val="212121"/>
                </a:solidFill>
                <a:latin typeface="Kanit" pitchFamily="2" charset="-34"/>
                <a:ea typeface="Open Sans" panose="020B0606030504020204" pitchFamily="34" charset="0"/>
                <a:cs typeface="Kanit" pitchFamily="2" charset="-34"/>
              </a:rPr>
              <a:t>Kegiatan</a:t>
            </a:r>
            <a:endParaRPr lang="en-US" sz="2000" dirty="0">
              <a:solidFill>
                <a:srgbClr val="212121"/>
              </a:solidFill>
              <a:latin typeface="Kanit" pitchFamily="2" charset="-34"/>
              <a:ea typeface="Open Sans" panose="020B0606030504020204" pitchFamily="34" charset="0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809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60291-F5B3-AC10-EAE7-AA52A0A7614A}"/>
              </a:ext>
            </a:extLst>
          </p:cNvPr>
          <p:cNvSpPr txBox="1"/>
          <p:nvPr/>
        </p:nvSpPr>
        <p:spPr>
          <a:xfrm>
            <a:off x="3463636" y="2459503"/>
            <a:ext cx="160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Apa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Itu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3463636" y="2921168"/>
            <a:ext cx="5264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 err="1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Marahobina</a:t>
            </a:r>
            <a:r>
              <a:rPr lang="en-US" sz="60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04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5400000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D96D7-D34C-BB12-F490-7E9936B44A77}"/>
              </a:ext>
            </a:extLst>
          </p:cNvPr>
          <p:cNvSpPr/>
          <p:nvPr/>
        </p:nvSpPr>
        <p:spPr>
          <a:xfrm>
            <a:off x="2590800" y="13508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5400000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CADED6-CB87-8F16-F989-A5A1433DCA4D}"/>
              </a:ext>
            </a:extLst>
          </p:cNvPr>
          <p:cNvSpPr/>
          <p:nvPr/>
        </p:nvSpPr>
        <p:spPr>
          <a:xfrm>
            <a:off x="9961419" y="5953991"/>
            <a:ext cx="720437" cy="720437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590800" y="2347040"/>
            <a:ext cx="164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BAB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B8B2A-729A-8ACF-52C2-10FF65955A42}"/>
              </a:ext>
            </a:extLst>
          </p:cNvPr>
          <p:cNvSpPr txBox="1"/>
          <p:nvPr/>
        </p:nvSpPr>
        <p:spPr>
          <a:xfrm>
            <a:off x="2523908" y="2828835"/>
            <a:ext cx="7144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39699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5272088" y="0"/>
            <a:ext cx="691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Latar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Belakang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Masalah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6F951-A06E-058E-998E-5CFD3CB1AFFF}"/>
              </a:ext>
            </a:extLst>
          </p:cNvPr>
          <p:cNvSpPr txBox="1"/>
          <p:nvPr/>
        </p:nvSpPr>
        <p:spPr>
          <a:xfrm>
            <a:off x="2008584" y="2159019"/>
            <a:ext cx="817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Perkembangan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dunia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bisnis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di era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globalisasi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menuntut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para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pelaku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bisnis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untuk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lebih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inovatif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kreatif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dengan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memanfaatkan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internet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atau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e – commerce.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87FF2-713C-6C8A-41DC-8554E9A22D55}"/>
              </a:ext>
            </a:extLst>
          </p:cNvPr>
          <p:cNvSpPr txBox="1"/>
          <p:nvPr/>
        </p:nvSpPr>
        <p:spPr>
          <a:xfrm>
            <a:off x="1266826" y="2186356"/>
            <a:ext cx="59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06776-1193-8005-F388-6FBC99126658}"/>
              </a:ext>
            </a:extLst>
          </p:cNvPr>
          <p:cNvSpPr txBox="1"/>
          <p:nvPr/>
        </p:nvSpPr>
        <p:spPr>
          <a:xfrm>
            <a:off x="1155515" y="3728679"/>
            <a:ext cx="81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6E1BC-EE65-01D9-146D-2C48B2826BDB}"/>
              </a:ext>
            </a:extLst>
          </p:cNvPr>
          <p:cNvSpPr txBox="1"/>
          <p:nvPr/>
        </p:nvSpPr>
        <p:spPr>
          <a:xfrm>
            <a:off x="2008584" y="3731001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terkendala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dalam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menangani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tidak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terduga</a:t>
            </a:r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3E106C-A62B-04FF-5EF3-9D9290D1037D}"/>
              </a:ext>
            </a:extLst>
          </p:cNvPr>
          <p:cNvSpPr txBox="1"/>
          <p:nvPr/>
        </p:nvSpPr>
        <p:spPr>
          <a:xfrm>
            <a:off x="1155515" y="4748033"/>
            <a:ext cx="81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5CBDF-3CC3-BDBE-DA6F-0A8FA60E9350}"/>
              </a:ext>
            </a:extLst>
          </p:cNvPr>
          <p:cNvSpPr txBox="1"/>
          <p:nvPr/>
        </p:nvSpPr>
        <p:spPr>
          <a:xfrm>
            <a:off x="2008584" y="4757547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masih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input data manual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tidak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terintegrasi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dengan database</a:t>
            </a:r>
          </a:p>
        </p:txBody>
      </p:sp>
    </p:spTree>
    <p:extLst>
      <p:ext uri="{BB962C8B-B14F-4D97-AF65-F5344CB8AC3E}">
        <p14:creationId xmlns:p14="http://schemas.microsoft.com/office/powerpoint/2010/main" val="144311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3429000" y="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Identifikasi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dan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Rumusan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Masalah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906FA-7187-156E-77AC-FBF91988C23D}"/>
              </a:ext>
            </a:extLst>
          </p:cNvPr>
          <p:cNvSpPr txBox="1"/>
          <p:nvPr/>
        </p:nvSpPr>
        <p:spPr>
          <a:xfrm>
            <a:off x="2008584" y="2635969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belum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memiliki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aplikasi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383E5-B82B-D3B6-966B-8791F6160871}"/>
              </a:ext>
            </a:extLst>
          </p:cNvPr>
          <p:cNvSpPr txBox="1"/>
          <p:nvPr/>
        </p:nvSpPr>
        <p:spPr>
          <a:xfrm>
            <a:off x="1118413" y="2663306"/>
            <a:ext cx="89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E3FBE-04F7-5EE9-A116-9966B2D66980}"/>
              </a:ext>
            </a:extLst>
          </p:cNvPr>
          <p:cNvSpPr txBox="1"/>
          <p:nvPr/>
        </p:nvSpPr>
        <p:spPr>
          <a:xfrm>
            <a:off x="2008584" y="3651542"/>
            <a:ext cx="817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Banyaknya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data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pelanggan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proses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melalui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chat media social,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menyebabkan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banyak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data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tidak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terkelola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dengan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baik</a:t>
            </a:r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06C33-C026-3320-2648-1DDC1B8C80D5}"/>
              </a:ext>
            </a:extLst>
          </p:cNvPr>
          <p:cNvSpPr txBox="1"/>
          <p:nvPr/>
        </p:nvSpPr>
        <p:spPr>
          <a:xfrm>
            <a:off x="1192619" y="3654307"/>
            <a:ext cx="74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A131-68D3-B6DB-ECBD-13D20F555BB8}"/>
              </a:ext>
            </a:extLst>
          </p:cNvPr>
          <p:cNvSpPr txBox="1"/>
          <p:nvPr/>
        </p:nvSpPr>
        <p:spPr>
          <a:xfrm>
            <a:off x="2008584" y="1416168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Berdasarkan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latar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belakang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dijelaskan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,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dibuat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identifikasi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berikut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277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3429000" y="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Identifikasi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dan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Rumusan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Masalah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E3FBE-04F7-5EE9-A116-9966B2D66980}"/>
              </a:ext>
            </a:extLst>
          </p:cNvPr>
          <p:cNvSpPr txBox="1"/>
          <p:nvPr/>
        </p:nvSpPr>
        <p:spPr>
          <a:xfrm>
            <a:off x="2008584" y="2889907"/>
            <a:ext cx="817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Bagaimana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aplikasi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membantu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dalam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memenuhi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keinginan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pelanggan-nya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40662-DC98-551F-50BA-5E643397EFF2}"/>
              </a:ext>
            </a:extLst>
          </p:cNvPr>
          <p:cNvSpPr txBox="1"/>
          <p:nvPr/>
        </p:nvSpPr>
        <p:spPr>
          <a:xfrm>
            <a:off x="2008584" y="1792628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Dari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identifikasi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atas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didapatkan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rumusan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dari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penelitian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yaitu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476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Ruang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Lingkup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dan Batasan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Masalah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E3FBE-04F7-5EE9-A116-9966B2D66980}"/>
              </a:ext>
            </a:extLst>
          </p:cNvPr>
          <p:cNvSpPr txBox="1"/>
          <p:nvPr/>
        </p:nvSpPr>
        <p:spPr>
          <a:xfrm>
            <a:off x="1299389" y="1481762"/>
            <a:ext cx="10146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Perancangan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tata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kelola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menggunakan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perangkat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berbasis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website.</a:t>
            </a:r>
          </a:p>
          <a:p>
            <a:pPr marL="57150" algn="just"/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  <a:p>
            <a:pPr marL="57150"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Website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menyajikan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informasi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barang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masuk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barang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keluar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apa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saja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Marahobina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diintegrasikan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dengan data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terdapat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di database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toko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.</a:t>
            </a:r>
          </a:p>
          <a:p>
            <a:pPr marL="57150" algn="just"/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  <a:p>
            <a:pPr marL="57150"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Website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terdiri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dari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tiga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hak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yaitu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guest, member, dan admin.</a:t>
            </a:r>
          </a:p>
          <a:p>
            <a:pPr marL="57150" algn="just"/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  <a:p>
            <a:pPr marL="57150"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guest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hanya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bisa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melihat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landing page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baru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bisa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Request Order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setelah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guest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login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member.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40662-DC98-551F-50BA-5E643397EFF2}"/>
              </a:ext>
            </a:extLst>
          </p:cNvPr>
          <p:cNvSpPr txBox="1"/>
          <p:nvPr/>
        </p:nvSpPr>
        <p:spPr>
          <a:xfrm>
            <a:off x="2508647" y="556697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Ruang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lingkup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Batasan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pada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penelitian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berikut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4BC12-97AB-8DFC-ADB9-C8FCE390F4AF}"/>
              </a:ext>
            </a:extLst>
          </p:cNvPr>
          <p:cNvSpPr txBox="1"/>
          <p:nvPr/>
        </p:nvSpPr>
        <p:spPr>
          <a:xfrm>
            <a:off x="745690" y="2579041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3AC13-8357-50BD-D3D2-CF3F0835B7FA}"/>
              </a:ext>
            </a:extLst>
          </p:cNvPr>
          <p:cNvSpPr txBox="1"/>
          <p:nvPr/>
        </p:nvSpPr>
        <p:spPr>
          <a:xfrm>
            <a:off x="733907" y="3992408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CA7F1-7732-6650-908F-3393923806F5}"/>
              </a:ext>
            </a:extLst>
          </p:cNvPr>
          <p:cNvSpPr txBox="1"/>
          <p:nvPr/>
        </p:nvSpPr>
        <p:spPr>
          <a:xfrm>
            <a:off x="716341" y="5131268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6E2C9-70D8-A9FD-AB86-926C2354E1D9}"/>
              </a:ext>
            </a:extLst>
          </p:cNvPr>
          <p:cNvSpPr txBox="1"/>
          <p:nvPr/>
        </p:nvSpPr>
        <p:spPr>
          <a:xfrm>
            <a:off x="745690" y="1456937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0358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A9C9D-81F8-8CC5-0FDA-0AF02317841A}"/>
              </a:ext>
            </a:extLst>
          </p:cNvPr>
          <p:cNvSpPr/>
          <p:nvPr/>
        </p:nvSpPr>
        <p:spPr>
          <a:xfrm rot="7211399">
            <a:off x="507623" y="-992533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DE50D-AEF6-9FC3-A6B0-554372D53B8A}"/>
              </a:ext>
            </a:extLst>
          </p:cNvPr>
          <p:cNvSpPr/>
          <p:nvPr/>
        </p:nvSpPr>
        <p:spPr>
          <a:xfrm rot="7380528">
            <a:off x="12187007" y="482637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FCA0-9781-F85B-3616-594EADB30C05}"/>
              </a:ext>
            </a:extLst>
          </p:cNvPr>
          <p:cNvSpPr txBox="1"/>
          <p:nvPr/>
        </p:nvSpPr>
        <p:spPr>
          <a:xfrm>
            <a:off x="2914650" y="0"/>
            <a:ext cx="927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>
                <a:solidFill>
                  <a:srgbClr val="212121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PEDAHULUAN | 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Ruang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Lingkup</a:t>
            </a:r>
            <a:r>
              <a:rPr lang="en-US" sz="2400" b="1" spc="300" dirty="0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 dan Batasan </a:t>
            </a:r>
            <a:r>
              <a:rPr lang="en-US" sz="2400" b="1" spc="300" dirty="0" err="1">
                <a:solidFill>
                  <a:srgbClr val="5295FA"/>
                </a:solidFill>
                <a:latin typeface="Kanit Medium" pitchFamily="2" charset="-34"/>
                <a:ea typeface="Open Sans" panose="020B0606030504020204" pitchFamily="34" charset="0"/>
                <a:cs typeface="Kanit Medium" pitchFamily="2" charset="-34"/>
              </a:rPr>
              <a:t>Masalah</a:t>
            </a:r>
            <a:endParaRPr lang="en-US" sz="2400" b="1" spc="300" dirty="0">
              <a:solidFill>
                <a:srgbClr val="5295FA"/>
              </a:solidFill>
              <a:latin typeface="Kanit Medium" pitchFamily="2" charset="-34"/>
              <a:ea typeface="Open Sans" panose="020B0606030504020204" pitchFamily="34" charset="0"/>
              <a:cs typeface="Kanit Medium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5BAE15-1FD3-8D41-31E2-7E787E833AA7}"/>
              </a:ext>
            </a:extLst>
          </p:cNvPr>
          <p:cNvSpPr/>
          <p:nvPr/>
        </p:nvSpPr>
        <p:spPr>
          <a:xfrm rot="7211399">
            <a:off x="-713075" y="-63404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87036-4E74-CBEE-19E4-52D900B0FD21}"/>
              </a:ext>
            </a:extLst>
          </p:cNvPr>
          <p:cNvSpPr/>
          <p:nvPr/>
        </p:nvSpPr>
        <p:spPr>
          <a:xfrm rot="7211399">
            <a:off x="507624" y="-2054446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4B3E9-19F8-2BD9-0896-00C581FC20F3}"/>
              </a:ext>
            </a:extLst>
          </p:cNvPr>
          <p:cNvSpPr/>
          <p:nvPr/>
        </p:nvSpPr>
        <p:spPr>
          <a:xfrm rot="7380528">
            <a:off x="12367983" y="5939637"/>
            <a:ext cx="723900" cy="2979129"/>
          </a:xfrm>
          <a:prstGeom prst="roundRect">
            <a:avLst>
              <a:gd name="adj" fmla="val 50000"/>
            </a:avLst>
          </a:prstGeom>
          <a:solidFill>
            <a:srgbClr val="529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E3FBE-04F7-5EE9-A116-9966B2D66980}"/>
              </a:ext>
            </a:extLst>
          </p:cNvPr>
          <p:cNvSpPr txBox="1"/>
          <p:nvPr/>
        </p:nvSpPr>
        <p:spPr>
          <a:xfrm>
            <a:off x="1448668" y="1434142"/>
            <a:ext cx="10088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member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mengakses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menu dashboard member,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didalamnya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terdapat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menu Request Order,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serta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member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input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pembatalan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pemesanan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.</a:t>
            </a:r>
          </a:p>
          <a:p>
            <a:pPr marL="57150" algn="just"/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  <a:p>
            <a:pPr marL="57150" algn="just"/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admin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mengakses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menu dashboard admin,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didalamnya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terdapat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menu Request Order, admin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hanya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dapat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melakukan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view data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serta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reject dan accept request order</a:t>
            </a:r>
          </a:p>
          <a:p>
            <a:pPr marL="57150" algn="just"/>
            <a:endParaRPr lang="en-US" sz="2400" b="1" dirty="0">
              <a:solidFill>
                <a:srgbClr val="212121"/>
              </a:solidFill>
              <a:latin typeface="Poppins Medium" panose="00000600000000000000" pitchFamily="2" charset="0"/>
              <a:ea typeface="Open Sans" panose="020B0606030504020204" pitchFamily="34" charset="0"/>
              <a:cs typeface="Poppins Medium" panose="00000600000000000000" pitchFamily="2" charset="0"/>
            </a:endParaRPr>
          </a:p>
          <a:p>
            <a:pPr marL="57150"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Software yang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digunakan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penyusun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dalam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perancangan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pembuatan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sistem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adalah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Visual Studio Code,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Mysql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Figma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40662-DC98-551F-50BA-5E643397EFF2}"/>
              </a:ext>
            </a:extLst>
          </p:cNvPr>
          <p:cNvSpPr txBox="1"/>
          <p:nvPr/>
        </p:nvSpPr>
        <p:spPr>
          <a:xfrm>
            <a:off x="2508647" y="556697"/>
            <a:ext cx="817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Ruang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lingkup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dan Batasan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masalah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pada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penelitian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ini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sebagai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berikut</a:t>
            </a:r>
            <a:r>
              <a:rPr lang="en-US" sz="2400" b="1" dirty="0">
                <a:solidFill>
                  <a:srgbClr val="212121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662A0-A0C6-038A-8C05-B6B67A8A44A4}"/>
              </a:ext>
            </a:extLst>
          </p:cNvPr>
          <p:cNvSpPr txBox="1"/>
          <p:nvPr/>
        </p:nvSpPr>
        <p:spPr>
          <a:xfrm>
            <a:off x="827694" y="1440658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7A5E3-75C5-0911-10AC-893961D4DC10}"/>
              </a:ext>
            </a:extLst>
          </p:cNvPr>
          <p:cNvSpPr txBox="1"/>
          <p:nvPr/>
        </p:nvSpPr>
        <p:spPr>
          <a:xfrm>
            <a:off x="833324" y="2907505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89EC5-972B-88E6-E2FC-BC6466520001}"/>
              </a:ext>
            </a:extLst>
          </p:cNvPr>
          <p:cNvSpPr txBox="1"/>
          <p:nvPr/>
        </p:nvSpPr>
        <p:spPr>
          <a:xfrm>
            <a:off x="827694" y="4698138"/>
            <a:ext cx="75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95FA"/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8641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778</Words>
  <Application>Microsoft Office PowerPoint</Application>
  <PresentationFormat>Widescreen</PresentationFormat>
  <Paragraphs>256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Kanit</vt:lpstr>
      <vt:lpstr>Kanit ExtraBold</vt:lpstr>
      <vt:lpstr>Kanit Medium</vt:lpstr>
      <vt:lpstr>Montserrat SemiBold</vt:lpstr>
      <vt:lpstr>Open Sans</vt:lpstr>
      <vt:lpstr>Poppins Medium</vt:lpstr>
      <vt:lpstr>Poppins SemiBold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Fathon Nurhidayat</dc:creator>
  <cp:lastModifiedBy>Ahmad Fathon Nurhidayat</cp:lastModifiedBy>
  <cp:revision>8</cp:revision>
  <dcterms:created xsi:type="dcterms:W3CDTF">2022-08-20T09:31:34Z</dcterms:created>
  <dcterms:modified xsi:type="dcterms:W3CDTF">2022-08-22T03:11:13Z</dcterms:modified>
</cp:coreProperties>
</file>