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65" r:id="rId3"/>
    <p:sldId id="257" r:id="rId4"/>
    <p:sldId id="259" r:id="rId5"/>
    <p:sldId id="270" r:id="rId6"/>
    <p:sldId id="260" r:id="rId7"/>
    <p:sldId id="266" r:id="rId8"/>
    <p:sldId id="264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3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3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96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52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14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8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8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49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8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0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9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4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10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8E19-6C3A-4D1C-84AB-2CA236E45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stroke risk: A machine learning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2274B-E0A1-4CE7-AFAB-47D073E46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0625" y="4012585"/>
            <a:ext cx="5178225" cy="12218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 err="1"/>
              <a:t>Datamaniacs</a:t>
            </a:r>
            <a:r>
              <a:rPr lang="en-US" u="sng" dirty="0"/>
              <a:t>:</a:t>
            </a:r>
            <a:r>
              <a:rPr lang="en-US" dirty="0"/>
              <a:t> Kelly cash, </a:t>
            </a:r>
            <a:r>
              <a:rPr lang="en-US" dirty="0" err="1"/>
              <a:t>betsy</a:t>
            </a:r>
            <a:r>
              <a:rPr lang="en-US" dirty="0"/>
              <a:t> </a:t>
            </a:r>
            <a:r>
              <a:rPr lang="en-US" dirty="0" err="1"/>
              <a:t>james</a:t>
            </a:r>
            <a:r>
              <a:rPr lang="en-US" dirty="0"/>
              <a:t>, joe </a:t>
            </a:r>
            <a:r>
              <a:rPr lang="en-US" dirty="0" err="1"/>
              <a:t>kim</a:t>
            </a:r>
            <a:r>
              <a:rPr lang="en-US" dirty="0"/>
              <a:t>, grace sun and </a:t>
            </a:r>
            <a:r>
              <a:rPr lang="en-US" dirty="0" err="1"/>
              <a:t>sophie</a:t>
            </a:r>
            <a:r>
              <a:rPr lang="en-US" dirty="0"/>
              <a:t> </a:t>
            </a:r>
            <a:r>
              <a:rPr lang="en-US" dirty="0" err="1"/>
              <a:t>qiao</a:t>
            </a: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366B874-5ED6-454F-8120-D2B9FE7B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376" y="4086910"/>
            <a:ext cx="2853753" cy="24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2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933D-2538-4F9F-9E56-32843DC7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1140"/>
            <a:ext cx="9905998" cy="1478570"/>
          </a:xfrm>
        </p:spPr>
        <p:txBody>
          <a:bodyPr/>
          <a:lstStyle/>
          <a:p>
            <a:r>
              <a:rPr lang="en-US" dirty="0"/>
              <a:t>Stroke warning symptoms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C62E5-F5ED-4BBB-AA73-78DD7E2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89" y="1395628"/>
            <a:ext cx="9008533" cy="50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9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DD3CCBB2-1833-4667-8730-AB6B53A3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7" y="587829"/>
            <a:ext cx="8724122" cy="5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4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0458DF9-E8EC-456D-89BC-D0CDD0E3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3" y="536372"/>
            <a:ext cx="8117633" cy="57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127722-BBCF-4F6B-8BA0-3FA9698D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53" y="571433"/>
            <a:ext cx="7976484" cy="58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D3A7E951-27F8-415C-B002-69987B7A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33" y="671859"/>
            <a:ext cx="7807832" cy="55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B5BF9E-DD3B-4F53-8D88-597905A3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01" y="676133"/>
            <a:ext cx="7190908" cy="58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9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0F94674-AADF-4E00-8CDD-EFC18821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13" y="554176"/>
            <a:ext cx="7220352" cy="58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5973-3D24-4D1C-B92E-0B6BEA05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890" y="1878718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of you have known a friend or family member that has suffered a stroke?</a:t>
            </a:r>
          </a:p>
        </p:txBody>
      </p:sp>
    </p:spTree>
    <p:extLst>
      <p:ext uri="{BB962C8B-B14F-4D97-AF65-F5344CB8AC3E}">
        <p14:creationId xmlns:p14="http://schemas.microsoft.com/office/powerpoint/2010/main" val="16801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A758-4F8C-461C-8157-ED7A9AB7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386767" cy="1478570"/>
          </a:xfrm>
        </p:spPr>
        <p:txBody>
          <a:bodyPr/>
          <a:lstStyle/>
          <a:p>
            <a:r>
              <a:rPr lang="en-US" dirty="0"/>
              <a:t>Stroke statistics &amp; Risk factors (USA)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6FAF-B8B4-43ED-BACE-0F89921D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in 6 cardiovascular disease related deaths are due to stroke</a:t>
            </a:r>
          </a:p>
          <a:p>
            <a:r>
              <a:rPr lang="en-US" dirty="0"/>
              <a:t>Someone dies of stroke every 4 minutes</a:t>
            </a:r>
          </a:p>
          <a:p>
            <a:r>
              <a:rPr lang="en-US" dirty="0"/>
              <a:t>$46 billion in health care costs between 2014 and 2015</a:t>
            </a:r>
          </a:p>
          <a:p>
            <a:r>
              <a:rPr lang="en-US" dirty="0"/>
              <a:t>Leading causes: High blood pressure, high cholesterol, smoking, obesity and diabetes</a:t>
            </a:r>
          </a:p>
          <a:p>
            <a:r>
              <a:rPr lang="en-US" dirty="0"/>
              <a:t>Risk increases with age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F8E16-3192-4645-9F14-7CF553843B82}"/>
              </a:ext>
            </a:extLst>
          </p:cNvPr>
          <p:cNvSpPr txBox="1"/>
          <p:nvPr/>
        </p:nvSpPr>
        <p:spPr>
          <a:xfrm>
            <a:off x="1323539" y="6346049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https://www.cdc.gov/stroke/facts.htm</a:t>
            </a:r>
          </a:p>
        </p:txBody>
      </p:sp>
      <p:pic>
        <p:nvPicPr>
          <p:cNvPr id="2050" name="Picture 2" descr="Google Issues a Warning About Guest Posting to Build Links">
            <a:extLst>
              <a:ext uri="{FF2B5EF4-FFF2-40B4-BE49-F238E27FC236}">
                <a16:creationId xmlns:a16="http://schemas.microsoft.com/office/drawing/2014/main" id="{7840152A-3780-4A6E-A02E-1CDBAD49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80" y="532095"/>
            <a:ext cx="2519266" cy="13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0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85EE-8D10-48C9-95EC-6F57AAE1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&amp;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8021-4F62-4140-AF97-741ABE82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Stroke is an important healthcare issue!</a:t>
            </a:r>
          </a:p>
          <a:p>
            <a:r>
              <a:rPr lang="en-US" dirty="0"/>
              <a:t>Create a machine learning model that predicts the likelihood of stroke based on a set of parameters (including known risk factors)</a:t>
            </a:r>
          </a:p>
          <a:p>
            <a:r>
              <a:rPr lang="en-US" dirty="0"/>
              <a:t>Dataset source: Kaggle Stroke Prediction Dataset</a:t>
            </a:r>
          </a:p>
          <a:p>
            <a:r>
              <a:rPr lang="en-US" dirty="0"/>
              <a:t>Models to evaluate: KNN, Random Forest, Logistic Regression, SVM, Decision Tree, Gaussian Naive Bayes, Neural Networks, Gradient Boosting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00" name="Picture 4" descr="Steam Community :: Guide :: The Plan Game on Steam">
            <a:extLst>
              <a:ext uri="{FF2B5EF4-FFF2-40B4-BE49-F238E27FC236}">
                <a16:creationId xmlns:a16="http://schemas.microsoft.com/office/drawing/2014/main" id="{69B0465F-0105-4869-8F25-BD97C444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423" y="352602"/>
            <a:ext cx="198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7E51-2043-4E75-AEED-CCEFDBC6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61" y="0"/>
            <a:ext cx="9906000" cy="679052"/>
          </a:xfrm>
        </p:spPr>
        <p:txBody>
          <a:bodyPr/>
          <a:lstStyle/>
          <a:p>
            <a:r>
              <a:rPr lang="en-US" dirty="0"/>
              <a:t>Models: Confusion matrix comparison</a:t>
            </a:r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6BB2C427-3C0A-4375-B5EA-3236BE2D7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709" y="785870"/>
            <a:ext cx="3362712" cy="3179292"/>
          </a:xfrm>
          <a:solidFill>
            <a:schemeClr val="tx1"/>
          </a:solidFill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9C8AB-D8F0-4DD3-BE82-858A6C800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56510" y="4140079"/>
            <a:ext cx="3460911" cy="2075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Random Forest, Logistic Regression, SVM and KNN all same results</a:t>
            </a:r>
          </a:p>
          <a:p>
            <a:r>
              <a:rPr lang="en-US" dirty="0"/>
              <a:t>High accuracy</a:t>
            </a:r>
          </a:p>
          <a:p>
            <a:r>
              <a:rPr lang="en-US" dirty="0"/>
              <a:t>No stroke predicted  </a:t>
            </a: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8F1A4AA2-ADB8-41AA-BCEE-A8BB9D04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70" y="785870"/>
            <a:ext cx="3327775" cy="317929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6" name="Picture 15" descr="Treemap chart&#10;&#10;Description automatically generated with low confidence">
            <a:extLst>
              <a:ext uri="{FF2B5EF4-FFF2-40B4-BE49-F238E27FC236}">
                <a16:creationId xmlns:a16="http://schemas.microsoft.com/office/drawing/2014/main" id="{EBC2713C-4D44-4548-9749-621D0A777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262" y="785871"/>
            <a:ext cx="3327774" cy="317929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44B4A7C-7A6C-42B0-808D-341FE820C9DE}"/>
              </a:ext>
            </a:extLst>
          </p:cNvPr>
          <p:cNvSpPr txBox="1">
            <a:spLocks/>
          </p:cNvSpPr>
          <p:nvPr/>
        </p:nvSpPr>
        <p:spPr>
          <a:xfrm>
            <a:off x="6471450" y="4053382"/>
            <a:ext cx="4875210" cy="2249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Lower accuracy</a:t>
            </a:r>
          </a:p>
          <a:p>
            <a:r>
              <a:rPr lang="en-US" dirty="0"/>
              <a:t>Some true positive (stroke) prediction</a:t>
            </a:r>
          </a:p>
          <a:p>
            <a:r>
              <a:rPr lang="en-US" dirty="0"/>
              <a:t>Gaussian Naive Bayes</a:t>
            </a:r>
          </a:p>
          <a:p>
            <a:pPr lvl="1"/>
            <a:r>
              <a:rPr lang="en-US" dirty="0"/>
              <a:t>Less proportion of false neg</a:t>
            </a:r>
          </a:p>
          <a:p>
            <a:pPr lvl="1"/>
            <a:r>
              <a:rPr lang="en-US" dirty="0"/>
              <a:t>More true positives</a:t>
            </a:r>
          </a:p>
        </p:txBody>
      </p:sp>
      <p:pic>
        <p:nvPicPr>
          <p:cNvPr id="13" name="Picture 2" descr="Rosette Ribbon Winner Award 6 Inch Blue Identity Honor image 0">
            <a:extLst>
              <a:ext uri="{FF2B5EF4-FFF2-40B4-BE49-F238E27FC236}">
                <a16:creationId xmlns:a16="http://schemas.microsoft.com/office/drawing/2014/main" id="{B2649146-368A-43B7-9B17-6598D07F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00893"/>
            <a:ext cx="592239" cy="7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D96BE8-BEA4-4C36-8147-5C608407CAF7}"/>
              </a:ext>
            </a:extLst>
          </p:cNvPr>
          <p:cNvCxnSpPr/>
          <p:nvPr/>
        </p:nvCxnSpPr>
        <p:spPr>
          <a:xfrm>
            <a:off x="4814598" y="578498"/>
            <a:ext cx="0" cy="5924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8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5666-BD70-4C1D-9EC2-A5F6487B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D61D-DC47-47F5-BC12-EEBB5C8F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 large dataset by machine learning standards</a:t>
            </a:r>
          </a:p>
          <a:p>
            <a:r>
              <a:rPr lang="en-US" dirty="0"/>
              <a:t>Limited features that were actual measurements</a:t>
            </a:r>
          </a:p>
          <a:p>
            <a:pPr lvl="1"/>
            <a:r>
              <a:rPr lang="en-US" dirty="0"/>
              <a:t>BMI, Average glucose level, age</a:t>
            </a:r>
          </a:p>
          <a:p>
            <a:pPr lvl="1"/>
            <a:r>
              <a:rPr lang="en-US" dirty="0"/>
              <a:t>Other features: categorical, requiring encoding</a:t>
            </a:r>
          </a:p>
          <a:p>
            <a:r>
              <a:rPr lang="en-US" dirty="0"/>
              <a:t>Imbalanced classes: only 5.7% positive for stroke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Bulling Through Our Limitations — Steemit">
            <a:extLst>
              <a:ext uri="{FF2B5EF4-FFF2-40B4-BE49-F238E27FC236}">
                <a16:creationId xmlns:a16="http://schemas.microsoft.com/office/drawing/2014/main" id="{6E33E39F-42DE-4188-8C8D-6F2FB966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882" y="193254"/>
            <a:ext cx="2472578" cy="198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97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7AC8-B738-44B6-9800-DCC05806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35" y="327514"/>
            <a:ext cx="9905998" cy="1478570"/>
          </a:xfrm>
        </p:spPr>
        <p:txBody>
          <a:bodyPr/>
          <a:lstStyle/>
          <a:p>
            <a:r>
              <a:rPr lang="en-US" dirty="0"/>
              <a:t>Routes we investigated to improve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C663-AEC0-4653-89AA-8DD3FF35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Normalizing data</a:t>
            </a:r>
          </a:p>
          <a:p>
            <a:r>
              <a:rPr lang="en-US" dirty="0"/>
              <a:t>Standard scaling</a:t>
            </a:r>
          </a:p>
          <a:p>
            <a:r>
              <a:rPr lang="en-US" dirty="0"/>
              <a:t>Cross validation</a:t>
            </a:r>
          </a:p>
          <a:p>
            <a:r>
              <a:rPr lang="en-US" dirty="0"/>
              <a:t>Imbalanced learn library: SMOTE (Synthetic Minority Oversampling Technique) to obtain balanced classes</a:t>
            </a:r>
          </a:p>
          <a:p>
            <a:endParaRPr lang="en-US" dirty="0"/>
          </a:p>
        </p:txBody>
      </p:sp>
      <p:pic>
        <p:nvPicPr>
          <p:cNvPr id="2050" name="Picture 2" descr="How To Teach Your Children To Be Optimistic? Magic Crate Blog">
            <a:extLst>
              <a:ext uri="{FF2B5EF4-FFF2-40B4-BE49-F238E27FC236}">
                <a16:creationId xmlns:a16="http://schemas.microsoft.com/office/drawing/2014/main" id="{42EA525F-2120-4542-8294-2C7702FD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90" y="1339287"/>
            <a:ext cx="4246218" cy="18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3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65BB-A213-41C0-919E-8F6B7A17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C902-3DD6-42E8-AC29-534A9C4D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the dataset has more balanced classes</a:t>
            </a:r>
          </a:p>
          <a:p>
            <a:r>
              <a:rPr lang="en-US" dirty="0"/>
              <a:t>Obtain more data including features such as cholesterol level, history of stroke, average blood pressure</a:t>
            </a:r>
          </a:p>
        </p:txBody>
      </p:sp>
      <p:pic>
        <p:nvPicPr>
          <p:cNvPr id="4" name="Picture 2" descr="Image result for never enough time">
            <a:extLst>
              <a:ext uri="{FF2B5EF4-FFF2-40B4-BE49-F238E27FC236}">
                <a16:creationId xmlns:a16="http://schemas.microsoft.com/office/drawing/2014/main" id="{F7A49A84-863F-4D39-BADE-F6CC7CE5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62" y="242595"/>
            <a:ext cx="2445496" cy="190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8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AAFB-AD21-43A3-96B0-88D0F407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2" descr="https://s-i.huffpost.com/gen/2774246/images/o-ASKING-QUESTIONS-facebook.jpg">
            <a:extLst>
              <a:ext uri="{FF2B5EF4-FFF2-40B4-BE49-F238E27FC236}">
                <a16:creationId xmlns:a16="http://schemas.microsoft.com/office/drawing/2014/main" id="{AB28BEBA-0500-4E78-BD47-6CE8AA94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24" y="2186248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76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3743</TotalTime>
  <Words>321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Predicting stroke risk: A machine learning analysis</vt:lpstr>
      <vt:lpstr>How many of you have known a friend or family member that has suffered a stroke?</vt:lpstr>
      <vt:lpstr>Stroke statistics &amp; Risk factors (USA)</vt:lpstr>
      <vt:lpstr>Rationale &amp; Plan</vt:lpstr>
      <vt:lpstr>Models: Confusion matrix comparison</vt:lpstr>
      <vt:lpstr>Limitations of the dataset</vt:lpstr>
      <vt:lpstr>Routes we investigated to improve model performance</vt:lpstr>
      <vt:lpstr>If we had more time</vt:lpstr>
      <vt:lpstr>questions</vt:lpstr>
      <vt:lpstr>Stroke warning symptoms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stroke: A machine learning analysis</dc:title>
  <dc:creator>Windows User</dc:creator>
  <cp:lastModifiedBy>Betsy James</cp:lastModifiedBy>
  <cp:revision>43</cp:revision>
  <dcterms:created xsi:type="dcterms:W3CDTF">2021-05-29T21:43:16Z</dcterms:created>
  <dcterms:modified xsi:type="dcterms:W3CDTF">2021-06-04T00:41:33Z</dcterms:modified>
</cp:coreProperties>
</file>