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15" r:id="rId2"/>
    <p:sldId id="566" r:id="rId3"/>
    <p:sldId id="567" r:id="rId4"/>
    <p:sldId id="568" r:id="rId5"/>
    <p:sldId id="569" r:id="rId6"/>
    <p:sldId id="570" r:id="rId7"/>
    <p:sldId id="593" r:id="rId8"/>
    <p:sldId id="571" r:id="rId9"/>
    <p:sldId id="594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96" r:id="rId23"/>
    <p:sldId id="585" r:id="rId24"/>
    <p:sldId id="586" r:id="rId25"/>
    <p:sldId id="587" r:id="rId26"/>
    <p:sldId id="588" r:id="rId27"/>
    <p:sldId id="589" r:id="rId28"/>
    <p:sldId id="590" r:id="rId29"/>
    <p:sldId id="595" r:id="rId30"/>
    <p:sldId id="591" r:id="rId31"/>
  </p:sldIdLst>
  <p:sldSz cx="9144000" cy="6858000" type="screen4x3"/>
  <p:notesSz cx="6946900" cy="9232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3" autoAdjust="0"/>
    <p:restoredTop sz="86016" autoAdjust="0"/>
  </p:normalViewPr>
  <p:slideViewPr>
    <p:cSldViewPr>
      <p:cViewPr>
        <p:scale>
          <a:sx n="51" d="100"/>
          <a:sy n="51" d="100"/>
        </p:scale>
        <p:origin x="1277" y="3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4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702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97463" cy="415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66" tIns="48035" rIns="96066" bIns="480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700088"/>
            <a:ext cx="4597400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577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1687" cy="3459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6263"/>
            <a:ext cx="5095875" cy="41513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2" tIns="45432" rIns="90872" bIns="45432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983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186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3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lang="en-US" altLang="en-US" sz="1200" b="0" smtClean="0"/>
                <a:t>		 						</a:t>
              </a:r>
              <a:fld id="{B986AA65-36A5-4F8C-8DD4-0D5455B5FB41}" type="slidenum">
                <a:rPr lang="en-US" altLang="en-US" sz="1200" b="0" smtClean="0"/>
                <a:pPr>
                  <a:lnSpc>
                    <a:spcPts val="2000"/>
                  </a:lnSpc>
                  <a:defRPr/>
                </a:pPr>
                <a:t>‹#›</a:t>
              </a:fld>
              <a:r>
                <a:rPr lang="en-US" altLang="en-US" sz="1200" b="0" smtClean="0"/>
                <a:t> </a:t>
              </a:r>
            </a:p>
          </p:txBody>
        </p:sp>
      </p:grp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5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Mining	                      </a:t>
            </a:r>
            <a:r>
              <a:rPr lang="en-US" sz="2800" dirty="0" smtClean="0"/>
              <a:t>Pang-Ning </a:t>
            </a:r>
            <a:r>
              <a:rPr lang="en-US" sz="2800" dirty="0"/>
              <a:t>Tan</a:t>
            </a:r>
            <a:endParaRPr lang="en-US" altLang="en-US" sz="2800" dirty="0" smtClean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3317875"/>
            <a:ext cx="8229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/>
              <a:t>Lecture 21: Graph-based Clustering</a:t>
            </a:r>
            <a:endParaRPr lang="en-US" altLang="en-US" sz="1600" b="0"/>
          </a:p>
          <a:p>
            <a:pPr algn="ctr"/>
            <a:endParaRPr lang="en-US" altLang="en-US" sz="1600" b="0"/>
          </a:p>
          <a:p>
            <a:pPr algn="ctr"/>
            <a:endParaRPr lang="en-US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Spectral Properties of a Graph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Start with a similarity/adjacency matrix, W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which captures all the information about the relationships between nodes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Define a diagonal matrix D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If W is a binary 0/1 matrix, then D</a:t>
            </a:r>
            <a:r>
              <a:rPr lang="en-US" altLang="en-US" baseline="-25000" smtClean="0"/>
              <a:t>ii</a:t>
            </a:r>
            <a:r>
              <a:rPr lang="en-US" altLang="en-US" smtClean="0"/>
              <a:t> represents the degree of node i</a:t>
            </a:r>
          </a:p>
        </p:txBody>
      </p:sp>
      <p:graphicFrame>
        <p:nvGraphicFramePr>
          <p:cNvPr id="1126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3429000"/>
          <a:ext cx="33528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562100" imgH="635000" progId="Equation.3">
                  <p:embed/>
                </p:oleObj>
              </mc:Choice>
              <mc:Fallback>
                <p:oleObj name="Equation" r:id="rId3" imgW="15621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33528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Preliminaries</a:t>
            </a:r>
          </a:p>
        </p:txBody>
      </p:sp>
      <p:graphicFrame>
        <p:nvGraphicFramePr>
          <p:cNvPr id="158825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27550" y="1104900"/>
          <a:ext cx="286385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1625600" imgH="1371600" progId="Equation.3">
                  <p:embed/>
                </p:oleObj>
              </mc:Choice>
              <mc:Fallback>
                <p:oleObj name="Equation" r:id="rId3" imgW="16256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104900"/>
                        <a:ext cx="2863850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Group 59"/>
          <p:cNvGrpSpPr>
            <a:grpSpLocks/>
          </p:cNvGrpSpPr>
          <p:nvPr/>
        </p:nvGrpSpPr>
        <p:grpSpPr bwMode="auto">
          <a:xfrm>
            <a:off x="1287463" y="1066800"/>
            <a:ext cx="2743200" cy="2362200"/>
            <a:chOff x="432" y="768"/>
            <a:chExt cx="1728" cy="1488"/>
          </a:xfrm>
        </p:grpSpPr>
        <p:sp>
          <p:nvSpPr>
            <p:cNvPr id="12303" name="Oval 6"/>
            <p:cNvSpPr>
              <a:spLocks noChangeArrowheads="1"/>
            </p:cNvSpPr>
            <p:nvPr/>
          </p:nvSpPr>
          <p:spPr bwMode="auto">
            <a:xfrm>
              <a:off x="6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4" name="Oval 8"/>
            <p:cNvSpPr>
              <a:spLocks noChangeArrowheads="1"/>
            </p:cNvSpPr>
            <p:nvPr/>
          </p:nvSpPr>
          <p:spPr bwMode="auto">
            <a:xfrm>
              <a:off x="864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5" name="Oval 9"/>
            <p:cNvSpPr>
              <a:spLocks noChangeArrowheads="1"/>
            </p:cNvSpPr>
            <p:nvPr/>
          </p:nvSpPr>
          <p:spPr bwMode="auto">
            <a:xfrm>
              <a:off x="6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6" name="Oval 12"/>
            <p:cNvSpPr>
              <a:spLocks noChangeArrowheads="1"/>
            </p:cNvSpPr>
            <p:nvPr/>
          </p:nvSpPr>
          <p:spPr bwMode="auto">
            <a:xfrm>
              <a:off x="18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7" name="Oval 13"/>
            <p:cNvSpPr>
              <a:spLocks noChangeArrowheads="1"/>
            </p:cNvSpPr>
            <p:nvPr/>
          </p:nvSpPr>
          <p:spPr bwMode="auto">
            <a:xfrm>
              <a:off x="1440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8" name="Oval 14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9" name="Line 16"/>
            <p:cNvSpPr>
              <a:spLocks noChangeShapeType="1"/>
            </p:cNvSpPr>
            <p:nvPr/>
          </p:nvSpPr>
          <p:spPr bwMode="auto">
            <a:xfrm flipH="1" flipV="1">
              <a:off x="720" y="120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7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8"/>
            <p:cNvSpPr>
              <a:spLocks noChangeShapeType="1"/>
            </p:cNvSpPr>
            <p:nvPr/>
          </p:nvSpPr>
          <p:spPr bwMode="auto">
            <a:xfrm>
              <a:off x="1584" y="1536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9"/>
            <p:cNvSpPr>
              <a:spLocks noChangeShapeType="1"/>
            </p:cNvSpPr>
            <p:nvPr/>
          </p:nvSpPr>
          <p:spPr bwMode="auto">
            <a:xfrm flipV="1">
              <a:off x="1584" y="11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0"/>
            <p:cNvSpPr txBox="1">
              <a:spLocks noChangeArrowheads="1"/>
            </p:cNvSpPr>
            <p:nvPr/>
          </p:nvSpPr>
          <p:spPr bwMode="auto">
            <a:xfrm>
              <a:off x="768" y="110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2314" name="Text Box 22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2315" name="Text Box 23"/>
            <p:cNvSpPr txBox="1">
              <a:spLocks noChangeArrowheads="1"/>
            </p:cNvSpPr>
            <p:nvPr/>
          </p:nvSpPr>
          <p:spPr bwMode="auto">
            <a:xfrm>
              <a:off x="1488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2316" name="Text Box 24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2317" name="Text Box 25"/>
            <p:cNvSpPr txBox="1">
              <a:spLocks noChangeArrowheads="1"/>
            </p:cNvSpPr>
            <p:nvPr/>
          </p:nvSpPr>
          <p:spPr bwMode="auto">
            <a:xfrm>
              <a:off x="432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12318" name="Text Box 26"/>
            <p:cNvSpPr txBox="1">
              <a:spLocks noChangeArrowheads="1"/>
            </p:cNvSpPr>
            <p:nvPr/>
          </p:nvSpPr>
          <p:spPr bwMode="auto">
            <a:xfrm>
              <a:off x="576" y="129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12319" name="Text Box 27"/>
            <p:cNvSpPr txBox="1">
              <a:spLocks noChangeArrowheads="1"/>
            </p:cNvSpPr>
            <p:nvPr/>
          </p:nvSpPr>
          <p:spPr bwMode="auto">
            <a:xfrm>
              <a:off x="480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12320" name="Text Box 28"/>
            <p:cNvSpPr txBox="1">
              <a:spLocks noChangeArrowheads="1"/>
            </p:cNvSpPr>
            <p:nvPr/>
          </p:nvSpPr>
          <p:spPr bwMode="auto">
            <a:xfrm>
              <a:off x="1776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12321" name="Text Box 29"/>
            <p:cNvSpPr txBox="1">
              <a:spLocks noChangeArrowheads="1"/>
            </p:cNvSpPr>
            <p:nvPr/>
          </p:nvSpPr>
          <p:spPr bwMode="auto">
            <a:xfrm>
              <a:off x="1632" y="1344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12322" name="Text Box 30"/>
            <p:cNvSpPr txBox="1">
              <a:spLocks noChangeArrowheads="1"/>
            </p:cNvSpPr>
            <p:nvPr/>
          </p:nvSpPr>
          <p:spPr bwMode="auto">
            <a:xfrm>
              <a:off x="1776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</p:grpSp>
      <p:sp>
        <p:nvSpPr>
          <p:cNvPr id="1588286" name="Text Box 62"/>
          <p:cNvSpPr txBox="1">
            <a:spLocks noChangeArrowheads="1"/>
          </p:cNvSpPr>
          <p:nvPr/>
        </p:nvSpPr>
        <p:spPr bwMode="auto">
          <a:xfrm>
            <a:off x="7391400" y="1981200"/>
            <a:ext cx="1524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block matrices</a:t>
            </a:r>
          </a:p>
        </p:txBody>
      </p:sp>
      <p:graphicFrame>
        <p:nvGraphicFramePr>
          <p:cNvPr id="158829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4579938"/>
          <a:ext cx="335280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1562100" imgH="635000" progId="Equation.3">
                  <p:embed/>
                </p:oleObj>
              </mc:Choice>
              <mc:Fallback>
                <p:oleObj name="Equation" r:id="rId5" imgW="15621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9938"/>
                        <a:ext cx="3352800" cy="136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8297" name="Object 4"/>
          <p:cNvGraphicFramePr>
            <a:graphicFrameLocks noChangeAspect="1"/>
          </p:cNvGraphicFramePr>
          <p:nvPr/>
        </p:nvGraphicFramePr>
        <p:xfrm>
          <a:off x="4533900" y="3733800"/>
          <a:ext cx="2857500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1612900" imgH="1371600" progId="Equation.3">
                  <p:embed/>
                </p:oleObj>
              </mc:Choice>
              <mc:Fallback>
                <p:oleObj name="Equation" r:id="rId7" imgW="16129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733800"/>
                        <a:ext cx="2857500" cy="243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1143000" y="1066800"/>
            <a:ext cx="6172200" cy="2590800"/>
            <a:chOff x="672" y="672"/>
            <a:chExt cx="3888" cy="1632"/>
          </a:xfrm>
        </p:grpSpPr>
        <p:grpSp>
          <p:nvGrpSpPr>
            <p:cNvPr id="12298" name="Group 65"/>
            <p:cNvGrpSpPr>
              <a:grpSpLocks/>
            </p:cNvGrpSpPr>
            <p:nvPr/>
          </p:nvGrpSpPr>
          <p:grpSpPr bwMode="auto">
            <a:xfrm>
              <a:off x="3168" y="672"/>
              <a:ext cx="1392" cy="1536"/>
              <a:chOff x="3120" y="672"/>
              <a:chExt cx="1392" cy="1536"/>
            </a:xfrm>
          </p:grpSpPr>
          <p:sp>
            <p:nvSpPr>
              <p:cNvPr id="12301" name="Rectangle 60"/>
              <p:cNvSpPr>
                <a:spLocks noChangeArrowheads="1"/>
              </p:cNvSpPr>
              <p:nvPr/>
            </p:nvSpPr>
            <p:spPr bwMode="auto">
              <a:xfrm>
                <a:off x="3120" y="672"/>
                <a:ext cx="672" cy="768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302" name="Rectangle 61"/>
              <p:cNvSpPr>
                <a:spLocks noChangeArrowheads="1"/>
              </p:cNvSpPr>
              <p:nvPr/>
            </p:nvSpPr>
            <p:spPr bwMode="auto">
              <a:xfrm>
                <a:off x="3840" y="1440"/>
                <a:ext cx="672" cy="768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12299" name="Rectangle 78"/>
            <p:cNvSpPr>
              <a:spLocks noChangeArrowheads="1"/>
            </p:cNvSpPr>
            <p:nvPr/>
          </p:nvSpPr>
          <p:spPr bwMode="auto">
            <a:xfrm>
              <a:off x="672" y="672"/>
              <a:ext cx="816" cy="1584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0" name="Rectangle 79"/>
            <p:cNvSpPr>
              <a:spLocks noChangeArrowheads="1"/>
            </p:cNvSpPr>
            <p:nvPr/>
          </p:nvSpPr>
          <p:spPr bwMode="auto">
            <a:xfrm>
              <a:off x="1632" y="672"/>
              <a:ext cx="816" cy="16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588305" name="Text Box 81"/>
          <p:cNvSpPr txBox="1">
            <a:spLocks noChangeArrowheads="1"/>
          </p:cNvSpPr>
          <p:nvPr/>
        </p:nvSpPr>
        <p:spPr bwMode="auto">
          <a:xfrm>
            <a:off x="1752600" y="37338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86" grpId="0"/>
      <p:bldP spid="15883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Graph Laplacian Matrix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43400" y="1104900"/>
          <a:ext cx="29718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1625600" imgH="1371600" progId="Equation.3">
                  <p:embed/>
                </p:oleObj>
              </mc:Choice>
              <mc:Fallback>
                <p:oleObj name="Equation" r:id="rId3" imgW="16256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04900"/>
                        <a:ext cx="2971800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211263" y="1066800"/>
            <a:ext cx="2743200" cy="2362200"/>
            <a:chOff x="432" y="768"/>
            <a:chExt cx="1728" cy="1488"/>
          </a:xfrm>
        </p:grpSpPr>
        <p:sp>
          <p:nvSpPr>
            <p:cNvPr id="13327" name="Oval 5"/>
            <p:cNvSpPr>
              <a:spLocks noChangeArrowheads="1"/>
            </p:cNvSpPr>
            <p:nvPr/>
          </p:nvSpPr>
          <p:spPr bwMode="auto">
            <a:xfrm>
              <a:off x="6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8" name="Oval 6"/>
            <p:cNvSpPr>
              <a:spLocks noChangeArrowheads="1"/>
            </p:cNvSpPr>
            <p:nvPr/>
          </p:nvSpPr>
          <p:spPr bwMode="auto">
            <a:xfrm>
              <a:off x="864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9" name="Oval 7"/>
            <p:cNvSpPr>
              <a:spLocks noChangeArrowheads="1"/>
            </p:cNvSpPr>
            <p:nvPr/>
          </p:nvSpPr>
          <p:spPr bwMode="auto">
            <a:xfrm>
              <a:off x="6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18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1" name="Oval 9"/>
            <p:cNvSpPr>
              <a:spLocks noChangeArrowheads="1"/>
            </p:cNvSpPr>
            <p:nvPr/>
          </p:nvSpPr>
          <p:spPr bwMode="auto">
            <a:xfrm>
              <a:off x="1440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2" name="Oval 10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3" name="Line 11"/>
            <p:cNvSpPr>
              <a:spLocks noChangeShapeType="1"/>
            </p:cNvSpPr>
            <p:nvPr/>
          </p:nvSpPr>
          <p:spPr bwMode="auto">
            <a:xfrm flipH="1" flipV="1">
              <a:off x="720" y="120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12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13"/>
            <p:cNvSpPr>
              <a:spLocks noChangeShapeType="1"/>
            </p:cNvSpPr>
            <p:nvPr/>
          </p:nvSpPr>
          <p:spPr bwMode="auto">
            <a:xfrm>
              <a:off x="1584" y="1536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14"/>
            <p:cNvSpPr>
              <a:spLocks noChangeShapeType="1"/>
            </p:cNvSpPr>
            <p:nvPr/>
          </p:nvSpPr>
          <p:spPr bwMode="auto">
            <a:xfrm flipV="1">
              <a:off x="1584" y="11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Text Box 15"/>
            <p:cNvSpPr txBox="1">
              <a:spLocks noChangeArrowheads="1"/>
            </p:cNvSpPr>
            <p:nvPr/>
          </p:nvSpPr>
          <p:spPr bwMode="auto">
            <a:xfrm>
              <a:off x="768" y="110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3338" name="Text Box 16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3339" name="Text Box 17"/>
            <p:cNvSpPr txBox="1">
              <a:spLocks noChangeArrowheads="1"/>
            </p:cNvSpPr>
            <p:nvPr/>
          </p:nvSpPr>
          <p:spPr bwMode="auto">
            <a:xfrm>
              <a:off x="1488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3340" name="Text Box 18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3341" name="Text Box 19"/>
            <p:cNvSpPr txBox="1">
              <a:spLocks noChangeArrowheads="1"/>
            </p:cNvSpPr>
            <p:nvPr/>
          </p:nvSpPr>
          <p:spPr bwMode="auto">
            <a:xfrm>
              <a:off x="432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13342" name="Text Box 20"/>
            <p:cNvSpPr txBox="1">
              <a:spLocks noChangeArrowheads="1"/>
            </p:cNvSpPr>
            <p:nvPr/>
          </p:nvSpPr>
          <p:spPr bwMode="auto">
            <a:xfrm>
              <a:off x="576" y="129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13343" name="Text Box 21"/>
            <p:cNvSpPr txBox="1">
              <a:spLocks noChangeArrowheads="1"/>
            </p:cNvSpPr>
            <p:nvPr/>
          </p:nvSpPr>
          <p:spPr bwMode="auto">
            <a:xfrm>
              <a:off x="480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13344" name="Text Box 22"/>
            <p:cNvSpPr txBox="1">
              <a:spLocks noChangeArrowheads="1"/>
            </p:cNvSpPr>
            <p:nvPr/>
          </p:nvSpPr>
          <p:spPr bwMode="auto">
            <a:xfrm>
              <a:off x="1776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13345" name="Text Box 23"/>
            <p:cNvSpPr txBox="1">
              <a:spLocks noChangeArrowheads="1"/>
            </p:cNvSpPr>
            <p:nvPr/>
          </p:nvSpPr>
          <p:spPr bwMode="auto">
            <a:xfrm>
              <a:off x="1632" y="1344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13346" name="Text Box 24"/>
            <p:cNvSpPr txBox="1">
              <a:spLocks noChangeArrowheads="1"/>
            </p:cNvSpPr>
            <p:nvPr/>
          </p:nvSpPr>
          <p:spPr bwMode="auto">
            <a:xfrm>
              <a:off x="1776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</p:grpSp>
      <p:grpSp>
        <p:nvGrpSpPr>
          <p:cNvPr id="13317" name="Group 25"/>
          <p:cNvGrpSpPr>
            <a:grpSpLocks/>
          </p:cNvGrpSpPr>
          <p:nvPr/>
        </p:nvGrpSpPr>
        <p:grpSpPr bwMode="auto">
          <a:xfrm>
            <a:off x="4953000" y="1066800"/>
            <a:ext cx="2286000" cy="2438400"/>
            <a:chOff x="3120" y="672"/>
            <a:chExt cx="1392" cy="1536"/>
          </a:xfrm>
        </p:grpSpPr>
        <p:sp>
          <p:nvSpPr>
            <p:cNvPr id="13325" name="Rectangle 26"/>
            <p:cNvSpPr>
              <a:spLocks noChangeArrowheads="1"/>
            </p:cNvSpPr>
            <p:nvPr/>
          </p:nvSpPr>
          <p:spPr bwMode="auto">
            <a:xfrm>
              <a:off x="3120" y="672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6" name="Rectangle 27"/>
            <p:cNvSpPr>
              <a:spLocks noChangeArrowheads="1"/>
            </p:cNvSpPr>
            <p:nvPr/>
          </p:nvSpPr>
          <p:spPr bwMode="auto">
            <a:xfrm>
              <a:off x="3840" y="1440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3318" name="Text Box 28"/>
          <p:cNvSpPr txBox="1">
            <a:spLocks noChangeArrowheads="1"/>
          </p:cNvSpPr>
          <p:nvPr/>
        </p:nvSpPr>
        <p:spPr bwMode="auto">
          <a:xfrm>
            <a:off x="7315200" y="1981200"/>
            <a:ext cx="1524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block matrices</a:t>
            </a:r>
          </a:p>
        </p:txBody>
      </p:sp>
      <p:graphicFrame>
        <p:nvGraphicFramePr>
          <p:cNvPr id="159439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3886200"/>
          <a:ext cx="3352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1333500" imgH="203200" progId="Equation.3">
                  <p:embed/>
                </p:oleObj>
              </mc:Choice>
              <mc:Fallback>
                <p:oleObj name="Equation" r:id="rId5" imgW="1333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33528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4398" name="Object 4"/>
          <p:cNvGraphicFramePr>
            <a:graphicFrameLocks noChangeAspect="1"/>
          </p:cNvGraphicFramePr>
          <p:nvPr/>
        </p:nvGraphicFramePr>
        <p:xfrm>
          <a:off x="4114800" y="3810000"/>
          <a:ext cx="38100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7" imgW="2082800" imgH="1371600" progId="Equation.3">
                  <p:embed/>
                </p:oleObj>
              </mc:Choice>
              <mc:Fallback>
                <p:oleObj name="Equation" r:id="rId7" imgW="20828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38100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648200" y="3810000"/>
            <a:ext cx="3200400" cy="2514600"/>
            <a:chOff x="3120" y="672"/>
            <a:chExt cx="1392" cy="1536"/>
          </a:xfrm>
        </p:grpSpPr>
        <p:sp>
          <p:nvSpPr>
            <p:cNvPr id="13323" name="Rectangle 32"/>
            <p:cNvSpPr>
              <a:spLocks noChangeArrowheads="1"/>
            </p:cNvSpPr>
            <p:nvPr/>
          </p:nvSpPr>
          <p:spPr bwMode="auto">
            <a:xfrm>
              <a:off x="3120" y="672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4" name="Rectangle 33"/>
            <p:cNvSpPr>
              <a:spLocks noChangeArrowheads="1"/>
            </p:cNvSpPr>
            <p:nvPr/>
          </p:nvSpPr>
          <p:spPr bwMode="auto">
            <a:xfrm>
              <a:off x="3840" y="1440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1917700" y="5067300"/>
            <a:ext cx="15240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Laplacian also has a block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Graph Laplacian Matrix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504238" cy="5181600"/>
          </a:xfrm>
        </p:spPr>
        <p:txBody>
          <a:bodyPr/>
          <a:lstStyle/>
          <a:p>
            <a:r>
              <a:rPr lang="en-US" altLang="en-US" smtClean="0"/>
              <a:t>L = D – W is a symmetric matrix</a:t>
            </a:r>
          </a:p>
          <a:p>
            <a:r>
              <a:rPr lang="en-US" altLang="en-US" smtClean="0"/>
              <a:t>L is a positive semi-definite matrix</a:t>
            </a:r>
          </a:p>
          <a:p>
            <a:pPr lvl="1"/>
            <a:r>
              <a:rPr lang="en-US" altLang="en-US" smtClean="0"/>
              <a:t>For all real-valued vectors,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smtClean="0"/>
              <a:t>:  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baseline="30000" smtClean="0"/>
              <a:t>T</a:t>
            </a:r>
            <a:r>
              <a:rPr lang="en-US" altLang="en-US" smtClean="0"/>
              <a:t>L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 0</a:t>
            </a:r>
          </a:p>
          <a:p>
            <a:pPr lvl="4"/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Consequence: all eigenvalues of L are </a:t>
            </a:r>
            <a:r>
              <a:rPr lang="en-US" altLang="en-US" smtClean="0">
                <a:sym typeface="Symbol" pitchFamily="18" charset="2"/>
              </a:rPr>
              <a:t> 0</a:t>
            </a:r>
          </a:p>
        </p:txBody>
      </p:sp>
      <p:graphicFrame>
        <p:nvGraphicFramePr>
          <p:cNvPr id="1434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28800" y="2743200"/>
          <a:ext cx="58642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3276600" imgH="1574800" progId="Equation.3">
                  <p:embed/>
                </p:oleObj>
              </mc:Choice>
              <mc:Fallback>
                <p:oleObj name="Equation" r:id="rId3" imgW="3276600" imgH="157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5864225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graphicFrame>
        <p:nvGraphicFramePr>
          <p:cNvPr id="15363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27013" y="1257300"/>
          <a:ext cx="8688387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4356100" imgH="2387600" progId="Equation.3">
                  <p:embed/>
                </p:oleObj>
              </mc:Choice>
              <mc:Fallback>
                <p:oleObj name="Equation" r:id="rId3" imgW="4356100" imgH="238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257300"/>
                        <a:ext cx="8688387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Since e </a:t>
            </a:r>
            <a:r>
              <a:rPr lang="en-US" altLang="en-US" smtClean="0">
                <a:sym typeface="Symbol" pitchFamily="18" charset="2"/>
              </a:rPr>
              <a:t> [0..0]</a:t>
            </a:r>
            <a:r>
              <a:rPr lang="en-US" altLang="en-US" baseline="30000" smtClean="0">
                <a:sym typeface="Symbol" pitchFamily="18" charset="2"/>
              </a:rPr>
              <a:t>T</a:t>
            </a:r>
            <a:r>
              <a:rPr lang="en-US" altLang="en-US" smtClean="0"/>
              <a:t>, therefore </a:t>
            </a:r>
            <a:r>
              <a:rPr lang="en-US" altLang="en-US" smtClean="0">
                <a:sym typeface="Symbol" pitchFamily="18" charset="2"/>
              </a:rPr>
              <a:t> = </a:t>
            </a:r>
            <a:r>
              <a:rPr lang="en-US" altLang="en-US" smtClean="0"/>
              <a:t>0 </a:t>
            </a:r>
          </a:p>
          <a:p>
            <a:pPr lvl="1"/>
            <a:r>
              <a:rPr lang="en-US" altLang="en-US" smtClean="0"/>
              <a:t>0 is an eigenvalue of L with the corresponding eigenvector e = [1 1 1 1…1]</a:t>
            </a:r>
            <a:r>
              <a:rPr lang="en-US" altLang="en-US" baseline="30000" smtClean="0"/>
              <a:t>T</a:t>
            </a:r>
          </a:p>
          <a:p>
            <a:pPr lvl="1"/>
            <a:r>
              <a:rPr lang="en-US" altLang="en-US" smtClean="0"/>
              <a:t>Furthermore, since L is positive semi-definite, 0 is the smallest eigenvalue of L</a:t>
            </a:r>
          </a:p>
        </p:txBody>
      </p:sp>
      <p:graphicFrame>
        <p:nvGraphicFramePr>
          <p:cNvPr id="16388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52600" y="1219200"/>
          <a:ext cx="48006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1943100" imgH="889000" progId="Equation.3">
                  <p:embed/>
                </p:oleObj>
              </mc:Choice>
              <mc:Fallback>
                <p:oleObj name="Equation" r:id="rId3" imgW="19431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0"/>
                        <a:ext cx="48006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More generally, if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Then</a:t>
            </a:r>
          </a:p>
          <a:p>
            <a:pPr lvl="2"/>
            <a:r>
              <a:rPr lang="en-US" altLang="en-US" smtClean="0"/>
              <a:t> There are k eigenvalues of L which have the value 0</a:t>
            </a:r>
          </a:p>
          <a:p>
            <a:pPr lvl="2"/>
            <a:r>
              <a:rPr lang="en-US" altLang="en-US" smtClean="0"/>
              <a:t> The corresponding eigenvectors are:</a:t>
            </a:r>
          </a:p>
        </p:txBody>
      </p:sp>
      <p:graphicFrame>
        <p:nvGraphicFramePr>
          <p:cNvPr id="1741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038600" y="1066800"/>
          <a:ext cx="256063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1371600" imgH="939800" progId="Equation.3">
                  <p:embed/>
                </p:oleObj>
              </mc:Choice>
              <mc:Fallback>
                <p:oleObj name="Equation" r:id="rId3" imgW="13716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2560638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4038600"/>
          <a:ext cx="16494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990600" imgH="1371600" progId="Equation.3">
                  <p:embed/>
                </p:oleObj>
              </mc:Choice>
              <mc:Fallback>
                <p:oleObj name="Equation" r:id="rId5" imgW="99060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16494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438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/>
              <a:t>where e is [1 1…1]</a:t>
            </a:r>
            <a:r>
              <a:rPr lang="en-US" altLang="en-US" sz="1800" b="0" baseline="3000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sp>
        <p:nvSpPr>
          <p:cNvPr id="1645574" name="Text Box 6"/>
          <p:cNvSpPr txBox="1">
            <a:spLocks noChangeArrowheads="1"/>
          </p:cNvSpPr>
          <p:nvPr/>
        </p:nvSpPr>
        <p:spPr bwMode="auto">
          <a:xfrm>
            <a:off x="304800" y="33528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Eigenvalues of L:</a:t>
            </a: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152400" y="3902075"/>
            <a:ext cx="2836863" cy="2332038"/>
            <a:chOff x="96" y="2458"/>
            <a:chExt cx="1787" cy="1469"/>
          </a:xfrm>
        </p:grpSpPr>
        <p:graphicFrame>
          <p:nvGraphicFramePr>
            <p:cNvPr id="18467" name="Object 4"/>
            <p:cNvGraphicFramePr>
              <a:graphicFrameLocks noChangeAspect="1"/>
            </p:cNvGraphicFramePr>
            <p:nvPr/>
          </p:nvGraphicFramePr>
          <p:xfrm>
            <a:off x="96" y="2458"/>
            <a:ext cx="1787" cy="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name="Equation" r:id="rId3" imgW="1625600" imgH="1371600" progId="Equation.3">
                    <p:embed/>
                  </p:oleObj>
                </mc:Choice>
                <mc:Fallback>
                  <p:oleObj name="Equation" r:id="rId3" imgW="1625600" imgH="13716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458"/>
                          <a:ext cx="1787" cy="1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Rectangle 7"/>
            <p:cNvSpPr>
              <a:spLocks noChangeArrowheads="1"/>
            </p:cNvSpPr>
            <p:nvPr/>
          </p:nvSpPr>
          <p:spPr bwMode="auto">
            <a:xfrm>
              <a:off x="432" y="245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69" name="Rectangle 11"/>
            <p:cNvSpPr>
              <a:spLocks noChangeArrowheads="1"/>
            </p:cNvSpPr>
            <p:nvPr/>
          </p:nvSpPr>
          <p:spPr bwMode="auto">
            <a:xfrm>
              <a:off x="672" y="269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645581" name="Text Box 13"/>
          <p:cNvSpPr txBox="1">
            <a:spLocks noChangeArrowheads="1"/>
          </p:cNvSpPr>
          <p:nvPr/>
        </p:nvSpPr>
        <p:spPr bwMode="auto">
          <a:xfrm>
            <a:off x="5943600" y="336867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Eigenvectors of L:</a:t>
            </a:r>
          </a:p>
        </p:txBody>
      </p:sp>
      <p:grpSp>
        <p:nvGrpSpPr>
          <p:cNvPr id="3" name="Group 167"/>
          <p:cNvGrpSpPr>
            <a:grpSpLocks/>
          </p:cNvGrpSpPr>
          <p:nvPr/>
        </p:nvGrpSpPr>
        <p:grpSpPr bwMode="auto">
          <a:xfrm>
            <a:off x="3581400" y="3825875"/>
            <a:ext cx="5438775" cy="2270125"/>
            <a:chOff x="2256" y="2410"/>
            <a:chExt cx="3426" cy="1430"/>
          </a:xfrm>
        </p:grpSpPr>
        <p:graphicFrame>
          <p:nvGraphicFramePr>
            <p:cNvPr id="18464" name="Object 3"/>
            <p:cNvGraphicFramePr>
              <a:graphicFrameLocks noChangeAspect="1"/>
            </p:cNvGraphicFramePr>
            <p:nvPr/>
          </p:nvGraphicFramePr>
          <p:xfrm>
            <a:off x="2256" y="2428"/>
            <a:ext cx="3426" cy="1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2" name="Equation" r:id="rId5" imgW="3263900" imgH="1371600" progId="Equation.3">
                    <p:embed/>
                  </p:oleObj>
                </mc:Choice>
                <mc:Fallback>
                  <p:oleObj name="Equation" r:id="rId5" imgW="3263900" imgH="1371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28"/>
                          <a:ext cx="3426" cy="1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Rectangle 39"/>
            <p:cNvSpPr>
              <a:spLocks noChangeArrowheads="1"/>
            </p:cNvSpPr>
            <p:nvPr/>
          </p:nvSpPr>
          <p:spPr bwMode="auto">
            <a:xfrm>
              <a:off x="2592" y="2410"/>
              <a:ext cx="363" cy="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66" name="Rectangle 40"/>
            <p:cNvSpPr>
              <a:spLocks noChangeArrowheads="1"/>
            </p:cNvSpPr>
            <p:nvPr/>
          </p:nvSpPr>
          <p:spPr bwMode="auto">
            <a:xfrm>
              <a:off x="2976" y="3120"/>
              <a:ext cx="528" cy="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8439" name="Group 42"/>
          <p:cNvGrpSpPr>
            <a:grpSpLocks/>
          </p:cNvGrpSpPr>
          <p:nvPr/>
        </p:nvGrpSpPr>
        <p:grpSpPr bwMode="auto">
          <a:xfrm>
            <a:off x="838200" y="914400"/>
            <a:ext cx="2743200" cy="2362200"/>
            <a:chOff x="432" y="768"/>
            <a:chExt cx="1728" cy="1488"/>
          </a:xfrm>
        </p:grpSpPr>
        <p:sp>
          <p:nvSpPr>
            <p:cNvPr id="18444" name="Oval 43"/>
            <p:cNvSpPr>
              <a:spLocks noChangeArrowheads="1"/>
            </p:cNvSpPr>
            <p:nvPr/>
          </p:nvSpPr>
          <p:spPr bwMode="auto">
            <a:xfrm>
              <a:off x="6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5" name="Oval 44"/>
            <p:cNvSpPr>
              <a:spLocks noChangeArrowheads="1"/>
            </p:cNvSpPr>
            <p:nvPr/>
          </p:nvSpPr>
          <p:spPr bwMode="auto">
            <a:xfrm>
              <a:off x="864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6" name="Oval 45"/>
            <p:cNvSpPr>
              <a:spLocks noChangeArrowheads="1"/>
            </p:cNvSpPr>
            <p:nvPr/>
          </p:nvSpPr>
          <p:spPr bwMode="auto">
            <a:xfrm>
              <a:off x="6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7" name="Oval 46"/>
            <p:cNvSpPr>
              <a:spLocks noChangeArrowheads="1"/>
            </p:cNvSpPr>
            <p:nvPr/>
          </p:nvSpPr>
          <p:spPr bwMode="auto">
            <a:xfrm>
              <a:off x="18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8" name="Oval 47"/>
            <p:cNvSpPr>
              <a:spLocks noChangeArrowheads="1"/>
            </p:cNvSpPr>
            <p:nvPr/>
          </p:nvSpPr>
          <p:spPr bwMode="auto">
            <a:xfrm>
              <a:off x="1440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9" name="Oval 48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0" name="Line 49"/>
            <p:cNvSpPr>
              <a:spLocks noChangeShapeType="1"/>
            </p:cNvSpPr>
            <p:nvPr/>
          </p:nvSpPr>
          <p:spPr bwMode="auto">
            <a:xfrm flipH="1" flipV="1">
              <a:off x="720" y="120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50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51"/>
            <p:cNvSpPr>
              <a:spLocks noChangeShapeType="1"/>
            </p:cNvSpPr>
            <p:nvPr/>
          </p:nvSpPr>
          <p:spPr bwMode="auto">
            <a:xfrm>
              <a:off x="1584" y="1536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52"/>
            <p:cNvSpPr>
              <a:spLocks noChangeShapeType="1"/>
            </p:cNvSpPr>
            <p:nvPr/>
          </p:nvSpPr>
          <p:spPr bwMode="auto">
            <a:xfrm flipV="1">
              <a:off x="1584" y="11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53"/>
            <p:cNvSpPr txBox="1">
              <a:spLocks noChangeArrowheads="1"/>
            </p:cNvSpPr>
            <p:nvPr/>
          </p:nvSpPr>
          <p:spPr bwMode="auto">
            <a:xfrm>
              <a:off x="768" y="110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8455" name="Text Box 54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8456" name="Text Box 55"/>
            <p:cNvSpPr txBox="1">
              <a:spLocks noChangeArrowheads="1"/>
            </p:cNvSpPr>
            <p:nvPr/>
          </p:nvSpPr>
          <p:spPr bwMode="auto">
            <a:xfrm>
              <a:off x="1488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8457" name="Text Box 56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8458" name="Text Box 57"/>
            <p:cNvSpPr txBox="1">
              <a:spLocks noChangeArrowheads="1"/>
            </p:cNvSpPr>
            <p:nvPr/>
          </p:nvSpPr>
          <p:spPr bwMode="auto">
            <a:xfrm>
              <a:off x="432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18459" name="Text Box 58"/>
            <p:cNvSpPr txBox="1">
              <a:spLocks noChangeArrowheads="1"/>
            </p:cNvSpPr>
            <p:nvPr/>
          </p:nvSpPr>
          <p:spPr bwMode="auto">
            <a:xfrm>
              <a:off x="576" y="129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18460" name="Text Box 59"/>
            <p:cNvSpPr txBox="1">
              <a:spLocks noChangeArrowheads="1"/>
            </p:cNvSpPr>
            <p:nvPr/>
          </p:nvSpPr>
          <p:spPr bwMode="auto">
            <a:xfrm>
              <a:off x="480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18461" name="Text Box 60"/>
            <p:cNvSpPr txBox="1">
              <a:spLocks noChangeArrowheads="1"/>
            </p:cNvSpPr>
            <p:nvPr/>
          </p:nvSpPr>
          <p:spPr bwMode="auto">
            <a:xfrm>
              <a:off x="1776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18462" name="Text Box 61"/>
            <p:cNvSpPr txBox="1">
              <a:spLocks noChangeArrowheads="1"/>
            </p:cNvSpPr>
            <p:nvPr/>
          </p:nvSpPr>
          <p:spPr bwMode="auto">
            <a:xfrm>
              <a:off x="1632" y="1344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18463" name="Text Box 62"/>
            <p:cNvSpPr txBox="1">
              <a:spLocks noChangeArrowheads="1"/>
            </p:cNvSpPr>
            <p:nvPr/>
          </p:nvSpPr>
          <p:spPr bwMode="auto">
            <a:xfrm>
              <a:off x="1776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</p:grpSp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4114800" y="1066800"/>
          <a:ext cx="34290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7" imgW="2082800" imgH="1371600" progId="Equation.3">
                  <p:embed/>
                </p:oleObj>
              </mc:Choice>
              <mc:Fallback>
                <p:oleObj name="Equation" r:id="rId7" imgW="20828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066800"/>
                        <a:ext cx="3429000" cy="230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4648200" y="1066800"/>
            <a:ext cx="2838450" cy="2286000"/>
            <a:chOff x="3120" y="672"/>
            <a:chExt cx="1372" cy="1617"/>
          </a:xfrm>
        </p:grpSpPr>
        <p:sp>
          <p:nvSpPr>
            <p:cNvPr id="18442" name="Rectangle 32"/>
            <p:cNvSpPr>
              <a:spLocks noChangeArrowheads="1"/>
            </p:cNvSpPr>
            <p:nvPr/>
          </p:nvSpPr>
          <p:spPr bwMode="auto">
            <a:xfrm>
              <a:off x="3120" y="672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3" name="Rectangle 33"/>
            <p:cNvSpPr>
              <a:spLocks noChangeArrowheads="1"/>
            </p:cNvSpPr>
            <p:nvPr/>
          </p:nvSpPr>
          <p:spPr bwMode="auto">
            <a:xfrm>
              <a:off x="3820" y="1481"/>
              <a:ext cx="672" cy="80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74" grpId="0"/>
      <p:bldP spid="16455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33528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Eigenvalues of L: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52400" y="3902075"/>
            <a:ext cx="2836863" cy="2332038"/>
            <a:chOff x="96" y="2458"/>
            <a:chExt cx="1787" cy="1469"/>
          </a:xfrm>
        </p:grpSpPr>
        <p:graphicFrame>
          <p:nvGraphicFramePr>
            <p:cNvPr id="19489" name="Object 3"/>
            <p:cNvGraphicFramePr>
              <a:graphicFrameLocks noChangeAspect="1"/>
            </p:cNvGraphicFramePr>
            <p:nvPr/>
          </p:nvGraphicFramePr>
          <p:xfrm>
            <a:off x="96" y="2458"/>
            <a:ext cx="1787" cy="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2" name="Equation" r:id="rId3" imgW="1625600" imgH="1371600" progId="Equation.3">
                    <p:embed/>
                  </p:oleObj>
                </mc:Choice>
                <mc:Fallback>
                  <p:oleObj name="Equation" r:id="rId3" imgW="1625600" imgH="1371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458"/>
                          <a:ext cx="1787" cy="1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0" name="Rectangle 6"/>
            <p:cNvSpPr>
              <a:spLocks noChangeArrowheads="1"/>
            </p:cNvSpPr>
            <p:nvPr/>
          </p:nvSpPr>
          <p:spPr bwMode="auto">
            <a:xfrm>
              <a:off x="432" y="245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1" name="Rectangle 7"/>
            <p:cNvSpPr>
              <a:spLocks noChangeArrowheads="1"/>
            </p:cNvSpPr>
            <p:nvPr/>
          </p:nvSpPr>
          <p:spPr bwMode="auto">
            <a:xfrm>
              <a:off x="960" y="293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2" name="Rectangle 8"/>
            <p:cNvSpPr>
              <a:spLocks noChangeArrowheads="1"/>
            </p:cNvSpPr>
            <p:nvPr/>
          </p:nvSpPr>
          <p:spPr bwMode="auto">
            <a:xfrm>
              <a:off x="1200" y="317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3" name="Rectangle 9"/>
            <p:cNvSpPr>
              <a:spLocks noChangeArrowheads="1"/>
            </p:cNvSpPr>
            <p:nvPr/>
          </p:nvSpPr>
          <p:spPr bwMode="auto">
            <a:xfrm>
              <a:off x="1440" y="341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4" name="Rectangle 10"/>
            <p:cNvSpPr>
              <a:spLocks noChangeArrowheads="1"/>
            </p:cNvSpPr>
            <p:nvPr/>
          </p:nvSpPr>
          <p:spPr bwMode="auto">
            <a:xfrm>
              <a:off x="672" y="269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5" name="Rectangle 11"/>
            <p:cNvSpPr>
              <a:spLocks noChangeArrowheads="1"/>
            </p:cNvSpPr>
            <p:nvPr/>
          </p:nvSpPr>
          <p:spPr bwMode="auto">
            <a:xfrm>
              <a:off x="1680" y="365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9461" name="Text Box 12"/>
          <p:cNvSpPr txBox="1">
            <a:spLocks noChangeArrowheads="1"/>
          </p:cNvSpPr>
          <p:nvPr/>
        </p:nvSpPr>
        <p:spPr bwMode="auto">
          <a:xfrm>
            <a:off x="5943600" y="336867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Eigenvectors of L:</a:t>
            </a:r>
          </a:p>
        </p:txBody>
      </p:sp>
      <p:grpSp>
        <p:nvGrpSpPr>
          <p:cNvPr id="19462" name="Group 13"/>
          <p:cNvGrpSpPr>
            <a:grpSpLocks/>
          </p:cNvGrpSpPr>
          <p:nvPr/>
        </p:nvGrpSpPr>
        <p:grpSpPr bwMode="auto">
          <a:xfrm>
            <a:off x="3581400" y="3825875"/>
            <a:ext cx="5438775" cy="2270125"/>
            <a:chOff x="2256" y="2410"/>
            <a:chExt cx="3426" cy="1430"/>
          </a:xfrm>
        </p:grpSpPr>
        <p:graphicFrame>
          <p:nvGraphicFramePr>
            <p:cNvPr id="19486" name="Object 2"/>
            <p:cNvGraphicFramePr>
              <a:graphicFrameLocks noChangeAspect="1"/>
            </p:cNvGraphicFramePr>
            <p:nvPr/>
          </p:nvGraphicFramePr>
          <p:xfrm>
            <a:off x="2256" y="2428"/>
            <a:ext cx="3426" cy="1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name="Equation" r:id="rId5" imgW="3263900" imgH="1371600" progId="Equation.3">
                    <p:embed/>
                  </p:oleObj>
                </mc:Choice>
                <mc:Fallback>
                  <p:oleObj name="Equation" r:id="rId5" imgW="3263900" imgH="1371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28"/>
                          <a:ext cx="3426" cy="1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7" name="Rectangle 15"/>
            <p:cNvSpPr>
              <a:spLocks noChangeArrowheads="1"/>
            </p:cNvSpPr>
            <p:nvPr/>
          </p:nvSpPr>
          <p:spPr bwMode="auto">
            <a:xfrm>
              <a:off x="2592" y="2410"/>
              <a:ext cx="363" cy="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88" name="Rectangle 16"/>
            <p:cNvSpPr>
              <a:spLocks noChangeArrowheads="1"/>
            </p:cNvSpPr>
            <p:nvPr/>
          </p:nvSpPr>
          <p:spPr bwMode="auto">
            <a:xfrm>
              <a:off x="2976" y="3120"/>
              <a:ext cx="528" cy="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838200" y="914400"/>
            <a:ext cx="2743200" cy="2362200"/>
            <a:chOff x="432" y="768"/>
            <a:chExt cx="1728" cy="1488"/>
          </a:xfrm>
        </p:grpSpPr>
        <p:sp>
          <p:nvSpPr>
            <p:cNvPr id="19466" name="Oval 19"/>
            <p:cNvSpPr>
              <a:spLocks noChangeArrowheads="1"/>
            </p:cNvSpPr>
            <p:nvPr/>
          </p:nvSpPr>
          <p:spPr bwMode="auto">
            <a:xfrm>
              <a:off x="6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67" name="Oval 20"/>
            <p:cNvSpPr>
              <a:spLocks noChangeArrowheads="1"/>
            </p:cNvSpPr>
            <p:nvPr/>
          </p:nvSpPr>
          <p:spPr bwMode="auto">
            <a:xfrm>
              <a:off x="864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68" name="Oval 21"/>
            <p:cNvSpPr>
              <a:spLocks noChangeArrowheads="1"/>
            </p:cNvSpPr>
            <p:nvPr/>
          </p:nvSpPr>
          <p:spPr bwMode="auto">
            <a:xfrm>
              <a:off x="6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69" name="Oval 22"/>
            <p:cNvSpPr>
              <a:spLocks noChangeArrowheads="1"/>
            </p:cNvSpPr>
            <p:nvPr/>
          </p:nvSpPr>
          <p:spPr bwMode="auto">
            <a:xfrm>
              <a:off x="18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70" name="Oval 23"/>
            <p:cNvSpPr>
              <a:spLocks noChangeArrowheads="1"/>
            </p:cNvSpPr>
            <p:nvPr/>
          </p:nvSpPr>
          <p:spPr bwMode="auto">
            <a:xfrm>
              <a:off x="1440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71" name="Oval 24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72" name="Line 25"/>
            <p:cNvSpPr>
              <a:spLocks noChangeShapeType="1"/>
            </p:cNvSpPr>
            <p:nvPr/>
          </p:nvSpPr>
          <p:spPr bwMode="auto">
            <a:xfrm flipH="1" flipV="1">
              <a:off x="720" y="120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26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27"/>
            <p:cNvSpPr>
              <a:spLocks noChangeShapeType="1"/>
            </p:cNvSpPr>
            <p:nvPr/>
          </p:nvSpPr>
          <p:spPr bwMode="auto">
            <a:xfrm>
              <a:off x="1584" y="1536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28"/>
            <p:cNvSpPr>
              <a:spLocks noChangeShapeType="1"/>
            </p:cNvSpPr>
            <p:nvPr/>
          </p:nvSpPr>
          <p:spPr bwMode="auto">
            <a:xfrm flipV="1">
              <a:off x="1584" y="11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Text Box 29"/>
            <p:cNvSpPr txBox="1">
              <a:spLocks noChangeArrowheads="1"/>
            </p:cNvSpPr>
            <p:nvPr/>
          </p:nvSpPr>
          <p:spPr bwMode="auto">
            <a:xfrm>
              <a:off x="768" y="110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9477" name="Text Box 30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9478" name="Text Box 31"/>
            <p:cNvSpPr txBox="1">
              <a:spLocks noChangeArrowheads="1"/>
            </p:cNvSpPr>
            <p:nvPr/>
          </p:nvSpPr>
          <p:spPr bwMode="auto">
            <a:xfrm>
              <a:off x="1488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9479" name="Text Box 32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9480" name="Text Box 33"/>
            <p:cNvSpPr txBox="1">
              <a:spLocks noChangeArrowheads="1"/>
            </p:cNvSpPr>
            <p:nvPr/>
          </p:nvSpPr>
          <p:spPr bwMode="auto">
            <a:xfrm>
              <a:off x="432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19481" name="Text Box 34"/>
            <p:cNvSpPr txBox="1">
              <a:spLocks noChangeArrowheads="1"/>
            </p:cNvSpPr>
            <p:nvPr/>
          </p:nvSpPr>
          <p:spPr bwMode="auto">
            <a:xfrm>
              <a:off x="576" y="129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19482" name="Text Box 35"/>
            <p:cNvSpPr txBox="1">
              <a:spLocks noChangeArrowheads="1"/>
            </p:cNvSpPr>
            <p:nvPr/>
          </p:nvSpPr>
          <p:spPr bwMode="auto">
            <a:xfrm>
              <a:off x="480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19483" name="Text Box 36"/>
            <p:cNvSpPr txBox="1">
              <a:spLocks noChangeArrowheads="1"/>
            </p:cNvSpPr>
            <p:nvPr/>
          </p:nvSpPr>
          <p:spPr bwMode="auto">
            <a:xfrm>
              <a:off x="1776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19484" name="Text Box 37"/>
            <p:cNvSpPr txBox="1">
              <a:spLocks noChangeArrowheads="1"/>
            </p:cNvSpPr>
            <p:nvPr/>
          </p:nvSpPr>
          <p:spPr bwMode="auto">
            <a:xfrm>
              <a:off x="1632" y="1344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19485" name="Text Box 38"/>
            <p:cNvSpPr txBox="1">
              <a:spLocks noChangeArrowheads="1"/>
            </p:cNvSpPr>
            <p:nvPr/>
          </p:nvSpPr>
          <p:spPr bwMode="auto">
            <a:xfrm>
              <a:off x="1776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</p:grpSp>
      <p:sp>
        <p:nvSpPr>
          <p:cNvPr id="19464" name="AutoShape 43"/>
          <p:cNvSpPr>
            <a:spLocks/>
          </p:cNvSpPr>
          <p:nvPr/>
        </p:nvSpPr>
        <p:spPr bwMode="auto">
          <a:xfrm rot="-5400000">
            <a:off x="4610100" y="2705100"/>
            <a:ext cx="457200" cy="16002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5" name="Text Box 44"/>
          <p:cNvSpPr txBox="1">
            <a:spLocks noChangeArrowheads="1"/>
          </p:cNvSpPr>
          <p:nvPr/>
        </p:nvSpPr>
        <p:spPr bwMode="auto">
          <a:xfrm>
            <a:off x="4191000" y="1752600"/>
            <a:ext cx="44196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/>
              <a:t>If we cluster the data using only the first 2 eigenvectors, we get the two desired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4343400" y="1104900"/>
          <a:ext cx="29718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1625600" imgH="1371600" progId="Equation.3">
                  <p:embed/>
                </p:oleObj>
              </mc:Choice>
              <mc:Fallback>
                <p:oleObj name="Equation" r:id="rId3" imgW="16256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04900"/>
                        <a:ext cx="2971800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685800" y="3886200"/>
          <a:ext cx="3352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1333500" imgH="203200" progId="Equation.3">
                  <p:embed/>
                </p:oleObj>
              </mc:Choice>
              <mc:Fallback>
                <p:oleObj name="Equation" r:id="rId5" imgW="1333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33528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4114800" y="3810000"/>
          <a:ext cx="38862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7" imgW="2082800" imgH="1371600" progId="Equation.3">
                  <p:embed/>
                </p:oleObj>
              </mc:Choice>
              <mc:Fallback>
                <p:oleObj name="Equation" r:id="rId7" imgW="20828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38862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6" name="Group 33"/>
          <p:cNvGrpSpPr>
            <a:grpSpLocks/>
          </p:cNvGrpSpPr>
          <p:nvPr/>
        </p:nvGrpSpPr>
        <p:grpSpPr bwMode="auto">
          <a:xfrm>
            <a:off x="1211263" y="1066800"/>
            <a:ext cx="2743200" cy="2362200"/>
            <a:chOff x="763" y="672"/>
            <a:chExt cx="1728" cy="1488"/>
          </a:xfrm>
        </p:grpSpPr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955" y="96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89" name="Oval 7"/>
            <p:cNvSpPr>
              <a:spLocks noChangeArrowheads="1"/>
            </p:cNvSpPr>
            <p:nvPr/>
          </p:nvSpPr>
          <p:spPr bwMode="auto">
            <a:xfrm>
              <a:off x="1195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0" name="Oval 8"/>
            <p:cNvSpPr>
              <a:spLocks noChangeArrowheads="1"/>
            </p:cNvSpPr>
            <p:nvPr/>
          </p:nvSpPr>
          <p:spPr bwMode="auto">
            <a:xfrm>
              <a:off x="955" y="177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1" name="Oval 9"/>
            <p:cNvSpPr>
              <a:spLocks noChangeArrowheads="1"/>
            </p:cNvSpPr>
            <p:nvPr/>
          </p:nvSpPr>
          <p:spPr bwMode="auto">
            <a:xfrm>
              <a:off x="2155" y="96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2" name="Oval 10"/>
            <p:cNvSpPr>
              <a:spLocks noChangeArrowheads="1"/>
            </p:cNvSpPr>
            <p:nvPr/>
          </p:nvSpPr>
          <p:spPr bwMode="auto">
            <a:xfrm>
              <a:off x="1771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3" name="Oval 11"/>
            <p:cNvSpPr>
              <a:spLocks noChangeArrowheads="1"/>
            </p:cNvSpPr>
            <p:nvPr/>
          </p:nvSpPr>
          <p:spPr bwMode="auto">
            <a:xfrm>
              <a:off x="2155" y="177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 flipH="1" flipV="1">
              <a:off x="1051" y="1104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H="1">
              <a:off x="1051" y="148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4"/>
            <p:cNvSpPr>
              <a:spLocks noChangeShapeType="1"/>
            </p:cNvSpPr>
            <p:nvPr/>
          </p:nvSpPr>
          <p:spPr bwMode="auto">
            <a:xfrm>
              <a:off x="1915" y="144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5"/>
            <p:cNvSpPr>
              <a:spLocks noChangeShapeType="1"/>
            </p:cNvSpPr>
            <p:nvPr/>
          </p:nvSpPr>
          <p:spPr bwMode="auto">
            <a:xfrm flipV="1">
              <a:off x="1915" y="1056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1099" y="100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1147" y="153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0500" name="Text Box 18"/>
            <p:cNvSpPr txBox="1">
              <a:spLocks noChangeArrowheads="1"/>
            </p:cNvSpPr>
            <p:nvPr/>
          </p:nvSpPr>
          <p:spPr bwMode="auto">
            <a:xfrm>
              <a:off x="1819" y="105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1819" y="148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763" y="6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20503" name="Text Box 21"/>
            <p:cNvSpPr txBox="1">
              <a:spLocks noChangeArrowheads="1"/>
            </p:cNvSpPr>
            <p:nvPr/>
          </p:nvSpPr>
          <p:spPr bwMode="auto">
            <a:xfrm>
              <a:off x="907" y="120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811" y="18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20505" name="Text Box 23"/>
            <p:cNvSpPr txBox="1">
              <a:spLocks noChangeArrowheads="1"/>
            </p:cNvSpPr>
            <p:nvPr/>
          </p:nvSpPr>
          <p:spPr bwMode="auto">
            <a:xfrm>
              <a:off x="2107" y="6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1963" y="124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20507" name="Text Box 25"/>
            <p:cNvSpPr txBox="1">
              <a:spLocks noChangeArrowheads="1"/>
            </p:cNvSpPr>
            <p:nvPr/>
          </p:nvSpPr>
          <p:spPr bwMode="auto">
            <a:xfrm>
              <a:off x="2107" y="18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20508" name="Line 31"/>
            <p:cNvSpPr>
              <a:spLocks noChangeShapeType="1"/>
            </p:cNvSpPr>
            <p:nvPr/>
          </p:nvSpPr>
          <p:spPr bwMode="auto">
            <a:xfrm flipH="1">
              <a:off x="1344" y="13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Text Box 32"/>
            <p:cNvSpPr txBox="1">
              <a:spLocks noChangeArrowheads="1"/>
            </p:cNvSpPr>
            <p:nvPr/>
          </p:nvSpPr>
          <p:spPr bwMode="auto">
            <a:xfrm>
              <a:off x="1440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20487" name="Text Box 34"/>
          <p:cNvSpPr txBox="1">
            <a:spLocks noChangeArrowheads="1"/>
          </p:cNvSpPr>
          <p:nvPr/>
        </p:nvSpPr>
        <p:spPr bwMode="auto">
          <a:xfrm>
            <a:off x="457200" y="4953000"/>
            <a:ext cx="3124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rgbClr val="FF0000"/>
                </a:solidFill>
              </a:rPr>
              <a:t>Clusters are no longer well separated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Graph-based Clustering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smtClean="0"/>
              <a:t>Let G = (</a:t>
            </a:r>
            <a:r>
              <a:rPr lang="en-US" altLang="en-US" i="1" smtClean="0">
                <a:latin typeface="Times New Roman" pitchFamily="18" charset="0"/>
              </a:rPr>
              <a:t>V</a:t>
            </a:r>
            <a:r>
              <a:rPr lang="en-US" altLang="en-US" smtClean="0"/>
              <a:t>, </a:t>
            </a:r>
            <a:r>
              <a:rPr lang="en-US" altLang="en-US" i="1" smtClean="0">
                <a:latin typeface="Times New Roman" pitchFamily="18" charset="0"/>
              </a:rPr>
              <a:t>E</a:t>
            </a:r>
            <a:r>
              <a:rPr lang="en-US" altLang="en-US" smtClean="0"/>
              <a:t>) be a graph</a:t>
            </a:r>
          </a:p>
          <a:p>
            <a:pPr lvl="1"/>
            <a:r>
              <a:rPr lang="en-US" altLang="en-US" i="1" smtClean="0">
                <a:latin typeface="Times New Roman" pitchFamily="18" charset="0"/>
              </a:rPr>
              <a:t>V</a:t>
            </a:r>
            <a:r>
              <a:rPr lang="en-US" altLang="en-US" smtClean="0"/>
              <a:t>: set of vertices, </a:t>
            </a:r>
            <a:r>
              <a:rPr lang="en-US" altLang="en-US" i="1" smtClean="0">
                <a:latin typeface="Times New Roman" pitchFamily="18" charset="0"/>
              </a:rPr>
              <a:t>E</a:t>
            </a:r>
            <a:r>
              <a:rPr lang="en-US" altLang="en-US" smtClean="0"/>
              <a:t>: set of edges</a:t>
            </a:r>
            <a:endParaRPr lang="en-US" altLang="en-US" baseline="-25000" smtClean="0"/>
          </a:p>
          <a:p>
            <a:pPr lvl="1"/>
            <a:r>
              <a:rPr lang="en-US" altLang="en-US" smtClean="0"/>
              <a:t>We can transform any data to a graph representation</a:t>
            </a:r>
          </a:p>
          <a:p>
            <a:pPr lvl="2"/>
            <a:r>
              <a:rPr lang="en-US" altLang="en-US" smtClean="0"/>
              <a:t> Vertices are the data points to be clustered </a:t>
            </a:r>
          </a:p>
          <a:p>
            <a:pPr lvl="2"/>
            <a:r>
              <a:rPr lang="en-US" altLang="en-US" smtClean="0"/>
              <a:t> Edges are weighted based on similarity between data points</a:t>
            </a:r>
          </a:p>
          <a:p>
            <a:pPr lvl="1"/>
            <a:r>
              <a:rPr lang="en-US" altLang="en-US" smtClean="0"/>
              <a:t>Clustering can be viewed as graph partitioning problem</a:t>
            </a:r>
          </a:p>
          <a:p>
            <a:pPr lvl="3"/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3076" name="Picture 12" descr="knn-connectiv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038600"/>
            <a:ext cx="31162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8" name="Group 13"/>
          <p:cNvGrpSpPr>
            <a:grpSpLocks/>
          </p:cNvGrpSpPr>
          <p:nvPr/>
        </p:nvGrpSpPr>
        <p:grpSpPr bwMode="auto">
          <a:xfrm>
            <a:off x="5434013" y="4038600"/>
            <a:ext cx="3176587" cy="1981200"/>
            <a:chOff x="3038" y="960"/>
            <a:chExt cx="2530" cy="1776"/>
          </a:xfrm>
        </p:grpSpPr>
        <p:pic>
          <p:nvPicPr>
            <p:cNvPr id="3081" name="Picture 14" descr="knn-connectivity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38" y="960"/>
              <a:ext cx="2530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2" name="Line 15"/>
            <p:cNvSpPr>
              <a:spLocks noChangeShapeType="1"/>
            </p:cNvSpPr>
            <p:nvPr/>
          </p:nvSpPr>
          <p:spPr bwMode="auto">
            <a:xfrm flipH="1">
              <a:off x="3600" y="1872"/>
              <a:ext cx="96" cy="288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7"/>
          <p:cNvSpPr txBox="1">
            <a:spLocks noChangeArrowheads="1"/>
          </p:cNvSpPr>
          <p:nvPr/>
        </p:nvSpPr>
        <p:spPr bwMode="auto">
          <a:xfrm>
            <a:off x="4267200" y="4648200"/>
            <a:ext cx="6858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ym typeface="Symbol" pitchFamily="18" charset="2"/>
              </a:rPr>
              <a:t>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038600" y="4276725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Graph partitioning</a:t>
            </a: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3786188" y="5257800"/>
            <a:ext cx="16240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Each connected component is a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graphicFrame>
        <p:nvGraphicFramePr>
          <p:cNvPr id="2150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19600" y="1066800"/>
          <a:ext cx="32004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2082800" imgH="1371600" progId="Equation.3">
                  <p:embed/>
                </p:oleObj>
              </mc:Choice>
              <mc:Fallback>
                <p:oleObj name="Equation" r:id="rId3" imgW="20828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32004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81400" y="3832225"/>
          <a:ext cx="5281613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3276600" imgH="1371600" progId="Equation.3">
                  <p:embed/>
                </p:oleObj>
              </mc:Choice>
              <mc:Fallback>
                <p:oleObj name="Equation" r:id="rId5" imgW="327660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32225"/>
                        <a:ext cx="5281613" cy="221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28600" y="3886200"/>
          <a:ext cx="3124200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7" imgW="1981200" imgH="1371600" progId="Equation.3">
                  <p:embed/>
                </p:oleObj>
              </mc:Choice>
              <mc:Fallback>
                <p:oleObj name="Equation" r:id="rId7" imgW="19812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3124200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304800" y="32607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Eigenvalues of L:</a:t>
            </a:r>
          </a:p>
        </p:txBody>
      </p:sp>
      <p:sp>
        <p:nvSpPr>
          <p:cNvPr id="21511" name="Rectangle 11"/>
          <p:cNvSpPr>
            <a:spLocks noChangeArrowheads="1"/>
          </p:cNvSpPr>
          <p:nvPr/>
        </p:nvSpPr>
        <p:spPr bwMode="auto">
          <a:xfrm>
            <a:off x="685800" y="3810000"/>
            <a:ext cx="228600" cy="381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2" name="Rectangle 15"/>
          <p:cNvSpPr>
            <a:spLocks noChangeArrowheads="1"/>
          </p:cNvSpPr>
          <p:nvPr/>
        </p:nvSpPr>
        <p:spPr bwMode="auto">
          <a:xfrm>
            <a:off x="990600" y="4191000"/>
            <a:ext cx="609600" cy="381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3" name="Text Box 17"/>
          <p:cNvSpPr txBox="1">
            <a:spLocks noChangeArrowheads="1"/>
          </p:cNvSpPr>
          <p:nvPr/>
        </p:nvSpPr>
        <p:spPr bwMode="auto">
          <a:xfrm>
            <a:off x="4343400" y="32766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Eigenvectors of L:</a:t>
            </a:r>
          </a:p>
        </p:txBody>
      </p:sp>
      <p:sp>
        <p:nvSpPr>
          <p:cNvPr id="21514" name="Rectangle 19"/>
          <p:cNvSpPr>
            <a:spLocks noChangeArrowheads="1"/>
          </p:cNvSpPr>
          <p:nvPr/>
        </p:nvSpPr>
        <p:spPr bwMode="auto">
          <a:xfrm>
            <a:off x="4038600" y="3810000"/>
            <a:ext cx="1447800" cy="2286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1515" name="Group 20"/>
          <p:cNvGrpSpPr>
            <a:grpSpLocks/>
          </p:cNvGrpSpPr>
          <p:nvPr/>
        </p:nvGrpSpPr>
        <p:grpSpPr bwMode="auto">
          <a:xfrm>
            <a:off x="1211263" y="914400"/>
            <a:ext cx="2743200" cy="2362200"/>
            <a:chOff x="763" y="672"/>
            <a:chExt cx="1728" cy="1488"/>
          </a:xfrm>
        </p:grpSpPr>
        <p:sp>
          <p:nvSpPr>
            <p:cNvPr id="21517" name="Oval 21"/>
            <p:cNvSpPr>
              <a:spLocks noChangeArrowheads="1"/>
            </p:cNvSpPr>
            <p:nvPr/>
          </p:nvSpPr>
          <p:spPr bwMode="auto">
            <a:xfrm>
              <a:off x="955" y="96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18" name="Oval 22"/>
            <p:cNvSpPr>
              <a:spLocks noChangeArrowheads="1"/>
            </p:cNvSpPr>
            <p:nvPr/>
          </p:nvSpPr>
          <p:spPr bwMode="auto">
            <a:xfrm>
              <a:off x="1195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19" name="Oval 23"/>
            <p:cNvSpPr>
              <a:spLocks noChangeArrowheads="1"/>
            </p:cNvSpPr>
            <p:nvPr/>
          </p:nvSpPr>
          <p:spPr bwMode="auto">
            <a:xfrm>
              <a:off x="955" y="177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20" name="Oval 24"/>
            <p:cNvSpPr>
              <a:spLocks noChangeArrowheads="1"/>
            </p:cNvSpPr>
            <p:nvPr/>
          </p:nvSpPr>
          <p:spPr bwMode="auto">
            <a:xfrm>
              <a:off x="2155" y="96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21" name="Oval 25"/>
            <p:cNvSpPr>
              <a:spLocks noChangeArrowheads="1"/>
            </p:cNvSpPr>
            <p:nvPr/>
          </p:nvSpPr>
          <p:spPr bwMode="auto">
            <a:xfrm>
              <a:off x="1771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22" name="Oval 26"/>
            <p:cNvSpPr>
              <a:spLocks noChangeArrowheads="1"/>
            </p:cNvSpPr>
            <p:nvPr/>
          </p:nvSpPr>
          <p:spPr bwMode="auto">
            <a:xfrm>
              <a:off x="2155" y="177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23" name="Line 27"/>
            <p:cNvSpPr>
              <a:spLocks noChangeShapeType="1"/>
            </p:cNvSpPr>
            <p:nvPr/>
          </p:nvSpPr>
          <p:spPr bwMode="auto">
            <a:xfrm flipH="1" flipV="1">
              <a:off x="1051" y="1104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8"/>
            <p:cNvSpPr>
              <a:spLocks noChangeShapeType="1"/>
            </p:cNvSpPr>
            <p:nvPr/>
          </p:nvSpPr>
          <p:spPr bwMode="auto">
            <a:xfrm flipH="1">
              <a:off x="1051" y="148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9"/>
            <p:cNvSpPr>
              <a:spLocks noChangeShapeType="1"/>
            </p:cNvSpPr>
            <p:nvPr/>
          </p:nvSpPr>
          <p:spPr bwMode="auto">
            <a:xfrm>
              <a:off x="1915" y="144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30"/>
            <p:cNvSpPr>
              <a:spLocks noChangeShapeType="1"/>
            </p:cNvSpPr>
            <p:nvPr/>
          </p:nvSpPr>
          <p:spPr bwMode="auto">
            <a:xfrm flipV="1">
              <a:off x="1915" y="1056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31"/>
            <p:cNvSpPr txBox="1">
              <a:spLocks noChangeArrowheads="1"/>
            </p:cNvSpPr>
            <p:nvPr/>
          </p:nvSpPr>
          <p:spPr bwMode="auto">
            <a:xfrm>
              <a:off x="1099" y="100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1528" name="Text Box 32"/>
            <p:cNvSpPr txBox="1">
              <a:spLocks noChangeArrowheads="1"/>
            </p:cNvSpPr>
            <p:nvPr/>
          </p:nvSpPr>
          <p:spPr bwMode="auto">
            <a:xfrm>
              <a:off x="1147" y="153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1529" name="Text Box 33"/>
            <p:cNvSpPr txBox="1">
              <a:spLocks noChangeArrowheads="1"/>
            </p:cNvSpPr>
            <p:nvPr/>
          </p:nvSpPr>
          <p:spPr bwMode="auto">
            <a:xfrm>
              <a:off x="1819" y="105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1530" name="Text Box 34"/>
            <p:cNvSpPr txBox="1">
              <a:spLocks noChangeArrowheads="1"/>
            </p:cNvSpPr>
            <p:nvPr/>
          </p:nvSpPr>
          <p:spPr bwMode="auto">
            <a:xfrm>
              <a:off x="1819" y="148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1531" name="Text Box 35"/>
            <p:cNvSpPr txBox="1">
              <a:spLocks noChangeArrowheads="1"/>
            </p:cNvSpPr>
            <p:nvPr/>
          </p:nvSpPr>
          <p:spPr bwMode="auto">
            <a:xfrm>
              <a:off x="763" y="6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21532" name="Text Box 36"/>
            <p:cNvSpPr txBox="1">
              <a:spLocks noChangeArrowheads="1"/>
            </p:cNvSpPr>
            <p:nvPr/>
          </p:nvSpPr>
          <p:spPr bwMode="auto">
            <a:xfrm>
              <a:off x="907" y="120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21533" name="Text Box 37"/>
            <p:cNvSpPr txBox="1">
              <a:spLocks noChangeArrowheads="1"/>
            </p:cNvSpPr>
            <p:nvPr/>
          </p:nvSpPr>
          <p:spPr bwMode="auto">
            <a:xfrm>
              <a:off x="811" y="18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21534" name="Text Box 38"/>
            <p:cNvSpPr txBox="1">
              <a:spLocks noChangeArrowheads="1"/>
            </p:cNvSpPr>
            <p:nvPr/>
          </p:nvSpPr>
          <p:spPr bwMode="auto">
            <a:xfrm>
              <a:off x="2107" y="6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21535" name="Text Box 39"/>
            <p:cNvSpPr txBox="1">
              <a:spLocks noChangeArrowheads="1"/>
            </p:cNvSpPr>
            <p:nvPr/>
          </p:nvSpPr>
          <p:spPr bwMode="auto">
            <a:xfrm>
              <a:off x="1963" y="124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21536" name="Text Box 40"/>
            <p:cNvSpPr txBox="1">
              <a:spLocks noChangeArrowheads="1"/>
            </p:cNvSpPr>
            <p:nvPr/>
          </p:nvSpPr>
          <p:spPr bwMode="auto">
            <a:xfrm>
              <a:off x="2107" y="18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21537" name="Line 41"/>
            <p:cNvSpPr>
              <a:spLocks noChangeShapeType="1"/>
            </p:cNvSpPr>
            <p:nvPr/>
          </p:nvSpPr>
          <p:spPr bwMode="auto">
            <a:xfrm flipH="1">
              <a:off x="1344" y="13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Text Box 42"/>
            <p:cNvSpPr txBox="1">
              <a:spLocks noChangeArrowheads="1"/>
            </p:cNvSpPr>
            <p:nvPr/>
          </p:nvSpPr>
          <p:spPr bwMode="auto">
            <a:xfrm>
              <a:off x="1440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21516" name="AutoShape 43"/>
          <p:cNvSpPr>
            <a:spLocks/>
          </p:cNvSpPr>
          <p:nvPr/>
        </p:nvSpPr>
        <p:spPr bwMode="auto">
          <a:xfrm rot="5400000">
            <a:off x="4610100" y="55245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grpSp>
        <p:nvGrpSpPr>
          <p:cNvPr id="22531" name="Group 49"/>
          <p:cNvGrpSpPr>
            <a:grpSpLocks/>
          </p:cNvGrpSpPr>
          <p:nvPr/>
        </p:nvGrpSpPr>
        <p:grpSpPr bwMode="auto">
          <a:xfrm>
            <a:off x="609600" y="1219200"/>
            <a:ext cx="2362200" cy="2514600"/>
            <a:chOff x="240" y="1296"/>
            <a:chExt cx="1488" cy="1584"/>
          </a:xfrm>
        </p:grpSpPr>
        <p:grpSp>
          <p:nvGrpSpPr>
            <p:cNvPr id="22544" name="Group 34"/>
            <p:cNvGrpSpPr>
              <a:grpSpLocks/>
            </p:cNvGrpSpPr>
            <p:nvPr/>
          </p:nvGrpSpPr>
          <p:grpSpPr bwMode="auto">
            <a:xfrm>
              <a:off x="240" y="1296"/>
              <a:ext cx="480" cy="528"/>
              <a:chOff x="672" y="912"/>
              <a:chExt cx="480" cy="528"/>
            </a:xfrm>
          </p:grpSpPr>
          <p:sp>
            <p:nvSpPr>
              <p:cNvPr id="22562" name="Oval 5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63" name="Oval 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64" name="Oval 7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65" name="Line 11"/>
              <p:cNvSpPr>
                <a:spLocks noChangeShapeType="1"/>
              </p:cNvSpPr>
              <p:nvPr/>
            </p:nvSpPr>
            <p:spPr bwMode="auto">
              <a:xfrm flipH="1" flipV="1">
                <a:off x="816" y="120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Line 12"/>
              <p:cNvSpPr>
                <a:spLocks noChangeShapeType="1"/>
              </p:cNvSpPr>
              <p:nvPr/>
            </p:nvSpPr>
            <p:spPr bwMode="auto">
              <a:xfrm flipH="1">
                <a:off x="816" y="1008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25"/>
              <p:cNvSpPr>
                <a:spLocks noChangeShapeType="1"/>
              </p:cNvSpPr>
              <p:nvPr/>
            </p:nvSpPr>
            <p:spPr bwMode="auto">
              <a:xfrm flipH="1">
                <a:off x="1056" y="1056"/>
                <a:ext cx="4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33"/>
            <p:cNvGrpSpPr>
              <a:grpSpLocks/>
            </p:cNvGrpSpPr>
            <p:nvPr/>
          </p:nvGrpSpPr>
          <p:grpSpPr bwMode="auto">
            <a:xfrm rot="-8496675">
              <a:off x="1248" y="1632"/>
              <a:ext cx="480" cy="528"/>
              <a:chOff x="1680" y="1008"/>
              <a:chExt cx="480" cy="528"/>
            </a:xfrm>
          </p:grpSpPr>
          <p:sp>
            <p:nvSpPr>
              <p:cNvPr id="22556" name="Oval 27"/>
              <p:cNvSpPr>
                <a:spLocks noChangeArrowheads="1"/>
              </p:cNvSpPr>
              <p:nvPr/>
            </p:nvSpPr>
            <p:spPr bwMode="auto">
              <a:xfrm>
                <a:off x="1680" y="120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7" name="Oval 28"/>
              <p:cNvSpPr>
                <a:spLocks noChangeArrowheads="1"/>
              </p:cNvSpPr>
              <p:nvPr/>
            </p:nvSpPr>
            <p:spPr bwMode="auto">
              <a:xfrm>
                <a:off x="2016" y="10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8" name="Oval 29"/>
              <p:cNvSpPr>
                <a:spLocks noChangeArrowheads="1"/>
              </p:cNvSpPr>
              <p:nvPr/>
            </p:nvSpPr>
            <p:spPr bwMode="auto">
              <a:xfrm>
                <a:off x="1968" y="139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9" name="Line 30"/>
              <p:cNvSpPr>
                <a:spLocks noChangeShapeType="1"/>
              </p:cNvSpPr>
              <p:nvPr/>
            </p:nvSpPr>
            <p:spPr bwMode="auto">
              <a:xfrm flipH="1" flipV="1">
                <a:off x="1824" y="12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Line 31"/>
              <p:cNvSpPr>
                <a:spLocks noChangeShapeType="1"/>
              </p:cNvSpPr>
              <p:nvPr/>
            </p:nvSpPr>
            <p:spPr bwMode="auto">
              <a:xfrm flipH="1">
                <a:off x="1824" y="110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Line 32"/>
              <p:cNvSpPr>
                <a:spLocks noChangeShapeType="1"/>
              </p:cNvSpPr>
              <p:nvPr/>
            </p:nvSpPr>
            <p:spPr bwMode="auto">
              <a:xfrm flipH="1">
                <a:off x="2064" y="1152"/>
                <a:ext cx="4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6" name="Group 35"/>
            <p:cNvGrpSpPr>
              <a:grpSpLocks/>
            </p:cNvGrpSpPr>
            <p:nvPr/>
          </p:nvGrpSpPr>
          <p:grpSpPr bwMode="auto">
            <a:xfrm rot="-506939">
              <a:off x="336" y="2352"/>
              <a:ext cx="480" cy="528"/>
              <a:chOff x="1680" y="1008"/>
              <a:chExt cx="480" cy="528"/>
            </a:xfrm>
          </p:grpSpPr>
          <p:sp>
            <p:nvSpPr>
              <p:cNvPr id="22550" name="Oval 36"/>
              <p:cNvSpPr>
                <a:spLocks noChangeArrowheads="1"/>
              </p:cNvSpPr>
              <p:nvPr/>
            </p:nvSpPr>
            <p:spPr bwMode="auto">
              <a:xfrm>
                <a:off x="1680" y="120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1" name="Oval 37"/>
              <p:cNvSpPr>
                <a:spLocks noChangeArrowheads="1"/>
              </p:cNvSpPr>
              <p:nvPr/>
            </p:nvSpPr>
            <p:spPr bwMode="auto">
              <a:xfrm>
                <a:off x="2016" y="10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2" name="Oval 38"/>
              <p:cNvSpPr>
                <a:spLocks noChangeArrowheads="1"/>
              </p:cNvSpPr>
              <p:nvPr/>
            </p:nvSpPr>
            <p:spPr bwMode="auto">
              <a:xfrm>
                <a:off x="1968" y="139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3" name="Line 39"/>
              <p:cNvSpPr>
                <a:spLocks noChangeShapeType="1"/>
              </p:cNvSpPr>
              <p:nvPr/>
            </p:nvSpPr>
            <p:spPr bwMode="auto">
              <a:xfrm flipH="1" flipV="1">
                <a:off x="1824" y="12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40"/>
              <p:cNvSpPr>
                <a:spLocks noChangeShapeType="1"/>
              </p:cNvSpPr>
              <p:nvPr/>
            </p:nvSpPr>
            <p:spPr bwMode="auto">
              <a:xfrm flipH="1">
                <a:off x="1824" y="110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Line 41"/>
              <p:cNvSpPr>
                <a:spLocks noChangeShapeType="1"/>
              </p:cNvSpPr>
              <p:nvPr/>
            </p:nvSpPr>
            <p:spPr bwMode="auto">
              <a:xfrm flipH="1">
                <a:off x="2064" y="1152"/>
                <a:ext cx="4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7" name="Line 42"/>
            <p:cNvSpPr>
              <a:spLocks noChangeShapeType="1"/>
            </p:cNvSpPr>
            <p:nvPr/>
          </p:nvSpPr>
          <p:spPr bwMode="auto">
            <a:xfrm>
              <a:off x="624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43"/>
            <p:cNvSpPr>
              <a:spLocks noChangeShapeType="1"/>
            </p:cNvSpPr>
            <p:nvPr/>
          </p:nvSpPr>
          <p:spPr bwMode="auto">
            <a:xfrm flipV="1">
              <a:off x="768" y="196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44"/>
            <p:cNvSpPr>
              <a:spLocks noChangeShapeType="1"/>
            </p:cNvSpPr>
            <p:nvPr/>
          </p:nvSpPr>
          <p:spPr bwMode="auto">
            <a:xfrm>
              <a:off x="672" y="1776"/>
              <a:ext cx="48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1823" name="Text Box 47"/>
          <p:cNvSpPr txBox="1">
            <a:spLocks noChangeArrowheads="1"/>
          </p:cNvSpPr>
          <p:nvPr/>
        </p:nvSpPr>
        <p:spPr bwMode="auto">
          <a:xfrm>
            <a:off x="3352800" y="1219200"/>
            <a:ext cx="51816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Eigenvalues of the graph Laplacian:</a:t>
            </a:r>
            <a:br>
              <a:rPr lang="en-US" altLang="en-US" sz="2000"/>
            </a:br>
            <a:r>
              <a:rPr lang="en-US" altLang="en-US" sz="2000">
                <a:solidFill>
                  <a:srgbClr val="FF0000"/>
                </a:solidFill>
              </a:rPr>
              <a:t>0</a:t>
            </a:r>
            <a:r>
              <a:rPr lang="en-US" altLang="en-US" sz="2000"/>
              <a:t>, 0.5505, 0.5505, 3, 3, 3, 3, 5.4495, 5.4495</a:t>
            </a:r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2713038" y="2209800"/>
            <a:ext cx="6080125" cy="4014788"/>
            <a:chOff x="1709" y="1392"/>
            <a:chExt cx="3830" cy="2529"/>
          </a:xfrm>
        </p:grpSpPr>
        <p:graphicFrame>
          <p:nvGraphicFramePr>
            <p:cNvPr id="22542" name="Object 2"/>
            <p:cNvGraphicFramePr>
              <a:graphicFrameLocks noChangeAspect="1"/>
            </p:cNvGraphicFramePr>
            <p:nvPr/>
          </p:nvGraphicFramePr>
          <p:xfrm>
            <a:off x="1709" y="1728"/>
            <a:ext cx="3830" cy="2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4" name="Equation" r:id="rId3" imgW="3594100" imgH="2057400" progId="Equation.3">
                    <p:embed/>
                  </p:oleObj>
                </mc:Choice>
                <mc:Fallback>
                  <p:oleObj name="Equation" r:id="rId3" imgW="3594100" imgH="2057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1728"/>
                          <a:ext cx="3830" cy="2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Text Box 48"/>
            <p:cNvSpPr txBox="1">
              <a:spLocks noChangeArrowheads="1"/>
            </p:cNvSpPr>
            <p:nvPr/>
          </p:nvSpPr>
          <p:spPr bwMode="auto">
            <a:xfrm>
              <a:off x="2112" y="1392"/>
              <a:ext cx="22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Eigenvectors of Laplacian:</a:t>
              </a:r>
            </a:p>
          </p:txBody>
        </p:sp>
      </p:grpSp>
      <p:sp>
        <p:nvSpPr>
          <p:cNvPr id="1611826" name="Rectangle 50"/>
          <p:cNvSpPr>
            <a:spLocks noChangeArrowheads="1"/>
          </p:cNvSpPr>
          <p:nvPr/>
        </p:nvSpPr>
        <p:spPr bwMode="auto">
          <a:xfrm>
            <a:off x="3200400" y="2667000"/>
            <a:ext cx="2438400" cy="35814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457200" y="4876800"/>
            <a:ext cx="2743200" cy="1187450"/>
            <a:chOff x="288" y="3072"/>
            <a:chExt cx="1728" cy="748"/>
          </a:xfrm>
        </p:grpSpPr>
        <p:sp>
          <p:nvSpPr>
            <p:cNvPr id="22540" name="Line 51"/>
            <p:cNvSpPr>
              <a:spLocks noChangeShapeType="1"/>
            </p:cNvSpPr>
            <p:nvPr/>
          </p:nvSpPr>
          <p:spPr bwMode="auto">
            <a:xfrm flipH="1">
              <a:off x="1440" y="34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52"/>
            <p:cNvSpPr txBox="1">
              <a:spLocks noChangeArrowheads="1"/>
            </p:cNvSpPr>
            <p:nvPr/>
          </p:nvSpPr>
          <p:spPr bwMode="auto">
            <a:xfrm>
              <a:off x="288" y="3072"/>
              <a:ext cx="1344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0"/>
                <a:t>Can be used to obtain 3 clusters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381000" y="1066800"/>
            <a:ext cx="2819400" cy="2819400"/>
            <a:chOff x="240" y="672"/>
            <a:chExt cx="1776" cy="1776"/>
          </a:xfrm>
        </p:grpSpPr>
        <p:sp>
          <p:nvSpPr>
            <p:cNvPr id="22537" name="Oval 53"/>
            <p:cNvSpPr>
              <a:spLocks noChangeArrowheads="1"/>
            </p:cNvSpPr>
            <p:nvPr/>
          </p:nvSpPr>
          <p:spPr bwMode="auto">
            <a:xfrm>
              <a:off x="240" y="672"/>
              <a:ext cx="864" cy="76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2538" name="Oval 54"/>
            <p:cNvSpPr>
              <a:spLocks noChangeArrowheads="1"/>
            </p:cNvSpPr>
            <p:nvPr/>
          </p:nvSpPr>
          <p:spPr bwMode="auto">
            <a:xfrm>
              <a:off x="336" y="1680"/>
              <a:ext cx="864" cy="76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2539" name="Oval 55"/>
            <p:cNvSpPr>
              <a:spLocks noChangeArrowheads="1"/>
            </p:cNvSpPr>
            <p:nvPr/>
          </p:nvSpPr>
          <p:spPr bwMode="auto">
            <a:xfrm>
              <a:off x="1152" y="960"/>
              <a:ext cx="864" cy="76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823" grpId="0"/>
      <p:bldP spid="16118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 smtClean="0"/>
              <a:t>Spectral properties of a graph (i.e., eigenvalues and eigenvectors) contain information about clustering structure</a:t>
            </a:r>
          </a:p>
          <a:p>
            <a:endParaRPr lang="en-US" smtClean="0"/>
          </a:p>
          <a:p>
            <a:r>
              <a:rPr lang="en-US" smtClean="0"/>
              <a:t>To find </a:t>
            </a:r>
            <a:r>
              <a:rPr lang="en-US" i="1" smtClean="0"/>
              <a:t>k</a:t>
            </a:r>
            <a:r>
              <a:rPr lang="en-US" smtClean="0"/>
              <a:t> clusters, examine the first </a:t>
            </a:r>
            <a:r>
              <a:rPr lang="en-US" i="1" smtClean="0"/>
              <a:t>k</a:t>
            </a:r>
            <a:r>
              <a:rPr lang="en-US" smtClean="0"/>
              <a:t> eigenvectors of the graph Laplacian matrix</a:t>
            </a:r>
          </a:p>
          <a:p>
            <a:pPr lvl="1"/>
            <a:r>
              <a:rPr lang="en-US" smtClean="0"/>
              <a:t>Spectral clustering is an algorithm that does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 smtClean="0"/>
              <a:t>Spectral Clustering vs Graph Partitioning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So far, we have shown that clusters can be found by examining the spectral properties of the graph </a:t>
            </a:r>
          </a:p>
          <a:p>
            <a:pPr lvl="1"/>
            <a:r>
              <a:rPr lang="en-US" altLang="en-US" smtClean="0"/>
              <a:t>How does this relate to the objective function of minimizing graph cut?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24580" name="Picture 4" descr="knn-connectivity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3200400"/>
            <a:ext cx="3778250" cy="2616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Graph Partitioning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Recall the following objective of graph partitioning</a:t>
            </a:r>
          </a:p>
          <a:p>
            <a:endParaRPr lang="en-US" altLang="en-US" smtClean="0"/>
          </a:p>
        </p:txBody>
      </p:sp>
      <p:graphicFrame>
        <p:nvGraphicFramePr>
          <p:cNvPr id="2560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1846263"/>
          <a:ext cx="6680200" cy="409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3022600" imgH="1854200" progId="Equation.3">
                  <p:embed/>
                </p:oleObj>
              </mc:Choice>
              <mc:Fallback>
                <p:oleObj name="Equation" r:id="rId3" imgW="3022600" imgH="185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46263"/>
                        <a:ext cx="6680200" cy="409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Ratio Cut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Let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</a:rPr>
              <a:t>i</a:t>
            </a:r>
            <a:r>
              <a:rPr lang="en-US" altLang="en-US" smtClean="0"/>
              <a:t> indicates the membership of a node in a cluster: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We can show that: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Which means that finding V</a:t>
            </a:r>
            <a:r>
              <a:rPr lang="en-US" altLang="en-US" baseline="-25000" smtClean="0"/>
              <a:t>1</a:t>
            </a:r>
            <a:r>
              <a:rPr lang="en-US" altLang="en-US" smtClean="0"/>
              <a:t> and V</a:t>
            </a:r>
            <a:r>
              <a:rPr lang="en-US" altLang="en-US" baseline="-25000" smtClean="0"/>
              <a:t>2</a:t>
            </a:r>
            <a:r>
              <a:rPr lang="en-US" altLang="en-US" smtClean="0"/>
              <a:t> that minimizes RatioCut is equivalent to finding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smtClean="0"/>
              <a:t> that minimizes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baseline="30000" smtClean="0"/>
              <a:t>T</a:t>
            </a:r>
            <a:r>
              <a:rPr lang="en-US" altLang="en-US" i="1" smtClean="0">
                <a:latin typeface="Times New Roman" pitchFamily="18" charset="0"/>
              </a:rPr>
              <a:t>L x </a:t>
            </a:r>
            <a:r>
              <a:rPr lang="en-US" altLang="en-US" smtClean="0"/>
              <a:t>where </a:t>
            </a:r>
            <a:r>
              <a:rPr lang="en-US" altLang="en-US" i="1" smtClean="0"/>
              <a:t>L </a:t>
            </a:r>
            <a:r>
              <a:rPr lang="en-US" altLang="en-US" smtClean="0"/>
              <a:t>is the graph Laplacian matrix</a:t>
            </a:r>
          </a:p>
        </p:txBody>
      </p:sp>
      <p:graphicFrame>
        <p:nvGraphicFramePr>
          <p:cNvPr id="2662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828800"/>
          <a:ext cx="37338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1777229" imgH="812447" progId="Equation.3">
                  <p:embed/>
                </p:oleObj>
              </mc:Choice>
              <mc:Fallback>
                <p:oleObj name="Equation" r:id="rId3" imgW="1777229" imgH="8124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3733800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4419600"/>
          <a:ext cx="4800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1866900" imgH="228600" progId="Equation.3">
                  <p:embed/>
                </p:oleObj>
              </mc:Choice>
              <mc:Fallback>
                <p:oleObj name="Equation" r:id="rId5" imgW="1866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48006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Ratio Cut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So minimizing ratio cut is equivalent to finding: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	subject to the following constraints: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Good! We have related ratio cut to Laplacian matrix L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But what does this have to do with finding eigenvalues and eigenvectors of L?</a:t>
            </a:r>
          </a:p>
        </p:txBody>
      </p:sp>
      <p:graphicFrame>
        <p:nvGraphicFramePr>
          <p:cNvPr id="2765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67000" y="1676400"/>
          <a:ext cx="167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622030" imgH="291973" progId="Equation.3">
                  <p:embed/>
                </p:oleObj>
              </mc:Choice>
              <mc:Fallback>
                <p:oleObj name="Equation" r:id="rId3" imgW="622030" imgH="29197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1676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95400" y="3124200"/>
          <a:ext cx="67056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4064000" imgH="965200" progId="Equation.3">
                  <p:embed/>
                </p:oleObj>
              </mc:Choice>
              <mc:Fallback>
                <p:oleObj name="Equation" r:id="rId5" imgW="40640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6705600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Ratio Cut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219200"/>
            <a:ext cx="83185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                       subject to: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This is a constrained optimization problem where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Instead, we solve a relaxation of the problem: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</p:txBody>
      </p:sp>
      <p:graphicFrame>
        <p:nvGraphicFramePr>
          <p:cNvPr id="2867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4400" y="1143000"/>
          <a:ext cx="167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622030" imgH="291973" progId="Equation.3">
                  <p:embed/>
                </p:oleObj>
              </mc:Choice>
              <mc:Fallback>
                <p:oleObj name="Equation" r:id="rId3" imgW="622030" imgH="29197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1676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1173163"/>
          <a:ext cx="2286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5" imgW="1040948" imgH="228501" progId="Equation.3">
                  <p:embed/>
                </p:oleObj>
              </mc:Choice>
              <mc:Fallback>
                <p:oleObj name="Equation" r:id="rId5" imgW="1040948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73163"/>
                        <a:ext cx="22860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1828800" y="4724400"/>
          <a:ext cx="44497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7" imgW="1764534" imgH="634725" progId="Equation.3">
                  <p:embed/>
                </p:oleObj>
              </mc:Choice>
              <mc:Fallback>
                <p:oleObj name="Equation" r:id="rId7" imgW="1764534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444976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"/>
          <p:cNvGraphicFramePr>
            <a:graphicFrameLocks noChangeAspect="1"/>
          </p:cNvGraphicFramePr>
          <p:nvPr/>
        </p:nvGraphicFramePr>
        <p:xfrm>
          <a:off x="1981200" y="2743200"/>
          <a:ext cx="28194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9" imgW="1777229" imgH="812447" progId="Equation.3">
                  <p:embed/>
                </p:oleObj>
              </mc:Choice>
              <mc:Fallback>
                <p:oleObj name="Equation" r:id="rId9" imgW="1777229" imgH="81244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2819400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Spectral Clustering with Ratio Cut 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2286000"/>
            <a:ext cx="8504237" cy="4038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But </a:t>
            </a:r>
            <a:r>
              <a:rPr lang="en-US" sz="2400" dirty="0" smtClean="0">
                <a:sym typeface="Symbol" pitchFamily="18" charset="2"/>
              </a:rPr>
              <a:t></a:t>
            </a:r>
            <a:r>
              <a:rPr lang="en-US" sz="2400" baseline="-25000" dirty="0" smtClean="0">
                <a:sym typeface="Symbol" pitchFamily="18" charset="2"/>
              </a:rPr>
              <a:t>min</a:t>
            </a:r>
            <a:r>
              <a:rPr lang="en-US" sz="2400" dirty="0" smtClean="0">
                <a:sym typeface="Symbol" pitchFamily="18" charset="2"/>
              </a:rPr>
              <a:t>=0 with eigenvector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 </a:t>
            </a:r>
            <a:r>
              <a:rPr lang="en-US" sz="2400" dirty="0" smtClean="0">
                <a:sym typeface="Symbol" pitchFamily="18" charset="2"/>
              </a:rPr>
              <a:t>= (1 1 1…1)</a:t>
            </a:r>
            <a:r>
              <a:rPr lang="en-US" sz="2400" baseline="30000" dirty="0" smtClean="0">
                <a:sym typeface="Symbol" pitchFamily="18" charset="2"/>
              </a:rPr>
              <a:t>T</a:t>
            </a:r>
            <a:endParaRPr lang="en-US" sz="2400" dirty="0" smtClean="0">
              <a:sym typeface="Symbol" pitchFamily="18" charset="2"/>
            </a:endParaRPr>
          </a:p>
          <a:p>
            <a:pPr lvl="1">
              <a:lnSpc>
                <a:spcPct val="80000"/>
              </a:lnSpc>
              <a:defRPr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Since we want a solution 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= 0, so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400" dirty="0" smtClean="0">
                <a:sym typeface="Symbol"/>
              </a:rPr>
              <a:t>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defRPr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Instead of the smallest eigenvalue, we look for the eigenvector corresponding to the next smallest eigenvalue</a:t>
            </a:r>
          </a:p>
          <a:p>
            <a:pPr lvl="1">
              <a:lnSpc>
                <a:spcPct val="80000"/>
              </a:lnSpc>
              <a:defRPr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In summary, finding the eigenvector that corresponds to the second smallest eigenvalue is a </a:t>
            </a:r>
            <a:r>
              <a:rPr lang="en-US" sz="2400" dirty="0">
                <a:sym typeface="Symbol" pitchFamily="18" charset="2"/>
              </a:rPr>
              <a:t>relaxation of the </a:t>
            </a:r>
            <a:r>
              <a:rPr lang="en-US" sz="2400" dirty="0" smtClean="0">
                <a:sym typeface="Symbol" pitchFamily="18" charset="2"/>
              </a:rPr>
              <a:t>normalized </a:t>
            </a:r>
            <a:r>
              <a:rPr lang="en-US" sz="2400" dirty="0" err="1" smtClean="0">
                <a:sym typeface="Symbol" pitchFamily="18" charset="2"/>
              </a:rPr>
              <a:t>mincut</a:t>
            </a:r>
            <a:r>
              <a:rPr lang="en-US" sz="2400" dirty="0" smtClean="0">
                <a:sym typeface="Symbol" pitchFamily="18" charset="2"/>
              </a:rPr>
              <a:t> graph partitioning problem (for k=2)</a:t>
            </a:r>
          </a:p>
        </p:txBody>
      </p:sp>
      <p:graphicFrame>
        <p:nvGraphicFramePr>
          <p:cNvPr id="29700" name="Object 1"/>
          <p:cNvGraphicFramePr>
            <a:graphicFrameLocks noChangeAspect="1"/>
          </p:cNvGraphicFramePr>
          <p:nvPr/>
        </p:nvGraphicFramePr>
        <p:xfrm>
          <a:off x="1295400" y="1143000"/>
          <a:ext cx="49609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1841500" imgH="292100" progId="Equation.3">
                  <p:embed/>
                </p:oleObj>
              </mc:Choice>
              <mc:Fallback>
                <p:oleObj name="Equation" r:id="rId3" imgW="18415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49609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Spectral Clustering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None/>
            </a:pPr>
            <a:r>
              <a:rPr lang="en-US" altLang="en-US" smtClean="0"/>
              <a:t>Consider a data set with N data points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Construct an N </a:t>
            </a:r>
            <a:r>
              <a:rPr lang="en-US" altLang="en-US" smtClean="0">
                <a:sym typeface="Symbol" pitchFamily="18" charset="2"/>
              </a:rPr>
              <a:t> N </a:t>
            </a:r>
            <a:r>
              <a:rPr lang="en-US" altLang="en-US" smtClean="0"/>
              <a:t>similarity matrix, W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Compute the N </a:t>
            </a:r>
            <a:r>
              <a:rPr lang="en-US" altLang="en-US" smtClean="0">
                <a:sym typeface="Symbol" pitchFamily="18" charset="2"/>
              </a:rPr>
              <a:t> N </a:t>
            </a:r>
            <a:r>
              <a:rPr lang="en-US" altLang="en-US" smtClean="0"/>
              <a:t>Laplacian matrix, L = D – W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Compute the k eigenvectors of L</a:t>
            </a:r>
          </a:p>
          <a:p>
            <a:pPr marL="914400" lvl="1" indent="-457200">
              <a:buFont typeface="Arial" charset="0"/>
              <a:buAutoNum type="alphaLcParenR"/>
            </a:pPr>
            <a:r>
              <a:rPr lang="en-US" altLang="en-US" smtClean="0"/>
              <a:t>Each eigenvector v</a:t>
            </a:r>
            <a:r>
              <a:rPr lang="en-US" altLang="en-US" baseline="-25000" smtClean="0"/>
              <a:t>i</a:t>
            </a:r>
            <a:r>
              <a:rPr lang="en-US" altLang="en-US" smtClean="0"/>
              <a:t> is an N </a:t>
            </a:r>
            <a:r>
              <a:rPr lang="en-US" altLang="en-US" smtClean="0">
                <a:sym typeface="Symbol" pitchFamily="18" charset="2"/>
              </a:rPr>
              <a:t> 1 column vector</a:t>
            </a:r>
          </a:p>
          <a:p>
            <a:pPr marL="914400" lvl="1" indent="-457200">
              <a:buFont typeface="Arial" charset="0"/>
              <a:buAutoNum type="alphaLcParenR"/>
            </a:pPr>
            <a:r>
              <a:rPr lang="en-US" altLang="en-US" smtClean="0"/>
              <a:t>Create a matrix V containing eigenvectors v</a:t>
            </a:r>
            <a:r>
              <a:rPr lang="en-US" altLang="en-US" baseline="-25000" smtClean="0"/>
              <a:t>1</a:t>
            </a:r>
            <a:r>
              <a:rPr lang="en-US" altLang="en-US" smtClean="0"/>
              <a:t>, v</a:t>
            </a:r>
            <a:r>
              <a:rPr lang="en-US" altLang="en-US" baseline="-25000" smtClean="0"/>
              <a:t>2</a:t>
            </a:r>
            <a:r>
              <a:rPr lang="en-US" altLang="en-US" smtClean="0"/>
              <a:t>, .., v</a:t>
            </a:r>
            <a:r>
              <a:rPr lang="en-US" altLang="en-US" baseline="-25000" smtClean="0"/>
              <a:t>k</a:t>
            </a:r>
            <a:r>
              <a:rPr lang="en-US" altLang="en-US" smtClean="0"/>
              <a:t> as columns (you may exclude the first eigenvector)</a:t>
            </a:r>
          </a:p>
          <a:p>
            <a:pPr marL="533400" indent="-533400">
              <a:buFont typeface="Arial" charset="0"/>
              <a:buAutoNum type="arabicPeriod"/>
            </a:pPr>
            <a:r>
              <a:rPr lang="en-US" altLang="en-US" smtClean="0"/>
              <a:t>Cluster the rows in V using k-means or any clustering algorithm</a:t>
            </a:r>
          </a:p>
          <a:p>
            <a:pPr marL="914400" lvl="1" indent="-457200">
              <a:buFont typeface="Arial" charset="0"/>
              <a:buAutoNum type="arabicPeriod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 smtClean="0"/>
              <a:t>Clustering as Graph Partitioning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318500" cy="5334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Two things are needed: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en-US" dirty="0" smtClean="0"/>
              <a:t>An </a:t>
            </a:r>
            <a:r>
              <a:rPr lang="en-US" altLang="en-US" u="sng" dirty="0" smtClean="0"/>
              <a:t>objective function</a:t>
            </a:r>
            <a:r>
              <a:rPr lang="en-US" altLang="en-US" dirty="0" smtClean="0"/>
              <a:t> to determine what would be the best way “cut” the edges of the graph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lvl="3"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marL="914400" lvl="1" indent="-457200">
              <a:buFont typeface="+mj-lt"/>
              <a:buAutoNum type="arabicPeriod" startAt="2"/>
              <a:defRPr/>
            </a:pPr>
            <a:r>
              <a:rPr lang="en-US" altLang="en-US" dirty="0" smtClean="0"/>
              <a:t>An </a:t>
            </a:r>
            <a:r>
              <a:rPr lang="en-US" altLang="en-US" u="sng" dirty="0" smtClean="0"/>
              <a:t>algorithm</a:t>
            </a:r>
            <a:r>
              <a:rPr lang="en-US" altLang="en-US" dirty="0" smtClean="0"/>
              <a:t> to find the optimal partition (optimal according to the objective function)</a:t>
            </a:r>
          </a:p>
        </p:txBody>
      </p:sp>
      <p:pic>
        <p:nvPicPr>
          <p:cNvPr id="4100" name="Picture 4" descr="knn-connectivity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362200" y="2819400"/>
            <a:ext cx="3521075" cy="2438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31747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 l="7465" r="4822" b="2956"/>
          <a:stretch>
            <a:fillRect/>
          </a:stretch>
        </p:blipFill>
        <p:spPr>
          <a:xfrm>
            <a:off x="304800" y="1143000"/>
            <a:ext cx="4267200" cy="3540125"/>
          </a:xfrm>
          <a:noFill/>
        </p:spPr>
      </p:pic>
      <p:pic>
        <p:nvPicPr>
          <p:cNvPr id="31748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l="7504" r="6648"/>
          <a:stretch>
            <a:fillRect/>
          </a:stretch>
        </p:blipFill>
        <p:spPr>
          <a:xfrm>
            <a:off x="4724400" y="2590800"/>
            <a:ext cx="4191000" cy="36623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Objective Function for Partitioning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Suppose we want to partition the set of vertices V into two sets: V</a:t>
            </a:r>
            <a:r>
              <a:rPr lang="en-US" altLang="en-US" baseline="-25000" smtClean="0"/>
              <a:t>1</a:t>
            </a:r>
            <a:r>
              <a:rPr lang="en-US" altLang="en-US" smtClean="0"/>
              <a:t> and V</a:t>
            </a:r>
            <a:r>
              <a:rPr lang="en-US" altLang="en-US" baseline="-25000" smtClean="0"/>
              <a:t>2</a:t>
            </a:r>
          </a:p>
          <a:p>
            <a:pPr lvl="1"/>
            <a:r>
              <a:rPr lang="en-US" altLang="en-US" smtClean="0"/>
              <a:t>One possible objective function is to minimize the cut</a:t>
            </a:r>
          </a:p>
          <a:p>
            <a:pPr lvl="1">
              <a:buFont typeface="Arial" charset="0"/>
              <a:buNone/>
            </a:pPr>
            <a:r>
              <a:rPr lang="en-US" altLang="en-US" smtClean="0"/>
              <a:t>			</a:t>
            </a:r>
          </a:p>
          <a:p>
            <a:pPr lvl="1"/>
            <a:endParaRPr lang="en-US" altLang="en-US" smtClean="0"/>
          </a:p>
        </p:txBody>
      </p:sp>
      <p:graphicFrame>
        <p:nvGraphicFramePr>
          <p:cNvPr id="512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48000" y="2667000"/>
          <a:ext cx="2362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206500" imgH="482600" progId="Equation.3">
                  <p:embed/>
                </p:oleObj>
              </mc:Choice>
              <mc:Fallback>
                <p:oleObj name="Equation" r:id="rId3" imgW="12065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23622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7098" name="Line 26"/>
          <p:cNvSpPr>
            <a:spLocks noChangeShapeType="1"/>
          </p:cNvSpPr>
          <p:nvPr/>
        </p:nvSpPr>
        <p:spPr bwMode="auto">
          <a:xfrm flipV="1">
            <a:off x="1828800" y="3733800"/>
            <a:ext cx="457200" cy="1752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62000" y="3352800"/>
            <a:ext cx="2743200" cy="2362200"/>
            <a:chOff x="480" y="2112"/>
            <a:chExt cx="1728" cy="1488"/>
          </a:xfrm>
        </p:grpSpPr>
        <p:sp>
          <p:nvSpPr>
            <p:cNvPr id="5153" name="Oval 5"/>
            <p:cNvSpPr>
              <a:spLocks noChangeArrowheads="1"/>
            </p:cNvSpPr>
            <p:nvPr/>
          </p:nvSpPr>
          <p:spPr bwMode="auto">
            <a:xfrm>
              <a:off x="672" y="240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4" name="Oval 6"/>
            <p:cNvSpPr>
              <a:spLocks noChangeArrowheads="1"/>
            </p:cNvSpPr>
            <p:nvPr/>
          </p:nvSpPr>
          <p:spPr bwMode="auto">
            <a:xfrm>
              <a:off x="912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5" name="Oval 7"/>
            <p:cNvSpPr>
              <a:spLocks noChangeArrowheads="1"/>
            </p:cNvSpPr>
            <p:nvPr/>
          </p:nvSpPr>
          <p:spPr bwMode="auto">
            <a:xfrm>
              <a:off x="672" y="321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6" name="Oval 8"/>
            <p:cNvSpPr>
              <a:spLocks noChangeArrowheads="1"/>
            </p:cNvSpPr>
            <p:nvPr/>
          </p:nvSpPr>
          <p:spPr bwMode="auto">
            <a:xfrm>
              <a:off x="1872" y="240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7" name="Oval 9"/>
            <p:cNvSpPr>
              <a:spLocks noChangeArrowheads="1"/>
            </p:cNvSpPr>
            <p:nvPr/>
          </p:nvSpPr>
          <p:spPr bwMode="auto">
            <a:xfrm>
              <a:off x="148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8" name="Oval 10"/>
            <p:cNvSpPr>
              <a:spLocks noChangeArrowheads="1"/>
            </p:cNvSpPr>
            <p:nvPr/>
          </p:nvSpPr>
          <p:spPr bwMode="auto">
            <a:xfrm>
              <a:off x="1872" y="321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9" name="Line 11"/>
            <p:cNvSpPr>
              <a:spLocks noChangeShapeType="1"/>
            </p:cNvSpPr>
            <p:nvPr/>
          </p:nvSpPr>
          <p:spPr bwMode="auto">
            <a:xfrm flipH="1" flipV="1">
              <a:off x="768" y="2544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Line 12"/>
            <p:cNvSpPr>
              <a:spLocks noChangeShapeType="1"/>
            </p:cNvSpPr>
            <p:nvPr/>
          </p:nvSpPr>
          <p:spPr bwMode="auto">
            <a:xfrm flipH="1">
              <a:off x="768" y="292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Line 13"/>
            <p:cNvSpPr>
              <a:spLocks noChangeShapeType="1"/>
            </p:cNvSpPr>
            <p:nvPr/>
          </p:nvSpPr>
          <p:spPr bwMode="auto">
            <a:xfrm>
              <a:off x="1632" y="288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14"/>
            <p:cNvSpPr>
              <a:spLocks noChangeShapeType="1"/>
            </p:cNvSpPr>
            <p:nvPr/>
          </p:nvSpPr>
          <p:spPr bwMode="auto">
            <a:xfrm flipV="1">
              <a:off x="1632" y="2496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Text Box 15"/>
            <p:cNvSpPr txBox="1"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64" name="Text Box 16"/>
            <p:cNvSpPr txBox="1">
              <a:spLocks noChangeArrowheads="1"/>
            </p:cNvSpPr>
            <p:nvPr/>
          </p:nvSpPr>
          <p:spPr bwMode="auto">
            <a:xfrm>
              <a:off x="864" y="297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65" name="Text Box 17"/>
            <p:cNvSpPr txBox="1">
              <a:spLocks noChangeArrowheads="1"/>
            </p:cNvSpPr>
            <p:nvPr/>
          </p:nvSpPr>
          <p:spPr bwMode="auto">
            <a:xfrm>
              <a:off x="1536" y="249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66" name="Text Box 18"/>
            <p:cNvSpPr txBox="1">
              <a:spLocks noChangeArrowheads="1"/>
            </p:cNvSpPr>
            <p:nvPr/>
          </p:nvSpPr>
          <p:spPr bwMode="auto">
            <a:xfrm>
              <a:off x="1536" y="292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67" name="Text Box 19"/>
            <p:cNvSpPr txBox="1">
              <a:spLocks noChangeArrowheads="1"/>
            </p:cNvSpPr>
            <p:nvPr/>
          </p:nvSpPr>
          <p:spPr bwMode="auto">
            <a:xfrm>
              <a:off x="480" y="211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5168" name="Text Box 20"/>
            <p:cNvSpPr txBox="1">
              <a:spLocks noChangeArrowheads="1"/>
            </p:cNvSpPr>
            <p:nvPr/>
          </p:nvSpPr>
          <p:spPr bwMode="auto">
            <a:xfrm>
              <a:off x="624" y="26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5169" name="Text Box 21"/>
            <p:cNvSpPr txBox="1">
              <a:spLocks noChangeArrowheads="1"/>
            </p:cNvSpPr>
            <p:nvPr/>
          </p:nvSpPr>
          <p:spPr bwMode="auto">
            <a:xfrm>
              <a:off x="528" y="331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5170" name="Text Box 22"/>
            <p:cNvSpPr txBox="1">
              <a:spLocks noChangeArrowheads="1"/>
            </p:cNvSpPr>
            <p:nvPr/>
          </p:nvSpPr>
          <p:spPr bwMode="auto">
            <a:xfrm>
              <a:off x="1824" y="211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5171" name="Text Box 23"/>
            <p:cNvSpPr txBox="1">
              <a:spLocks noChangeArrowheads="1"/>
            </p:cNvSpPr>
            <p:nvPr/>
          </p:nvSpPr>
          <p:spPr bwMode="auto">
            <a:xfrm>
              <a:off x="1680" y="268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5172" name="Text Box 24"/>
            <p:cNvSpPr txBox="1">
              <a:spLocks noChangeArrowheads="1"/>
            </p:cNvSpPr>
            <p:nvPr/>
          </p:nvSpPr>
          <p:spPr bwMode="auto">
            <a:xfrm>
              <a:off x="1824" y="331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5173" name="Line 25"/>
            <p:cNvSpPr>
              <a:spLocks noChangeShapeType="1"/>
            </p:cNvSpPr>
            <p:nvPr/>
          </p:nvSpPr>
          <p:spPr bwMode="auto">
            <a:xfrm>
              <a:off x="1056" y="28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Text Box 27"/>
            <p:cNvSpPr txBox="1"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1667121" name="Line 49"/>
          <p:cNvSpPr>
            <a:spLocks noChangeShapeType="1"/>
          </p:cNvSpPr>
          <p:nvPr/>
        </p:nvSpPr>
        <p:spPr bwMode="auto">
          <a:xfrm flipH="1">
            <a:off x="5638800" y="5029200"/>
            <a:ext cx="3048000" cy="76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638800" y="3429000"/>
            <a:ext cx="2743200" cy="2362200"/>
            <a:chOff x="3552" y="2160"/>
            <a:chExt cx="1728" cy="1488"/>
          </a:xfrm>
        </p:grpSpPr>
        <p:sp>
          <p:nvSpPr>
            <p:cNvPr id="5131" name="Oval 28"/>
            <p:cNvSpPr>
              <a:spLocks noChangeArrowheads="1"/>
            </p:cNvSpPr>
            <p:nvPr/>
          </p:nvSpPr>
          <p:spPr bwMode="auto">
            <a:xfrm>
              <a:off x="3744" y="2448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2" name="Oval 29"/>
            <p:cNvSpPr>
              <a:spLocks noChangeArrowheads="1"/>
            </p:cNvSpPr>
            <p:nvPr/>
          </p:nvSpPr>
          <p:spPr bwMode="auto">
            <a:xfrm>
              <a:off x="3984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3" name="Oval 30"/>
            <p:cNvSpPr>
              <a:spLocks noChangeArrowheads="1"/>
            </p:cNvSpPr>
            <p:nvPr/>
          </p:nvSpPr>
          <p:spPr bwMode="auto">
            <a:xfrm>
              <a:off x="3744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4" name="Oval 31"/>
            <p:cNvSpPr>
              <a:spLocks noChangeArrowheads="1"/>
            </p:cNvSpPr>
            <p:nvPr/>
          </p:nvSpPr>
          <p:spPr bwMode="auto">
            <a:xfrm>
              <a:off x="4944" y="2448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5" name="Oval 32"/>
            <p:cNvSpPr>
              <a:spLocks noChangeArrowheads="1"/>
            </p:cNvSpPr>
            <p:nvPr/>
          </p:nvSpPr>
          <p:spPr bwMode="auto">
            <a:xfrm>
              <a:off x="4560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6" name="Oval 33"/>
            <p:cNvSpPr>
              <a:spLocks noChangeArrowheads="1"/>
            </p:cNvSpPr>
            <p:nvPr/>
          </p:nvSpPr>
          <p:spPr bwMode="auto">
            <a:xfrm>
              <a:off x="4944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7" name="Line 34"/>
            <p:cNvSpPr>
              <a:spLocks noChangeShapeType="1"/>
            </p:cNvSpPr>
            <p:nvPr/>
          </p:nvSpPr>
          <p:spPr bwMode="auto">
            <a:xfrm flipH="1" flipV="1">
              <a:off x="3840" y="2592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35"/>
            <p:cNvSpPr>
              <a:spLocks noChangeShapeType="1"/>
            </p:cNvSpPr>
            <p:nvPr/>
          </p:nvSpPr>
          <p:spPr bwMode="auto">
            <a:xfrm flipH="1">
              <a:off x="3840" y="2976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36"/>
            <p:cNvSpPr>
              <a:spLocks noChangeShapeType="1"/>
            </p:cNvSpPr>
            <p:nvPr/>
          </p:nvSpPr>
          <p:spPr bwMode="auto">
            <a:xfrm>
              <a:off x="4704" y="292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37"/>
            <p:cNvSpPr>
              <a:spLocks noChangeShapeType="1"/>
            </p:cNvSpPr>
            <p:nvPr/>
          </p:nvSpPr>
          <p:spPr bwMode="auto">
            <a:xfrm flipV="1">
              <a:off x="4704" y="2544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Text Box 38"/>
            <p:cNvSpPr txBox="1">
              <a:spLocks noChangeArrowheads="1"/>
            </p:cNvSpPr>
            <p:nvPr/>
          </p:nvSpPr>
          <p:spPr bwMode="auto">
            <a:xfrm>
              <a:off x="3888" y="249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42" name="Text Box 39"/>
            <p:cNvSpPr txBox="1">
              <a:spLocks noChangeArrowheads="1"/>
            </p:cNvSpPr>
            <p:nvPr/>
          </p:nvSpPr>
          <p:spPr bwMode="auto">
            <a:xfrm>
              <a:off x="3936" y="302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43" name="Text Box 40"/>
            <p:cNvSpPr txBox="1">
              <a:spLocks noChangeArrowheads="1"/>
            </p:cNvSpPr>
            <p:nvPr/>
          </p:nvSpPr>
          <p:spPr bwMode="auto">
            <a:xfrm>
              <a:off x="4608" y="254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44" name="Text Box 41"/>
            <p:cNvSpPr txBox="1">
              <a:spLocks noChangeArrowheads="1"/>
            </p:cNvSpPr>
            <p:nvPr/>
          </p:nvSpPr>
          <p:spPr bwMode="auto">
            <a:xfrm>
              <a:off x="4608" y="297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45" name="Text Box 42"/>
            <p:cNvSpPr txBox="1">
              <a:spLocks noChangeArrowheads="1"/>
            </p:cNvSpPr>
            <p:nvPr/>
          </p:nvSpPr>
          <p:spPr bwMode="auto">
            <a:xfrm>
              <a:off x="3552" y="216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5146" name="Text Box 43"/>
            <p:cNvSpPr txBox="1">
              <a:spLocks noChangeArrowheads="1"/>
            </p:cNvSpPr>
            <p:nvPr/>
          </p:nvSpPr>
          <p:spPr bwMode="auto">
            <a:xfrm>
              <a:off x="3696" y="268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5147" name="Text Box 44"/>
            <p:cNvSpPr txBox="1">
              <a:spLocks noChangeArrowheads="1"/>
            </p:cNvSpPr>
            <p:nvPr/>
          </p:nvSpPr>
          <p:spPr bwMode="auto">
            <a:xfrm>
              <a:off x="3600" y="336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5148" name="Text Box 45"/>
            <p:cNvSpPr txBox="1">
              <a:spLocks noChangeArrowheads="1"/>
            </p:cNvSpPr>
            <p:nvPr/>
          </p:nvSpPr>
          <p:spPr bwMode="auto">
            <a:xfrm>
              <a:off x="4896" y="216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5149" name="Text Box 46"/>
            <p:cNvSpPr txBox="1">
              <a:spLocks noChangeArrowheads="1"/>
            </p:cNvSpPr>
            <p:nvPr/>
          </p:nvSpPr>
          <p:spPr bwMode="auto">
            <a:xfrm>
              <a:off x="4752" y="273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5150" name="Text Box 47"/>
            <p:cNvSpPr txBox="1">
              <a:spLocks noChangeArrowheads="1"/>
            </p:cNvSpPr>
            <p:nvPr/>
          </p:nvSpPr>
          <p:spPr bwMode="auto">
            <a:xfrm>
              <a:off x="4896" y="336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5151" name="Line 48"/>
            <p:cNvSpPr>
              <a:spLocks noChangeShapeType="1"/>
            </p:cNvSpPr>
            <p:nvPr/>
          </p:nvSpPr>
          <p:spPr bwMode="auto">
            <a:xfrm>
              <a:off x="4128" y="292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Text Box 50"/>
            <p:cNvSpPr txBox="1">
              <a:spLocks noChangeArrowheads="1"/>
            </p:cNvSpPr>
            <p:nvPr/>
          </p:nvSpPr>
          <p:spPr bwMode="auto">
            <a:xfrm>
              <a:off x="4224" y="2640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1667123" name="Text Box 51"/>
          <p:cNvSpPr txBox="1">
            <a:spLocks noChangeArrowheads="1"/>
          </p:cNvSpPr>
          <p:nvPr/>
        </p:nvSpPr>
        <p:spPr bwMode="auto">
          <a:xfrm>
            <a:off x="1524000" y="57150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Cut = 1</a:t>
            </a:r>
          </a:p>
        </p:txBody>
      </p:sp>
      <p:sp>
        <p:nvSpPr>
          <p:cNvPr id="1667124" name="Text Box 52"/>
          <p:cNvSpPr txBox="1">
            <a:spLocks noChangeArrowheads="1"/>
          </p:cNvSpPr>
          <p:nvPr/>
        </p:nvSpPr>
        <p:spPr bwMode="auto">
          <a:xfrm>
            <a:off x="6477000" y="57150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Cut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098" grpId="0" animBg="1"/>
      <p:bldP spid="1667121" grpId="0" animBg="1"/>
      <p:bldP spid="1667123" grpId="0"/>
      <p:bldP spid="1667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Objective Function for Partitioning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Limitation of minimizing the cut: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For most graphs, the optimal solution may correspond to partitioning a single node from the rest of the graph (which is not the desired solution)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752600" y="2438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2133600" y="3048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752600" y="3733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3657600" y="2438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3048000" y="3048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3657600" y="3733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 flipV="1">
            <a:off x="1905000" y="2667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1905000" y="3276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276600" y="32004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3276600" y="2590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981200" y="2514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057400" y="3352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124200" y="2590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124200" y="3276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1447800" y="1981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1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6764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3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5240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2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581400" y="1981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5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352800" y="2895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4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5814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6</a:t>
            </a: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2362200" y="3200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 flipV="1">
            <a:off x="3048000" y="2209800"/>
            <a:ext cx="9906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438400" y="2743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029200" y="28194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Cut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Objective Function for Partitioning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We should not only minimize the cut; but should also look for more “balanced” clusters</a:t>
            </a:r>
          </a:p>
          <a:p>
            <a:endParaRPr lang="en-US" altLang="en-US" smtClean="0"/>
          </a:p>
        </p:txBody>
      </p:sp>
      <p:graphicFrame>
        <p:nvGraphicFramePr>
          <p:cNvPr id="717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2590800"/>
          <a:ext cx="6088063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3022600" imgH="1384300" progId="Equation.3">
                  <p:embed/>
                </p:oleObj>
              </mc:Choice>
              <mc:Fallback>
                <p:oleObj name="Equation" r:id="rId3" imgW="3022600" imgH="138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6088063" cy="278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8195" name="Oval 4"/>
          <p:cNvSpPr>
            <a:spLocks noChangeArrowheads="1"/>
          </p:cNvSpPr>
          <p:nvPr/>
        </p:nvSpPr>
        <p:spPr bwMode="auto">
          <a:xfrm>
            <a:off x="914400" y="1676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1295400" y="2286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9144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2819400" y="1676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9" name="Oval 8"/>
          <p:cNvSpPr>
            <a:spLocks noChangeArrowheads="1"/>
          </p:cNvSpPr>
          <p:nvPr/>
        </p:nvSpPr>
        <p:spPr bwMode="auto">
          <a:xfrm>
            <a:off x="2209800" y="2286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0" name="Oval 9"/>
          <p:cNvSpPr>
            <a:spLocks noChangeArrowheads="1"/>
          </p:cNvSpPr>
          <p:nvPr/>
        </p:nvSpPr>
        <p:spPr bwMode="auto">
          <a:xfrm>
            <a:off x="28194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1066800" y="1905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>
            <a:off x="1066800" y="2514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2438400" y="24384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 flipV="1">
            <a:off x="2438400" y="1828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1143000" y="1752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219200" y="2590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2286000" y="1828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2286000" y="2514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609600" y="1219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1</a:t>
            </a:r>
          </a:p>
        </p:txBody>
      </p:sp>
      <p:sp>
        <p:nvSpPr>
          <p:cNvPr id="8210" name="Text Box 19"/>
          <p:cNvSpPr txBox="1">
            <a:spLocks noChangeArrowheads="1"/>
          </p:cNvSpPr>
          <p:nvPr/>
        </p:nvSpPr>
        <p:spPr bwMode="auto">
          <a:xfrm>
            <a:off x="838200" y="2057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3</a:t>
            </a:r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685800" y="3124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2</a:t>
            </a:r>
          </a:p>
        </p:txBody>
      </p:sp>
      <p:sp>
        <p:nvSpPr>
          <p:cNvPr id="8212" name="Text Box 21"/>
          <p:cNvSpPr txBox="1">
            <a:spLocks noChangeArrowheads="1"/>
          </p:cNvSpPr>
          <p:nvPr/>
        </p:nvSpPr>
        <p:spPr bwMode="auto">
          <a:xfrm>
            <a:off x="2743200" y="1219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5</a:t>
            </a:r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2514600" y="2133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4</a:t>
            </a:r>
          </a:p>
        </p:txBody>
      </p:sp>
      <p:sp>
        <p:nvSpPr>
          <p:cNvPr id="8214" name="Text Box 23"/>
          <p:cNvSpPr txBox="1">
            <a:spLocks noChangeArrowheads="1"/>
          </p:cNvSpPr>
          <p:nvPr/>
        </p:nvSpPr>
        <p:spPr bwMode="auto">
          <a:xfrm>
            <a:off x="2743200" y="3124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6</a:t>
            </a:r>
          </a:p>
        </p:txBody>
      </p:sp>
      <p:sp>
        <p:nvSpPr>
          <p:cNvPr id="8215" name="Line 24"/>
          <p:cNvSpPr>
            <a:spLocks noChangeShapeType="1"/>
          </p:cNvSpPr>
          <p:nvPr/>
        </p:nvSpPr>
        <p:spPr bwMode="auto">
          <a:xfrm>
            <a:off x="1524000" y="2438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25"/>
          <p:cNvSpPr>
            <a:spLocks noChangeShapeType="1"/>
          </p:cNvSpPr>
          <p:nvPr/>
        </p:nvSpPr>
        <p:spPr bwMode="auto">
          <a:xfrm flipH="1" flipV="1">
            <a:off x="2187575" y="1447800"/>
            <a:ext cx="9906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Text Box 26"/>
          <p:cNvSpPr txBox="1">
            <a:spLocks noChangeArrowheads="1"/>
          </p:cNvSpPr>
          <p:nvPr/>
        </p:nvSpPr>
        <p:spPr bwMode="auto">
          <a:xfrm>
            <a:off x="1600200" y="1981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5638800" y="1295400"/>
            <a:ext cx="2743200" cy="2362200"/>
            <a:chOff x="5638800" y="1295400"/>
            <a:chExt cx="2743200" cy="2362200"/>
          </a:xfrm>
        </p:grpSpPr>
        <p:sp>
          <p:nvSpPr>
            <p:cNvPr id="8221" name="Oval 4"/>
            <p:cNvSpPr>
              <a:spLocks noChangeArrowheads="1"/>
            </p:cNvSpPr>
            <p:nvPr/>
          </p:nvSpPr>
          <p:spPr bwMode="auto">
            <a:xfrm>
              <a:off x="5943600" y="175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2" name="Oval 5"/>
            <p:cNvSpPr>
              <a:spLocks noChangeArrowheads="1"/>
            </p:cNvSpPr>
            <p:nvPr/>
          </p:nvSpPr>
          <p:spPr bwMode="auto">
            <a:xfrm>
              <a:off x="6324600" y="2362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3" name="Oval 6"/>
            <p:cNvSpPr>
              <a:spLocks noChangeArrowheads="1"/>
            </p:cNvSpPr>
            <p:nvPr/>
          </p:nvSpPr>
          <p:spPr bwMode="auto">
            <a:xfrm>
              <a:off x="59436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4" name="Oval 7"/>
            <p:cNvSpPr>
              <a:spLocks noChangeArrowheads="1"/>
            </p:cNvSpPr>
            <p:nvPr/>
          </p:nvSpPr>
          <p:spPr bwMode="auto">
            <a:xfrm>
              <a:off x="7848600" y="175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5" name="Oval 8"/>
            <p:cNvSpPr>
              <a:spLocks noChangeArrowheads="1"/>
            </p:cNvSpPr>
            <p:nvPr/>
          </p:nvSpPr>
          <p:spPr bwMode="auto">
            <a:xfrm>
              <a:off x="7239000" y="2362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6" name="Oval 9"/>
            <p:cNvSpPr>
              <a:spLocks noChangeArrowheads="1"/>
            </p:cNvSpPr>
            <p:nvPr/>
          </p:nvSpPr>
          <p:spPr bwMode="auto">
            <a:xfrm>
              <a:off x="78486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7" name="Line 10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11"/>
            <p:cNvSpPr>
              <a:spLocks noChangeShapeType="1"/>
            </p:cNvSpPr>
            <p:nvPr/>
          </p:nvSpPr>
          <p:spPr bwMode="auto">
            <a:xfrm flipH="1">
              <a:off x="6096000" y="2590800"/>
              <a:ext cx="3048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12"/>
            <p:cNvSpPr>
              <a:spLocks noChangeShapeType="1"/>
            </p:cNvSpPr>
            <p:nvPr/>
          </p:nvSpPr>
          <p:spPr bwMode="auto">
            <a:xfrm>
              <a:off x="7467600" y="2514600"/>
              <a:ext cx="457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13"/>
            <p:cNvSpPr>
              <a:spLocks noChangeShapeType="1"/>
            </p:cNvSpPr>
            <p:nvPr/>
          </p:nvSpPr>
          <p:spPr bwMode="auto">
            <a:xfrm flipV="1">
              <a:off x="7467600" y="1905000"/>
              <a:ext cx="381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Text Box 14"/>
            <p:cNvSpPr txBox="1">
              <a:spLocks noChangeArrowheads="1"/>
            </p:cNvSpPr>
            <p:nvPr/>
          </p:nvSpPr>
          <p:spPr bwMode="auto">
            <a:xfrm>
              <a:off x="6172200" y="18288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8232" name="Text Box 15"/>
            <p:cNvSpPr txBox="1">
              <a:spLocks noChangeArrowheads="1"/>
            </p:cNvSpPr>
            <p:nvPr/>
          </p:nvSpPr>
          <p:spPr bwMode="auto">
            <a:xfrm>
              <a:off x="6248400" y="26670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8233" name="Text Box 16"/>
            <p:cNvSpPr txBox="1">
              <a:spLocks noChangeArrowheads="1"/>
            </p:cNvSpPr>
            <p:nvPr/>
          </p:nvSpPr>
          <p:spPr bwMode="auto">
            <a:xfrm>
              <a:off x="7315200" y="19050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8234" name="Text Box 17"/>
            <p:cNvSpPr txBox="1">
              <a:spLocks noChangeArrowheads="1"/>
            </p:cNvSpPr>
            <p:nvPr/>
          </p:nvSpPr>
          <p:spPr bwMode="auto">
            <a:xfrm>
              <a:off x="7315200" y="25908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8235" name="Text Box 18"/>
            <p:cNvSpPr txBox="1">
              <a:spLocks noChangeArrowheads="1"/>
            </p:cNvSpPr>
            <p:nvPr/>
          </p:nvSpPr>
          <p:spPr bwMode="auto">
            <a:xfrm>
              <a:off x="5638800" y="12954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8236" name="Text Box 19"/>
            <p:cNvSpPr txBox="1">
              <a:spLocks noChangeArrowheads="1"/>
            </p:cNvSpPr>
            <p:nvPr/>
          </p:nvSpPr>
          <p:spPr bwMode="auto">
            <a:xfrm>
              <a:off x="5867400" y="21336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8237" name="Text Box 20"/>
            <p:cNvSpPr txBox="1">
              <a:spLocks noChangeArrowheads="1"/>
            </p:cNvSpPr>
            <p:nvPr/>
          </p:nvSpPr>
          <p:spPr bwMode="auto">
            <a:xfrm>
              <a:off x="5715000" y="32004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8238" name="Text Box 21"/>
            <p:cNvSpPr txBox="1">
              <a:spLocks noChangeArrowheads="1"/>
            </p:cNvSpPr>
            <p:nvPr/>
          </p:nvSpPr>
          <p:spPr bwMode="auto">
            <a:xfrm>
              <a:off x="7772400" y="12954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8239" name="Text Box 22"/>
            <p:cNvSpPr txBox="1">
              <a:spLocks noChangeArrowheads="1"/>
            </p:cNvSpPr>
            <p:nvPr/>
          </p:nvSpPr>
          <p:spPr bwMode="auto">
            <a:xfrm>
              <a:off x="7543800" y="22098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8240" name="Text Box 23"/>
            <p:cNvSpPr txBox="1">
              <a:spLocks noChangeArrowheads="1"/>
            </p:cNvSpPr>
            <p:nvPr/>
          </p:nvSpPr>
          <p:spPr bwMode="auto">
            <a:xfrm>
              <a:off x="7772400" y="32004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8241" name="Line 24"/>
            <p:cNvSpPr>
              <a:spLocks noChangeShapeType="1"/>
            </p:cNvSpPr>
            <p:nvPr/>
          </p:nvSpPr>
          <p:spPr bwMode="auto">
            <a:xfrm>
              <a:off x="6553200" y="25146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25"/>
            <p:cNvSpPr>
              <a:spLocks noChangeShapeType="1"/>
            </p:cNvSpPr>
            <p:nvPr/>
          </p:nvSpPr>
          <p:spPr bwMode="auto">
            <a:xfrm flipH="1" flipV="1">
              <a:off x="6934200" y="1915064"/>
              <a:ext cx="11502" cy="11329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Text Box 26"/>
            <p:cNvSpPr txBox="1">
              <a:spLocks noChangeArrowheads="1"/>
            </p:cNvSpPr>
            <p:nvPr/>
          </p:nvSpPr>
          <p:spPr bwMode="auto">
            <a:xfrm>
              <a:off x="6629400" y="20574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04800" y="4114800"/>
            <a:ext cx="3962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Cut = 1</a:t>
            </a:r>
          </a:p>
          <a:p>
            <a:endParaRPr lang="en-US" sz="1800"/>
          </a:p>
          <a:p>
            <a:r>
              <a:rPr lang="en-US" sz="1800"/>
              <a:t>Ratio cut = 1/1 + 1/5 = 1.2</a:t>
            </a:r>
          </a:p>
          <a:p>
            <a:endParaRPr lang="en-US" sz="1800"/>
          </a:p>
          <a:p>
            <a:r>
              <a:rPr lang="en-US" sz="1800"/>
              <a:t>Normalized cut =  1/1 + 1/9 = 1.11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76800" y="4084638"/>
            <a:ext cx="39624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Cut = 1</a:t>
            </a:r>
          </a:p>
          <a:p>
            <a:endParaRPr lang="en-US" sz="1800"/>
          </a:p>
          <a:p>
            <a:r>
              <a:rPr lang="en-US" sz="1800"/>
              <a:t>Ratio cut = 1/3 + 1/3 = 0.67</a:t>
            </a:r>
          </a:p>
          <a:p>
            <a:endParaRPr lang="en-US" sz="1800"/>
          </a:p>
          <a:p>
            <a:r>
              <a:rPr lang="en-US" sz="1800"/>
              <a:t>Normalized cut =  1/5 + 1/5 =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Algorithm for Graph Partitioning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Next, we need to design an algorithm that minimizes the objective function</a:t>
            </a:r>
          </a:p>
          <a:p>
            <a:pPr lvl="1"/>
            <a:r>
              <a:rPr lang="en-US" altLang="en-US" smtClean="0"/>
              <a:t>We can use a heuristic (e.g., greedy) approach to do this</a:t>
            </a:r>
          </a:p>
          <a:p>
            <a:pPr lvl="2"/>
            <a:r>
              <a:rPr lang="en-US" altLang="en-US" smtClean="0"/>
              <a:t> Example: METIS graph partitioning 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There is a more elegant way to optimize the function using ideas from spectral graph theory</a:t>
            </a:r>
          </a:p>
          <a:p>
            <a:pPr lvl="2"/>
            <a:r>
              <a:rPr lang="en-US" altLang="en-US" smtClean="0"/>
              <a:t> This leads to a class of algorithms known as </a:t>
            </a:r>
            <a:r>
              <a:rPr lang="en-US" altLang="en-US" u="sng" smtClean="0">
                <a:solidFill>
                  <a:srgbClr val="FF0000"/>
                </a:solidFill>
              </a:rPr>
              <a:t>spectral clustering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Clustering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Next, we’ll do the following</a:t>
            </a:r>
          </a:p>
          <a:p>
            <a:pPr lvl="1"/>
            <a:r>
              <a:rPr lang="en-US" smtClean="0"/>
              <a:t>Examine the spectral properties of a graph</a:t>
            </a:r>
          </a:p>
          <a:p>
            <a:pPr lvl="2"/>
            <a:r>
              <a:rPr lang="en-US" smtClean="0"/>
              <a:t> i.e., eigenvalues/eigenvectors of the adjacency matrix representation of a graph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Show that graph partitioning (using the balanced cut criterion) is equivalent to examining the spectral properties of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146480253</TotalTime>
  <Pages>3</Pages>
  <Words>1079</Words>
  <Application>Microsoft Office PowerPoint</Application>
  <PresentationFormat>On-screen Show (4:3)</PresentationFormat>
  <Paragraphs>308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Monotype Sorts</vt:lpstr>
      <vt:lpstr>Symbol</vt:lpstr>
      <vt:lpstr>Tahoma</vt:lpstr>
      <vt:lpstr>Times New Roman</vt:lpstr>
      <vt:lpstr>Wingdings</vt:lpstr>
      <vt:lpstr>LC.BRev.FY97</vt:lpstr>
      <vt:lpstr>Equation</vt:lpstr>
      <vt:lpstr>Data Mining                       Pang-Ning Tan</vt:lpstr>
      <vt:lpstr>Graph-based Clustering</vt:lpstr>
      <vt:lpstr>Clustering as Graph Partitioning</vt:lpstr>
      <vt:lpstr>Objective Function for Partitioning</vt:lpstr>
      <vt:lpstr>Objective Function for Partitioning</vt:lpstr>
      <vt:lpstr>Objective Function for Partitioning</vt:lpstr>
      <vt:lpstr>Example</vt:lpstr>
      <vt:lpstr>Algorithm for Graph Partitioning </vt:lpstr>
      <vt:lpstr>Spectral Clustering</vt:lpstr>
      <vt:lpstr>Spectral Properties of a Graph</vt:lpstr>
      <vt:lpstr>Preliminaries</vt:lpstr>
      <vt:lpstr>Graph Laplacian Matrix</vt:lpstr>
      <vt:lpstr>Properties of Graph Laplacian Matrix</vt:lpstr>
      <vt:lpstr>Properties of Laplacian Matrix</vt:lpstr>
      <vt:lpstr>Properties of Laplacian Matrix</vt:lpstr>
      <vt:lpstr>Properties of Laplacian Matrix</vt:lpstr>
      <vt:lpstr>Properties of Laplacian Matrix</vt:lpstr>
      <vt:lpstr>Properties of Laplacian Matrix</vt:lpstr>
      <vt:lpstr>Properties of Laplacian Matrix</vt:lpstr>
      <vt:lpstr>Properties of Laplacian Matrix</vt:lpstr>
      <vt:lpstr>Properties of Laplacian Matrix</vt:lpstr>
      <vt:lpstr>Summary</vt:lpstr>
      <vt:lpstr>Spectral Clustering vs Graph Partitioning</vt:lpstr>
      <vt:lpstr>Graph Partitioning</vt:lpstr>
      <vt:lpstr>Ratio Cut</vt:lpstr>
      <vt:lpstr>Ratio Cut</vt:lpstr>
      <vt:lpstr>Ratio Cut</vt:lpstr>
      <vt:lpstr>Spectral Clustering with Ratio Cut </vt:lpstr>
      <vt:lpstr>Spectral Clustering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RUI MA</cp:lastModifiedBy>
  <cp:revision>512</cp:revision>
  <cp:lastPrinted>2001-08-28T17:59:37Z</cp:lastPrinted>
  <dcterms:created xsi:type="dcterms:W3CDTF">1998-03-18T13:44:31Z</dcterms:created>
  <dcterms:modified xsi:type="dcterms:W3CDTF">2015-11-10T04:38:28Z</dcterms:modified>
</cp:coreProperties>
</file>