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515" r:id="rId2"/>
    <p:sldId id="566" r:id="rId3"/>
    <p:sldId id="567" r:id="rId4"/>
    <p:sldId id="568" r:id="rId5"/>
    <p:sldId id="569" r:id="rId6"/>
    <p:sldId id="570" r:id="rId7"/>
    <p:sldId id="593" r:id="rId8"/>
    <p:sldId id="571" r:id="rId9"/>
    <p:sldId id="594" r:id="rId10"/>
    <p:sldId id="572" r:id="rId11"/>
    <p:sldId id="573" r:id="rId12"/>
    <p:sldId id="574" r:id="rId13"/>
    <p:sldId id="575" r:id="rId14"/>
    <p:sldId id="576" r:id="rId15"/>
    <p:sldId id="577" r:id="rId16"/>
    <p:sldId id="578" r:id="rId17"/>
    <p:sldId id="579" r:id="rId18"/>
    <p:sldId id="580" r:id="rId19"/>
    <p:sldId id="581" r:id="rId20"/>
    <p:sldId id="582" r:id="rId21"/>
    <p:sldId id="583" r:id="rId22"/>
    <p:sldId id="596" r:id="rId23"/>
    <p:sldId id="585" r:id="rId24"/>
    <p:sldId id="586" r:id="rId25"/>
    <p:sldId id="587" r:id="rId26"/>
    <p:sldId id="588" r:id="rId27"/>
    <p:sldId id="589" r:id="rId28"/>
    <p:sldId id="590" r:id="rId29"/>
    <p:sldId id="595" r:id="rId30"/>
    <p:sldId id="591" r:id="rId31"/>
  </p:sldIdLst>
  <p:sldSz cx="9144000" cy="6858000" type="screen4x3"/>
  <p:notesSz cx="6946900" cy="92329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18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8487"/>
    <a:srgbClr val="1C5A61"/>
    <a:srgbClr val="0C6D9C"/>
    <a:srgbClr val="FF0000"/>
    <a:srgbClr val="CC3300"/>
    <a:srgbClr val="F5F5F5"/>
    <a:srgbClr val="F4F4F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53" autoAdjust="0"/>
    <p:restoredTop sz="86016" autoAdjust="0"/>
  </p:normalViewPr>
  <p:slideViewPr>
    <p:cSldViewPr>
      <p:cViewPr>
        <p:scale>
          <a:sx n="51" d="100"/>
          <a:sy n="51" d="100"/>
        </p:scale>
        <p:origin x="1277" y="34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2909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9.wmf"/><Relationship Id="rId1" Type="http://schemas.openxmlformats.org/officeDocument/2006/relationships/image" Target="../media/image1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7.wmf"/><Relationship Id="rId4" Type="http://schemas.openxmlformats.org/officeDocument/2006/relationships/image" Target="../media/image25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5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27027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386263"/>
            <a:ext cx="5097463" cy="4151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066" tIns="48035" rIns="96066" bIns="480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277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6338" y="700088"/>
            <a:ext cx="4597400" cy="3448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757788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95325"/>
            <a:ext cx="4611687" cy="3459163"/>
          </a:xfrm>
          <a:solidFill>
            <a:srgbClr val="FFFFFF"/>
          </a:solidFill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386263"/>
            <a:ext cx="5095875" cy="41513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872" tIns="45432" rIns="90872" bIns="45432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09831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41861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 Third Level</a:t>
            </a:r>
          </a:p>
        </p:txBody>
      </p:sp>
      <p:grpSp>
        <p:nvGrpSpPr>
          <p:cNvPr id="1028" name="Group 13"/>
          <p:cNvGrpSpPr>
            <a:grpSpLocks/>
          </p:cNvGrpSpPr>
          <p:nvPr userDrawn="1"/>
        </p:nvGrpSpPr>
        <p:grpSpPr bwMode="auto">
          <a:xfrm>
            <a:off x="381000" y="6400800"/>
            <a:ext cx="8382000" cy="304800"/>
            <a:chOff x="288" y="3408"/>
            <a:chExt cx="5280" cy="192"/>
          </a:xfrm>
        </p:grpSpPr>
        <p:sp>
          <p:nvSpPr>
            <p:cNvPr id="1032" name="Rectangle 14"/>
            <p:cNvSpPr>
              <a:spLocks noChangeArrowheads="1"/>
            </p:cNvSpPr>
            <p:nvPr/>
          </p:nvSpPr>
          <p:spPr bwMode="auto">
            <a:xfrm>
              <a:off x="288" y="3408"/>
              <a:ext cx="5280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1033" name="Rectangle 15"/>
            <p:cNvSpPr>
              <a:spLocks noChangeArrowheads="1"/>
            </p:cNvSpPr>
            <p:nvPr/>
          </p:nvSpPr>
          <p:spPr bwMode="auto">
            <a:xfrm>
              <a:off x="288" y="3408"/>
              <a:ext cx="5269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ts val="2000"/>
                </a:lnSpc>
                <a:defRPr/>
              </a:pPr>
              <a:r>
                <a:rPr lang="en-US" altLang="en-US" sz="1200" b="0" smtClean="0"/>
                <a:t>		 						</a:t>
              </a:r>
              <a:fld id="{B986AA65-36A5-4F8C-8DD4-0D5455B5FB41}" type="slidenum">
                <a:rPr lang="en-US" altLang="en-US" sz="1200" b="0" smtClean="0"/>
                <a:pPr>
                  <a:lnSpc>
                    <a:spcPts val="2000"/>
                  </a:lnSpc>
                  <a:defRPr/>
                </a:pPr>
                <a:t>‹#›</a:t>
              </a:fld>
              <a:r>
                <a:rPr lang="en-US" altLang="en-US" sz="1200" b="0" smtClean="0"/>
                <a:t> </a:t>
              </a:r>
            </a:p>
          </p:txBody>
        </p:sp>
      </p:grpSp>
      <p:grpSp>
        <p:nvGrpSpPr>
          <p:cNvPr id="1029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0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1031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charset="0"/>
        <a:buChar char="–"/>
        <a:defRPr sz="24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4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6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6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8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0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3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4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5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27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25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35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31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CSE 881: Data Mining</a:t>
            </a:r>
            <a:endParaRPr lang="en-US" altLang="en-US" sz="2800" smtClean="0"/>
          </a:p>
        </p:txBody>
      </p:sp>
      <p:sp>
        <p:nvSpPr>
          <p:cNvPr id="2051" name="Rectangle 1027"/>
          <p:cNvSpPr>
            <a:spLocks noChangeArrowheads="1"/>
          </p:cNvSpPr>
          <p:nvPr/>
        </p:nvSpPr>
        <p:spPr bwMode="auto">
          <a:xfrm>
            <a:off x="381000" y="3317875"/>
            <a:ext cx="822960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b="0"/>
              <a:t>Lecture 21: Graph-based Clustering</a:t>
            </a:r>
            <a:endParaRPr lang="en-US" altLang="en-US" sz="1600" b="0"/>
          </a:p>
          <a:p>
            <a:pPr algn="ctr"/>
            <a:endParaRPr lang="en-US" altLang="en-US" sz="1600" b="0"/>
          </a:p>
          <a:p>
            <a:pPr algn="ctr"/>
            <a:endParaRPr lang="en-US" altLang="en-US" sz="16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Spectral Properties of a Graph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Start with a similarity/adjacency matrix, W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which captures all the information about the relationships between nodes</a:t>
            </a:r>
          </a:p>
          <a:p>
            <a:pPr lvl="1"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Define a diagonal matrix D</a:t>
            </a:r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 lvl="1">
              <a:lnSpc>
                <a:spcPct val="90000"/>
              </a:lnSpc>
            </a:pPr>
            <a:r>
              <a:rPr lang="en-US" altLang="en-US" smtClean="0"/>
              <a:t>If W is a binary 0/1 matrix, then D</a:t>
            </a:r>
            <a:r>
              <a:rPr lang="en-US" altLang="en-US" baseline="-25000" smtClean="0"/>
              <a:t>ii</a:t>
            </a:r>
            <a:r>
              <a:rPr lang="en-US" altLang="en-US" smtClean="0"/>
              <a:t> represents the degree of node i</a:t>
            </a:r>
          </a:p>
        </p:txBody>
      </p:sp>
      <p:graphicFrame>
        <p:nvGraphicFramePr>
          <p:cNvPr id="11268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133600" y="3429000"/>
          <a:ext cx="3352800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3" imgW="1562100" imgH="635000" progId="Equation.3">
                  <p:embed/>
                </p:oleObj>
              </mc:Choice>
              <mc:Fallback>
                <p:oleObj name="Equation" r:id="rId3" imgW="1562100" imgH="635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429000"/>
                        <a:ext cx="3352800" cy="1362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Preliminaries</a:t>
            </a:r>
          </a:p>
        </p:txBody>
      </p:sp>
      <p:graphicFrame>
        <p:nvGraphicFramePr>
          <p:cNvPr id="1588255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527550" y="1104900"/>
          <a:ext cx="2863850" cy="237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Equation" r:id="rId3" imgW="1625600" imgH="1371600" progId="Equation.3">
                  <p:embed/>
                </p:oleObj>
              </mc:Choice>
              <mc:Fallback>
                <p:oleObj name="Equation" r:id="rId3" imgW="1625600" imgH="1371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7550" y="1104900"/>
                        <a:ext cx="2863850" cy="237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292" name="Group 59"/>
          <p:cNvGrpSpPr>
            <a:grpSpLocks/>
          </p:cNvGrpSpPr>
          <p:nvPr/>
        </p:nvGrpSpPr>
        <p:grpSpPr bwMode="auto">
          <a:xfrm>
            <a:off x="1287463" y="1066800"/>
            <a:ext cx="2743200" cy="2362200"/>
            <a:chOff x="432" y="768"/>
            <a:chExt cx="1728" cy="1488"/>
          </a:xfrm>
        </p:grpSpPr>
        <p:sp>
          <p:nvSpPr>
            <p:cNvPr id="12303" name="Oval 6"/>
            <p:cNvSpPr>
              <a:spLocks noChangeArrowheads="1"/>
            </p:cNvSpPr>
            <p:nvPr/>
          </p:nvSpPr>
          <p:spPr bwMode="auto">
            <a:xfrm>
              <a:off x="624" y="1056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2304" name="Oval 8"/>
            <p:cNvSpPr>
              <a:spLocks noChangeArrowheads="1"/>
            </p:cNvSpPr>
            <p:nvPr/>
          </p:nvSpPr>
          <p:spPr bwMode="auto">
            <a:xfrm>
              <a:off x="864" y="1440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2305" name="Oval 9"/>
            <p:cNvSpPr>
              <a:spLocks noChangeArrowheads="1"/>
            </p:cNvSpPr>
            <p:nvPr/>
          </p:nvSpPr>
          <p:spPr bwMode="auto">
            <a:xfrm>
              <a:off x="624" y="1872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2306" name="Oval 12"/>
            <p:cNvSpPr>
              <a:spLocks noChangeArrowheads="1"/>
            </p:cNvSpPr>
            <p:nvPr/>
          </p:nvSpPr>
          <p:spPr bwMode="auto">
            <a:xfrm>
              <a:off x="1824" y="1056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2307" name="Oval 13"/>
            <p:cNvSpPr>
              <a:spLocks noChangeArrowheads="1"/>
            </p:cNvSpPr>
            <p:nvPr/>
          </p:nvSpPr>
          <p:spPr bwMode="auto">
            <a:xfrm>
              <a:off x="1440" y="1440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2308" name="Oval 14"/>
            <p:cNvSpPr>
              <a:spLocks noChangeArrowheads="1"/>
            </p:cNvSpPr>
            <p:nvPr/>
          </p:nvSpPr>
          <p:spPr bwMode="auto">
            <a:xfrm>
              <a:off x="1824" y="1872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2309" name="Line 16"/>
            <p:cNvSpPr>
              <a:spLocks noChangeShapeType="1"/>
            </p:cNvSpPr>
            <p:nvPr/>
          </p:nvSpPr>
          <p:spPr bwMode="auto">
            <a:xfrm flipH="1" flipV="1">
              <a:off x="720" y="1200"/>
              <a:ext cx="192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0" name="Line 17"/>
            <p:cNvSpPr>
              <a:spLocks noChangeShapeType="1"/>
            </p:cNvSpPr>
            <p:nvPr/>
          </p:nvSpPr>
          <p:spPr bwMode="auto">
            <a:xfrm flipH="1">
              <a:off x="720" y="1584"/>
              <a:ext cx="192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1" name="Line 18"/>
            <p:cNvSpPr>
              <a:spLocks noChangeShapeType="1"/>
            </p:cNvSpPr>
            <p:nvPr/>
          </p:nvSpPr>
          <p:spPr bwMode="auto">
            <a:xfrm>
              <a:off x="1584" y="1536"/>
              <a:ext cx="28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2" name="Line 19"/>
            <p:cNvSpPr>
              <a:spLocks noChangeShapeType="1"/>
            </p:cNvSpPr>
            <p:nvPr/>
          </p:nvSpPr>
          <p:spPr bwMode="auto">
            <a:xfrm flipV="1">
              <a:off x="1584" y="1152"/>
              <a:ext cx="24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3" name="Text Box 20"/>
            <p:cNvSpPr txBox="1">
              <a:spLocks noChangeArrowheads="1"/>
            </p:cNvSpPr>
            <p:nvPr/>
          </p:nvSpPr>
          <p:spPr bwMode="auto">
            <a:xfrm>
              <a:off x="768" y="1104"/>
              <a:ext cx="28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1</a:t>
              </a:r>
            </a:p>
          </p:txBody>
        </p:sp>
        <p:sp>
          <p:nvSpPr>
            <p:cNvPr id="12314" name="Text Box 22"/>
            <p:cNvSpPr txBox="1">
              <a:spLocks noChangeArrowheads="1"/>
            </p:cNvSpPr>
            <p:nvPr/>
          </p:nvSpPr>
          <p:spPr bwMode="auto">
            <a:xfrm>
              <a:off x="816" y="1632"/>
              <a:ext cx="28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1</a:t>
              </a:r>
            </a:p>
          </p:txBody>
        </p:sp>
        <p:sp>
          <p:nvSpPr>
            <p:cNvPr id="12315" name="Text Box 23"/>
            <p:cNvSpPr txBox="1">
              <a:spLocks noChangeArrowheads="1"/>
            </p:cNvSpPr>
            <p:nvPr/>
          </p:nvSpPr>
          <p:spPr bwMode="auto">
            <a:xfrm>
              <a:off x="1488" y="1152"/>
              <a:ext cx="28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1</a:t>
              </a:r>
            </a:p>
          </p:txBody>
        </p:sp>
        <p:sp>
          <p:nvSpPr>
            <p:cNvPr id="12316" name="Text Box 24"/>
            <p:cNvSpPr txBox="1">
              <a:spLocks noChangeArrowheads="1"/>
            </p:cNvSpPr>
            <p:nvPr/>
          </p:nvSpPr>
          <p:spPr bwMode="auto">
            <a:xfrm>
              <a:off x="1488" y="1584"/>
              <a:ext cx="28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1</a:t>
              </a:r>
            </a:p>
          </p:txBody>
        </p:sp>
        <p:sp>
          <p:nvSpPr>
            <p:cNvPr id="12317" name="Text Box 25"/>
            <p:cNvSpPr txBox="1">
              <a:spLocks noChangeArrowheads="1"/>
            </p:cNvSpPr>
            <p:nvPr/>
          </p:nvSpPr>
          <p:spPr bwMode="auto">
            <a:xfrm>
              <a:off x="432" y="768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1</a:t>
              </a:r>
            </a:p>
          </p:txBody>
        </p:sp>
        <p:sp>
          <p:nvSpPr>
            <p:cNvPr id="12318" name="Text Box 26"/>
            <p:cNvSpPr txBox="1">
              <a:spLocks noChangeArrowheads="1"/>
            </p:cNvSpPr>
            <p:nvPr/>
          </p:nvSpPr>
          <p:spPr bwMode="auto">
            <a:xfrm>
              <a:off x="576" y="1296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3</a:t>
              </a:r>
            </a:p>
          </p:txBody>
        </p:sp>
        <p:sp>
          <p:nvSpPr>
            <p:cNvPr id="12319" name="Text Box 27"/>
            <p:cNvSpPr txBox="1">
              <a:spLocks noChangeArrowheads="1"/>
            </p:cNvSpPr>
            <p:nvPr/>
          </p:nvSpPr>
          <p:spPr bwMode="auto">
            <a:xfrm>
              <a:off x="480" y="1968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2</a:t>
              </a:r>
            </a:p>
          </p:txBody>
        </p:sp>
        <p:sp>
          <p:nvSpPr>
            <p:cNvPr id="12320" name="Text Box 28"/>
            <p:cNvSpPr txBox="1">
              <a:spLocks noChangeArrowheads="1"/>
            </p:cNvSpPr>
            <p:nvPr/>
          </p:nvSpPr>
          <p:spPr bwMode="auto">
            <a:xfrm>
              <a:off x="1776" y="768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5</a:t>
              </a:r>
            </a:p>
          </p:txBody>
        </p:sp>
        <p:sp>
          <p:nvSpPr>
            <p:cNvPr id="12321" name="Text Box 29"/>
            <p:cNvSpPr txBox="1">
              <a:spLocks noChangeArrowheads="1"/>
            </p:cNvSpPr>
            <p:nvPr/>
          </p:nvSpPr>
          <p:spPr bwMode="auto">
            <a:xfrm>
              <a:off x="1632" y="1344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4</a:t>
              </a:r>
            </a:p>
          </p:txBody>
        </p:sp>
        <p:sp>
          <p:nvSpPr>
            <p:cNvPr id="12322" name="Text Box 30"/>
            <p:cNvSpPr txBox="1">
              <a:spLocks noChangeArrowheads="1"/>
            </p:cNvSpPr>
            <p:nvPr/>
          </p:nvSpPr>
          <p:spPr bwMode="auto">
            <a:xfrm>
              <a:off x="1776" y="1968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6</a:t>
              </a:r>
            </a:p>
          </p:txBody>
        </p:sp>
      </p:grpSp>
      <p:sp>
        <p:nvSpPr>
          <p:cNvPr id="1588286" name="Text Box 62"/>
          <p:cNvSpPr txBox="1">
            <a:spLocks noChangeArrowheads="1"/>
          </p:cNvSpPr>
          <p:nvPr/>
        </p:nvSpPr>
        <p:spPr bwMode="auto">
          <a:xfrm>
            <a:off x="7391400" y="1981200"/>
            <a:ext cx="1524000" cy="523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Two block matrices</a:t>
            </a:r>
          </a:p>
        </p:txBody>
      </p:sp>
      <p:graphicFrame>
        <p:nvGraphicFramePr>
          <p:cNvPr id="1588293" name="Object 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85800" y="4579938"/>
          <a:ext cx="3352800" cy="1363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Equation" r:id="rId5" imgW="1562100" imgH="635000" progId="Equation.3">
                  <p:embed/>
                </p:oleObj>
              </mc:Choice>
              <mc:Fallback>
                <p:oleObj name="Equation" r:id="rId5" imgW="1562100" imgH="635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579938"/>
                        <a:ext cx="3352800" cy="1363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8297" name="Object 4"/>
          <p:cNvGraphicFramePr>
            <a:graphicFrameLocks noChangeAspect="1"/>
          </p:cNvGraphicFramePr>
          <p:nvPr/>
        </p:nvGraphicFramePr>
        <p:xfrm>
          <a:off x="4533900" y="3733800"/>
          <a:ext cx="2857500" cy="243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Equation" r:id="rId7" imgW="1612900" imgH="1371600" progId="Equation.3">
                  <p:embed/>
                </p:oleObj>
              </mc:Choice>
              <mc:Fallback>
                <p:oleObj name="Equation" r:id="rId7" imgW="1612900" imgH="1371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0" y="3733800"/>
                        <a:ext cx="2857500" cy="2430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80"/>
          <p:cNvGrpSpPr>
            <a:grpSpLocks/>
          </p:cNvGrpSpPr>
          <p:nvPr/>
        </p:nvGrpSpPr>
        <p:grpSpPr bwMode="auto">
          <a:xfrm>
            <a:off x="1143000" y="1066800"/>
            <a:ext cx="6172200" cy="2590800"/>
            <a:chOff x="672" y="672"/>
            <a:chExt cx="3888" cy="1632"/>
          </a:xfrm>
        </p:grpSpPr>
        <p:grpSp>
          <p:nvGrpSpPr>
            <p:cNvPr id="12298" name="Group 65"/>
            <p:cNvGrpSpPr>
              <a:grpSpLocks/>
            </p:cNvGrpSpPr>
            <p:nvPr/>
          </p:nvGrpSpPr>
          <p:grpSpPr bwMode="auto">
            <a:xfrm>
              <a:off x="3168" y="672"/>
              <a:ext cx="1392" cy="1536"/>
              <a:chOff x="3120" y="672"/>
              <a:chExt cx="1392" cy="1536"/>
            </a:xfrm>
          </p:grpSpPr>
          <p:sp>
            <p:nvSpPr>
              <p:cNvPr id="12301" name="Rectangle 60"/>
              <p:cNvSpPr>
                <a:spLocks noChangeArrowheads="1"/>
              </p:cNvSpPr>
              <p:nvPr/>
            </p:nvSpPr>
            <p:spPr bwMode="auto">
              <a:xfrm>
                <a:off x="3120" y="672"/>
                <a:ext cx="672" cy="768"/>
              </a:xfrm>
              <a:prstGeom prst="rect">
                <a:avLst/>
              </a:prstGeom>
              <a:noFill/>
              <a:ln w="31750">
                <a:solidFill>
                  <a:srgbClr val="FF0000"/>
                </a:solidFill>
                <a:prstDash val="dash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12302" name="Rectangle 61"/>
              <p:cNvSpPr>
                <a:spLocks noChangeArrowheads="1"/>
              </p:cNvSpPr>
              <p:nvPr/>
            </p:nvSpPr>
            <p:spPr bwMode="auto">
              <a:xfrm>
                <a:off x="3840" y="1440"/>
                <a:ext cx="672" cy="768"/>
              </a:xfrm>
              <a:prstGeom prst="rect">
                <a:avLst/>
              </a:prstGeom>
              <a:noFill/>
              <a:ln w="31750">
                <a:solidFill>
                  <a:srgbClr val="FF0000"/>
                </a:solidFill>
                <a:prstDash val="dash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</p:grpSp>
        <p:sp>
          <p:nvSpPr>
            <p:cNvPr id="12299" name="Rectangle 78"/>
            <p:cNvSpPr>
              <a:spLocks noChangeArrowheads="1"/>
            </p:cNvSpPr>
            <p:nvPr/>
          </p:nvSpPr>
          <p:spPr bwMode="auto">
            <a:xfrm>
              <a:off x="672" y="672"/>
              <a:ext cx="816" cy="1584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2300" name="Rectangle 79"/>
            <p:cNvSpPr>
              <a:spLocks noChangeArrowheads="1"/>
            </p:cNvSpPr>
            <p:nvPr/>
          </p:nvSpPr>
          <p:spPr bwMode="auto">
            <a:xfrm>
              <a:off x="1632" y="672"/>
              <a:ext cx="816" cy="1632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</p:grpSp>
      <p:sp>
        <p:nvSpPr>
          <p:cNvPr id="1588305" name="Text Box 81"/>
          <p:cNvSpPr txBox="1">
            <a:spLocks noChangeArrowheads="1"/>
          </p:cNvSpPr>
          <p:nvPr/>
        </p:nvSpPr>
        <p:spPr bwMode="auto">
          <a:xfrm>
            <a:off x="1752600" y="3733800"/>
            <a:ext cx="15240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Two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8286" grpId="0"/>
      <p:bldP spid="158830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Graph Laplacian Matrix</a:t>
            </a:r>
          </a:p>
        </p:txBody>
      </p:sp>
      <p:graphicFrame>
        <p:nvGraphicFramePr>
          <p:cNvPr id="13315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343400" y="1104900"/>
          <a:ext cx="2971800" cy="237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Equation" r:id="rId3" imgW="1625600" imgH="1371600" progId="Equation.3">
                  <p:embed/>
                </p:oleObj>
              </mc:Choice>
              <mc:Fallback>
                <p:oleObj name="Equation" r:id="rId3" imgW="1625600" imgH="1371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104900"/>
                        <a:ext cx="2971800" cy="237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1211263" y="1066800"/>
            <a:ext cx="2743200" cy="2362200"/>
            <a:chOff x="432" y="768"/>
            <a:chExt cx="1728" cy="1488"/>
          </a:xfrm>
        </p:grpSpPr>
        <p:sp>
          <p:nvSpPr>
            <p:cNvPr id="13327" name="Oval 5"/>
            <p:cNvSpPr>
              <a:spLocks noChangeArrowheads="1"/>
            </p:cNvSpPr>
            <p:nvPr/>
          </p:nvSpPr>
          <p:spPr bwMode="auto">
            <a:xfrm>
              <a:off x="624" y="1056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3328" name="Oval 6"/>
            <p:cNvSpPr>
              <a:spLocks noChangeArrowheads="1"/>
            </p:cNvSpPr>
            <p:nvPr/>
          </p:nvSpPr>
          <p:spPr bwMode="auto">
            <a:xfrm>
              <a:off x="864" y="1440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3329" name="Oval 7"/>
            <p:cNvSpPr>
              <a:spLocks noChangeArrowheads="1"/>
            </p:cNvSpPr>
            <p:nvPr/>
          </p:nvSpPr>
          <p:spPr bwMode="auto">
            <a:xfrm>
              <a:off x="624" y="1872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3330" name="Oval 8"/>
            <p:cNvSpPr>
              <a:spLocks noChangeArrowheads="1"/>
            </p:cNvSpPr>
            <p:nvPr/>
          </p:nvSpPr>
          <p:spPr bwMode="auto">
            <a:xfrm>
              <a:off x="1824" y="1056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3331" name="Oval 9"/>
            <p:cNvSpPr>
              <a:spLocks noChangeArrowheads="1"/>
            </p:cNvSpPr>
            <p:nvPr/>
          </p:nvSpPr>
          <p:spPr bwMode="auto">
            <a:xfrm>
              <a:off x="1440" y="1440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3332" name="Oval 10"/>
            <p:cNvSpPr>
              <a:spLocks noChangeArrowheads="1"/>
            </p:cNvSpPr>
            <p:nvPr/>
          </p:nvSpPr>
          <p:spPr bwMode="auto">
            <a:xfrm>
              <a:off x="1824" y="1872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3333" name="Line 11"/>
            <p:cNvSpPr>
              <a:spLocks noChangeShapeType="1"/>
            </p:cNvSpPr>
            <p:nvPr/>
          </p:nvSpPr>
          <p:spPr bwMode="auto">
            <a:xfrm flipH="1" flipV="1">
              <a:off x="720" y="1200"/>
              <a:ext cx="192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4" name="Line 12"/>
            <p:cNvSpPr>
              <a:spLocks noChangeShapeType="1"/>
            </p:cNvSpPr>
            <p:nvPr/>
          </p:nvSpPr>
          <p:spPr bwMode="auto">
            <a:xfrm flipH="1">
              <a:off x="720" y="1584"/>
              <a:ext cx="192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5" name="Line 13"/>
            <p:cNvSpPr>
              <a:spLocks noChangeShapeType="1"/>
            </p:cNvSpPr>
            <p:nvPr/>
          </p:nvSpPr>
          <p:spPr bwMode="auto">
            <a:xfrm>
              <a:off x="1584" y="1536"/>
              <a:ext cx="28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6" name="Line 14"/>
            <p:cNvSpPr>
              <a:spLocks noChangeShapeType="1"/>
            </p:cNvSpPr>
            <p:nvPr/>
          </p:nvSpPr>
          <p:spPr bwMode="auto">
            <a:xfrm flipV="1">
              <a:off x="1584" y="1152"/>
              <a:ext cx="24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7" name="Text Box 15"/>
            <p:cNvSpPr txBox="1">
              <a:spLocks noChangeArrowheads="1"/>
            </p:cNvSpPr>
            <p:nvPr/>
          </p:nvSpPr>
          <p:spPr bwMode="auto">
            <a:xfrm>
              <a:off x="768" y="1104"/>
              <a:ext cx="28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1</a:t>
              </a:r>
            </a:p>
          </p:txBody>
        </p:sp>
        <p:sp>
          <p:nvSpPr>
            <p:cNvPr id="13338" name="Text Box 16"/>
            <p:cNvSpPr txBox="1">
              <a:spLocks noChangeArrowheads="1"/>
            </p:cNvSpPr>
            <p:nvPr/>
          </p:nvSpPr>
          <p:spPr bwMode="auto">
            <a:xfrm>
              <a:off x="816" y="1632"/>
              <a:ext cx="28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1</a:t>
              </a:r>
            </a:p>
          </p:txBody>
        </p:sp>
        <p:sp>
          <p:nvSpPr>
            <p:cNvPr id="13339" name="Text Box 17"/>
            <p:cNvSpPr txBox="1">
              <a:spLocks noChangeArrowheads="1"/>
            </p:cNvSpPr>
            <p:nvPr/>
          </p:nvSpPr>
          <p:spPr bwMode="auto">
            <a:xfrm>
              <a:off x="1488" y="1152"/>
              <a:ext cx="28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1</a:t>
              </a:r>
            </a:p>
          </p:txBody>
        </p:sp>
        <p:sp>
          <p:nvSpPr>
            <p:cNvPr id="13340" name="Text Box 18"/>
            <p:cNvSpPr txBox="1">
              <a:spLocks noChangeArrowheads="1"/>
            </p:cNvSpPr>
            <p:nvPr/>
          </p:nvSpPr>
          <p:spPr bwMode="auto">
            <a:xfrm>
              <a:off x="1488" y="1584"/>
              <a:ext cx="28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1</a:t>
              </a:r>
            </a:p>
          </p:txBody>
        </p:sp>
        <p:sp>
          <p:nvSpPr>
            <p:cNvPr id="13341" name="Text Box 19"/>
            <p:cNvSpPr txBox="1">
              <a:spLocks noChangeArrowheads="1"/>
            </p:cNvSpPr>
            <p:nvPr/>
          </p:nvSpPr>
          <p:spPr bwMode="auto">
            <a:xfrm>
              <a:off x="432" y="768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1</a:t>
              </a:r>
            </a:p>
          </p:txBody>
        </p:sp>
        <p:sp>
          <p:nvSpPr>
            <p:cNvPr id="13342" name="Text Box 20"/>
            <p:cNvSpPr txBox="1">
              <a:spLocks noChangeArrowheads="1"/>
            </p:cNvSpPr>
            <p:nvPr/>
          </p:nvSpPr>
          <p:spPr bwMode="auto">
            <a:xfrm>
              <a:off x="576" y="1296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3</a:t>
              </a:r>
            </a:p>
          </p:txBody>
        </p:sp>
        <p:sp>
          <p:nvSpPr>
            <p:cNvPr id="13343" name="Text Box 21"/>
            <p:cNvSpPr txBox="1">
              <a:spLocks noChangeArrowheads="1"/>
            </p:cNvSpPr>
            <p:nvPr/>
          </p:nvSpPr>
          <p:spPr bwMode="auto">
            <a:xfrm>
              <a:off x="480" y="1968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2</a:t>
              </a:r>
            </a:p>
          </p:txBody>
        </p:sp>
        <p:sp>
          <p:nvSpPr>
            <p:cNvPr id="13344" name="Text Box 22"/>
            <p:cNvSpPr txBox="1">
              <a:spLocks noChangeArrowheads="1"/>
            </p:cNvSpPr>
            <p:nvPr/>
          </p:nvSpPr>
          <p:spPr bwMode="auto">
            <a:xfrm>
              <a:off x="1776" y="768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5</a:t>
              </a:r>
            </a:p>
          </p:txBody>
        </p:sp>
        <p:sp>
          <p:nvSpPr>
            <p:cNvPr id="13345" name="Text Box 23"/>
            <p:cNvSpPr txBox="1">
              <a:spLocks noChangeArrowheads="1"/>
            </p:cNvSpPr>
            <p:nvPr/>
          </p:nvSpPr>
          <p:spPr bwMode="auto">
            <a:xfrm>
              <a:off x="1632" y="1344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4</a:t>
              </a:r>
            </a:p>
          </p:txBody>
        </p:sp>
        <p:sp>
          <p:nvSpPr>
            <p:cNvPr id="13346" name="Text Box 24"/>
            <p:cNvSpPr txBox="1">
              <a:spLocks noChangeArrowheads="1"/>
            </p:cNvSpPr>
            <p:nvPr/>
          </p:nvSpPr>
          <p:spPr bwMode="auto">
            <a:xfrm>
              <a:off x="1776" y="1968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6</a:t>
              </a:r>
            </a:p>
          </p:txBody>
        </p:sp>
      </p:grpSp>
      <p:grpSp>
        <p:nvGrpSpPr>
          <p:cNvPr id="13317" name="Group 25"/>
          <p:cNvGrpSpPr>
            <a:grpSpLocks/>
          </p:cNvGrpSpPr>
          <p:nvPr/>
        </p:nvGrpSpPr>
        <p:grpSpPr bwMode="auto">
          <a:xfrm>
            <a:off x="4953000" y="1066800"/>
            <a:ext cx="2286000" cy="2438400"/>
            <a:chOff x="3120" y="672"/>
            <a:chExt cx="1392" cy="1536"/>
          </a:xfrm>
        </p:grpSpPr>
        <p:sp>
          <p:nvSpPr>
            <p:cNvPr id="13325" name="Rectangle 26"/>
            <p:cNvSpPr>
              <a:spLocks noChangeArrowheads="1"/>
            </p:cNvSpPr>
            <p:nvPr/>
          </p:nvSpPr>
          <p:spPr bwMode="auto">
            <a:xfrm>
              <a:off x="3120" y="672"/>
              <a:ext cx="672" cy="768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3326" name="Rectangle 27"/>
            <p:cNvSpPr>
              <a:spLocks noChangeArrowheads="1"/>
            </p:cNvSpPr>
            <p:nvPr/>
          </p:nvSpPr>
          <p:spPr bwMode="auto">
            <a:xfrm>
              <a:off x="3840" y="1440"/>
              <a:ext cx="672" cy="768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</p:grpSp>
      <p:sp>
        <p:nvSpPr>
          <p:cNvPr id="13318" name="Text Box 28"/>
          <p:cNvSpPr txBox="1">
            <a:spLocks noChangeArrowheads="1"/>
          </p:cNvSpPr>
          <p:nvPr/>
        </p:nvSpPr>
        <p:spPr bwMode="auto">
          <a:xfrm>
            <a:off x="7315200" y="1981200"/>
            <a:ext cx="1524000" cy="523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Two block matrices</a:t>
            </a:r>
          </a:p>
        </p:txBody>
      </p:sp>
      <p:graphicFrame>
        <p:nvGraphicFramePr>
          <p:cNvPr id="1594397" name="Object 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85800" y="3886200"/>
          <a:ext cx="33528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Equation" r:id="rId5" imgW="1333500" imgH="203200" progId="Equation.3">
                  <p:embed/>
                </p:oleObj>
              </mc:Choice>
              <mc:Fallback>
                <p:oleObj name="Equation" r:id="rId5" imgW="13335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886200"/>
                        <a:ext cx="3352800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4398" name="Object 4"/>
          <p:cNvGraphicFramePr>
            <a:graphicFrameLocks noChangeAspect="1"/>
          </p:cNvGraphicFramePr>
          <p:nvPr/>
        </p:nvGraphicFramePr>
        <p:xfrm>
          <a:off x="4114800" y="3810000"/>
          <a:ext cx="3810000" cy="255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Equation" r:id="rId7" imgW="2082800" imgH="1371600" progId="Equation.3">
                  <p:embed/>
                </p:oleObj>
              </mc:Choice>
              <mc:Fallback>
                <p:oleObj name="Equation" r:id="rId7" imgW="2082800" imgH="1371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810000"/>
                        <a:ext cx="3810000" cy="2559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4648200" y="3810000"/>
            <a:ext cx="3200400" cy="2514600"/>
            <a:chOff x="3120" y="672"/>
            <a:chExt cx="1392" cy="1536"/>
          </a:xfrm>
        </p:grpSpPr>
        <p:sp>
          <p:nvSpPr>
            <p:cNvPr id="13323" name="Rectangle 32"/>
            <p:cNvSpPr>
              <a:spLocks noChangeArrowheads="1"/>
            </p:cNvSpPr>
            <p:nvPr/>
          </p:nvSpPr>
          <p:spPr bwMode="auto">
            <a:xfrm>
              <a:off x="3120" y="672"/>
              <a:ext cx="672" cy="768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3324" name="Rectangle 33"/>
            <p:cNvSpPr>
              <a:spLocks noChangeArrowheads="1"/>
            </p:cNvSpPr>
            <p:nvPr/>
          </p:nvSpPr>
          <p:spPr bwMode="auto">
            <a:xfrm>
              <a:off x="3840" y="1440"/>
              <a:ext cx="672" cy="768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</p:grpSp>
      <p:sp>
        <p:nvSpPr>
          <p:cNvPr id="34" name="Text Box 28"/>
          <p:cNvSpPr txBox="1">
            <a:spLocks noChangeArrowheads="1"/>
          </p:cNvSpPr>
          <p:nvPr/>
        </p:nvSpPr>
        <p:spPr bwMode="auto">
          <a:xfrm>
            <a:off x="1917700" y="5067300"/>
            <a:ext cx="1524000" cy="7381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Laplacian also has a block 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Properties of Graph Laplacian Matrix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3000"/>
            <a:ext cx="8504238" cy="5181600"/>
          </a:xfrm>
        </p:spPr>
        <p:txBody>
          <a:bodyPr/>
          <a:lstStyle/>
          <a:p>
            <a:r>
              <a:rPr lang="en-US" altLang="en-US" smtClean="0"/>
              <a:t>L = D – W is a symmetric matrix</a:t>
            </a:r>
          </a:p>
          <a:p>
            <a:r>
              <a:rPr lang="en-US" altLang="en-US" smtClean="0"/>
              <a:t>L is a positive semi-definite matrix</a:t>
            </a:r>
          </a:p>
          <a:p>
            <a:pPr lvl="1"/>
            <a:r>
              <a:rPr lang="en-US" altLang="en-US" smtClean="0"/>
              <a:t>For all real-valued vectors, </a:t>
            </a:r>
            <a:r>
              <a:rPr lang="en-US" altLang="en-US" i="1" smtClean="0">
                <a:latin typeface="Times New Roman" pitchFamily="18" charset="0"/>
              </a:rPr>
              <a:t>x</a:t>
            </a:r>
            <a:r>
              <a:rPr lang="en-US" altLang="en-US" smtClean="0"/>
              <a:t>:   </a:t>
            </a:r>
            <a:r>
              <a:rPr lang="en-US" altLang="en-US" i="1" smtClean="0">
                <a:latin typeface="Times New Roman" pitchFamily="18" charset="0"/>
              </a:rPr>
              <a:t>x</a:t>
            </a:r>
            <a:r>
              <a:rPr lang="en-US" altLang="en-US" baseline="30000" smtClean="0"/>
              <a:t>T</a:t>
            </a:r>
            <a:r>
              <a:rPr lang="en-US" altLang="en-US" smtClean="0"/>
              <a:t>L</a:t>
            </a:r>
            <a:r>
              <a:rPr lang="en-US" altLang="en-US" i="1" smtClean="0">
                <a:latin typeface="Times New Roman" pitchFamily="18" charset="0"/>
              </a:rPr>
              <a:t>x</a:t>
            </a:r>
            <a:r>
              <a:rPr lang="en-US" altLang="en-US" smtClean="0"/>
              <a:t> </a:t>
            </a:r>
            <a:r>
              <a:rPr lang="en-US" altLang="en-US" smtClean="0">
                <a:sym typeface="Symbol" pitchFamily="18" charset="2"/>
              </a:rPr>
              <a:t> 0</a:t>
            </a:r>
          </a:p>
          <a:p>
            <a:pPr lvl="4"/>
            <a:endParaRPr lang="en-US" altLang="en-US" smtClean="0"/>
          </a:p>
          <a:p>
            <a:pPr lvl="1">
              <a:buFont typeface="Arial" charset="0"/>
              <a:buNone/>
            </a:pPr>
            <a:endParaRPr lang="en-US" altLang="en-US" smtClean="0"/>
          </a:p>
          <a:p>
            <a:pPr lvl="1">
              <a:buFont typeface="Arial" charset="0"/>
              <a:buNone/>
            </a:pPr>
            <a:endParaRPr lang="en-US" altLang="en-US" smtClean="0"/>
          </a:p>
          <a:p>
            <a:pPr lvl="1">
              <a:buFont typeface="Arial" charset="0"/>
              <a:buNone/>
            </a:pPr>
            <a:endParaRPr lang="en-US" altLang="en-US" smtClean="0"/>
          </a:p>
          <a:p>
            <a:pPr lvl="1">
              <a:buFont typeface="Arial" charset="0"/>
              <a:buNone/>
            </a:pPr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Consequence: all eigenvalues of L are </a:t>
            </a:r>
            <a:r>
              <a:rPr lang="en-US" altLang="en-US" smtClean="0">
                <a:sym typeface="Symbol" pitchFamily="18" charset="2"/>
              </a:rPr>
              <a:t> 0</a:t>
            </a:r>
          </a:p>
        </p:txBody>
      </p:sp>
      <p:graphicFrame>
        <p:nvGraphicFramePr>
          <p:cNvPr id="14340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828800" y="2743200"/>
          <a:ext cx="5864225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Equation" r:id="rId3" imgW="3276600" imgH="1574800" progId="Equation.3">
                  <p:embed/>
                </p:oleObj>
              </mc:Choice>
              <mc:Fallback>
                <p:oleObj name="Equation" r:id="rId3" imgW="3276600" imgH="1574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743200"/>
                        <a:ext cx="5864225" cy="281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Properties of Laplacian Matrix</a:t>
            </a:r>
          </a:p>
        </p:txBody>
      </p:sp>
      <p:graphicFrame>
        <p:nvGraphicFramePr>
          <p:cNvPr id="15363" name="Object 2"/>
          <p:cNvGraphicFramePr>
            <a:graphicFrameLocks noGrp="1" noChangeAspect="1"/>
          </p:cNvGraphicFramePr>
          <p:nvPr>
            <p:ph idx="4294967295"/>
          </p:nvPr>
        </p:nvGraphicFramePr>
        <p:xfrm>
          <a:off x="227013" y="1257300"/>
          <a:ext cx="8688387" cy="476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tion" r:id="rId3" imgW="4356100" imgH="2387600" progId="Equation.3">
                  <p:embed/>
                </p:oleObj>
              </mc:Choice>
              <mc:Fallback>
                <p:oleObj name="Equation" r:id="rId3" imgW="4356100" imgH="2387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13" y="1257300"/>
                        <a:ext cx="8688387" cy="476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Properties of Laplacian Matrix</a:t>
            </a: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Since e </a:t>
            </a:r>
            <a:r>
              <a:rPr lang="en-US" altLang="en-US" smtClean="0">
                <a:sym typeface="Symbol" pitchFamily="18" charset="2"/>
              </a:rPr>
              <a:t> [0..0]</a:t>
            </a:r>
            <a:r>
              <a:rPr lang="en-US" altLang="en-US" baseline="30000" smtClean="0">
                <a:sym typeface="Symbol" pitchFamily="18" charset="2"/>
              </a:rPr>
              <a:t>T</a:t>
            </a:r>
            <a:r>
              <a:rPr lang="en-US" altLang="en-US" smtClean="0"/>
              <a:t>, therefore </a:t>
            </a:r>
            <a:r>
              <a:rPr lang="en-US" altLang="en-US" smtClean="0">
                <a:sym typeface="Symbol" pitchFamily="18" charset="2"/>
              </a:rPr>
              <a:t> = </a:t>
            </a:r>
            <a:r>
              <a:rPr lang="en-US" altLang="en-US" smtClean="0"/>
              <a:t>0 </a:t>
            </a:r>
          </a:p>
          <a:p>
            <a:pPr lvl="1"/>
            <a:r>
              <a:rPr lang="en-US" altLang="en-US" smtClean="0"/>
              <a:t>0 is an eigenvalue of L with the corresponding eigenvector e = [1 1 1 1…1]</a:t>
            </a:r>
            <a:r>
              <a:rPr lang="en-US" altLang="en-US" baseline="30000" smtClean="0"/>
              <a:t>T</a:t>
            </a:r>
          </a:p>
          <a:p>
            <a:pPr lvl="1"/>
            <a:r>
              <a:rPr lang="en-US" altLang="en-US" smtClean="0"/>
              <a:t>Furthermore, since L is positive semi-definite, 0 is the smallest eigenvalue of L</a:t>
            </a:r>
          </a:p>
        </p:txBody>
      </p:sp>
      <p:graphicFrame>
        <p:nvGraphicFramePr>
          <p:cNvPr id="16388" name="Object 2"/>
          <p:cNvGraphicFramePr>
            <a:graphicFrameLocks noGrp="1" noChangeAspect="1"/>
          </p:cNvGraphicFramePr>
          <p:nvPr>
            <p:ph idx="4294967295"/>
          </p:nvPr>
        </p:nvGraphicFramePr>
        <p:xfrm>
          <a:off x="1752600" y="1219200"/>
          <a:ext cx="4800600" cy="219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Equation" r:id="rId3" imgW="1943100" imgH="889000" progId="Equation.3">
                  <p:embed/>
                </p:oleObj>
              </mc:Choice>
              <mc:Fallback>
                <p:oleObj name="Equation" r:id="rId3" imgW="1943100" imgH="889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219200"/>
                        <a:ext cx="4800600" cy="219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Properties of Laplacian Matrix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mtClean="0"/>
              <a:t>More generally, if 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pPr lvl="1"/>
            <a:r>
              <a:rPr lang="en-US" altLang="en-US" smtClean="0"/>
              <a:t>Then</a:t>
            </a:r>
          </a:p>
          <a:p>
            <a:pPr lvl="2"/>
            <a:r>
              <a:rPr lang="en-US" altLang="en-US" smtClean="0"/>
              <a:t> There are k eigenvalues of L which have the value 0</a:t>
            </a:r>
          </a:p>
          <a:p>
            <a:pPr lvl="2"/>
            <a:r>
              <a:rPr lang="en-US" altLang="en-US" smtClean="0"/>
              <a:t> The corresponding eigenvectors are:</a:t>
            </a:r>
          </a:p>
        </p:txBody>
      </p:sp>
      <p:graphicFrame>
        <p:nvGraphicFramePr>
          <p:cNvPr id="17412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038600" y="1066800"/>
          <a:ext cx="2560638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Equation" r:id="rId3" imgW="1371600" imgH="939800" progId="Equation.3">
                  <p:embed/>
                </p:oleObj>
              </mc:Choice>
              <mc:Fallback>
                <p:oleObj name="Equation" r:id="rId3" imgW="1371600" imgH="939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066800"/>
                        <a:ext cx="2560638" cy="175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362200" y="4038600"/>
          <a:ext cx="1649413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Equation" r:id="rId5" imgW="990600" imgH="1371600" progId="Equation.3">
                  <p:embed/>
                </p:oleObj>
              </mc:Choice>
              <mc:Fallback>
                <p:oleObj name="Equation" r:id="rId5" imgW="990600" imgH="1371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038600"/>
                        <a:ext cx="1649413" cy="228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 Box 8"/>
          <p:cNvSpPr txBox="1">
            <a:spLocks noChangeArrowheads="1"/>
          </p:cNvSpPr>
          <p:nvPr/>
        </p:nvSpPr>
        <p:spPr bwMode="auto">
          <a:xfrm>
            <a:off x="4953000" y="4572000"/>
            <a:ext cx="24384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b="0"/>
              <a:t>where e is [1 1…1]</a:t>
            </a:r>
            <a:r>
              <a:rPr lang="en-US" altLang="en-US" sz="1800" b="0" baseline="30000"/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Properties of Laplacian Matrix</a:t>
            </a:r>
          </a:p>
        </p:txBody>
      </p:sp>
      <p:sp>
        <p:nvSpPr>
          <p:cNvPr id="1645574" name="Text Box 6"/>
          <p:cNvSpPr txBox="1">
            <a:spLocks noChangeArrowheads="1"/>
          </p:cNvSpPr>
          <p:nvPr/>
        </p:nvSpPr>
        <p:spPr bwMode="auto">
          <a:xfrm>
            <a:off x="304800" y="3352800"/>
            <a:ext cx="2514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Eigenvalues of L:</a:t>
            </a:r>
          </a:p>
        </p:txBody>
      </p:sp>
      <p:grpSp>
        <p:nvGrpSpPr>
          <p:cNvPr id="2" name="Group 166"/>
          <p:cNvGrpSpPr>
            <a:grpSpLocks/>
          </p:cNvGrpSpPr>
          <p:nvPr/>
        </p:nvGrpSpPr>
        <p:grpSpPr bwMode="auto">
          <a:xfrm>
            <a:off x="152400" y="3902075"/>
            <a:ext cx="2836863" cy="2332038"/>
            <a:chOff x="96" y="2458"/>
            <a:chExt cx="1787" cy="1469"/>
          </a:xfrm>
        </p:grpSpPr>
        <p:graphicFrame>
          <p:nvGraphicFramePr>
            <p:cNvPr id="18467" name="Object 4"/>
            <p:cNvGraphicFramePr>
              <a:graphicFrameLocks noChangeAspect="1"/>
            </p:cNvGraphicFramePr>
            <p:nvPr/>
          </p:nvGraphicFramePr>
          <p:xfrm>
            <a:off x="96" y="2458"/>
            <a:ext cx="1787" cy="14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8" name="Equation" r:id="rId3" imgW="1625600" imgH="1371600" progId="Equation.3">
                    <p:embed/>
                  </p:oleObj>
                </mc:Choice>
                <mc:Fallback>
                  <p:oleObj name="Equation" r:id="rId3" imgW="1625600" imgH="1371600" progId="Equation.3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" y="2458"/>
                          <a:ext cx="1787" cy="14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68" name="Rectangle 7"/>
            <p:cNvSpPr>
              <a:spLocks noChangeArrowheads="1"/>
            </p:cNvSpPr>
            <p:nvPr/>
          </p:nvSpPr>
          <p:spPr bwMode="auto">
            <a:xfrm>
              <a:off x="432" y="2458"/>
              <a:ext cx="144" cy="240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8469" name="Rectangle 11"/>
            <p:cNvSpPr>
              <a:spLocks noChangeArrowheads="1"/>
            </p:cNvSpPr>
            <p:nvPr/>
          </p:nvSpPr>
          <p:spPr bwMode="auto">
            <a:xfrm>
              <a:off x="672" y="2698"/>
              <a:ext cx="144" cy="240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</p:grpSp>
      <p:sp>
        <p:nvSpPr>
          <p:cNvPr id="1645581" name="Text Box 13"/>
          <p:cNvSpPr txBox="1">
            <a:spLocks noChangeArrowheads="1"/>
          </p:cNvSpPr>
          <p:nvPr/>
        </p:nvSpPr>
        <p:spPr bwMode="auto">
          <a:xfrm>
            <a:off x="5943600" y="3368675"/>
            <a:ext cx="2514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Eigenvectors of L:</a:t>
            </a:r>
          </a:p>
        </p:txBody>
      </p:sp>
      <p:grpSp>
        <p:nvGrpSpPr>
          <p:cNvPr id="3" name="Group 167"/>
          <p:cNvGrpSpPr>
            <a:grpSpLocks/>
          </p:cNvGrpSpPr>
          <p:nvPr/>
        </p:nvGrpSpPr>
        <p:grpSpPr bwMode="auto">
          <a:xfrm>
            <a:off x="3581400" y="3825875"/>
            <a:ext cx="5438775" cy="2270125"/>
            <a:chOff x="2256" y="2410"/>
            <a:chExt cx="3426" cy="1430"/>
          </a:xfrm>
        </p:grpSpPr>
        <p:graphicFrame>
          <p:nvGraphicFramePr>
            <p:cNvPr id="18464" name="Object 3"/>
            <p:cNvGraphicFramePr>
              <a:graphicFrameLocks noChangeAspect="1"/>
            </p:cNvGraphicFramePr>
            <p:nvPr/>
          </p:nvGraphicFramePr>
          <p:xfrm>
            <a:off x="2256" y="2428"/>
            <a:ext cx="3426" cy="14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9" name="Equation" r:id="rId5" imgW="3263900" imgH="1371600" progId="Equation.3">
                    <p:embed/>
                  </p:oleObj>
                </mc:Choice>
                <mc:Fallback>
                  <p:oleObj name="Equation" r:id="rId5" imgW="3263900" imgH="13716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2428"/>
                          <a:ext cx="3426" cy="14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65" name="Rectangle 39"/>
            <p:cNvSpPr>
              <a:spLocks noChangeArrowheads="1"/>
            </p:cNvSpPr>
            <p:nvPr/>
          </p:nvSpPr>
          <p:spPr bwMode="auto">
            <a:xfrm>
              <a:off x="2592" y="2410"/>
              <a:ext cx="363" cy="720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8466" name="Rectangle 40"/>
            <p:cNvSpPr>
              <a:spLocks noChangeArrowheads="1"/>
            </p:cNvSpPr>
            <p:nvPr/>
          </p:nvSpPr>
          <p:spPr bwMode="auto">
            <a:xfrm>
              <a:off x="2976" y="3120"/>
              <a:ext cx="528" cy="720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</p:grpSp>
      <p:grpSp>
        <p:nvGrpSpPr>
          <p:cNvPr id="18439" name="Group 42"/>
          <p:cNvGrpSpPr>
            <a:grpSpLocks/>
          </p:cNvGrpSpPr>
          <p:nvPr/>
        </p:nvGrpSpPr>
        <p:grpSpPr bwMode="auto">
          <a:xfrm>
            <a:off x="838200" y="914400"/>
            <a:ext cx="2743200" cy="2362200"/>
            <a:chOff x="432" y="768"/>
            <a:chExt cx="1728" cy="1488"/>
          </a:xfrm>
        </p:grpSpPr>
        <p:sp>
          <p:nvSpPr>
            <p:cNvPr id="18444" name="Oval 43"/>
            <p:cNvSpPr>
              <a:spLocks noChangeArrowheads="1"/>
            </p:cNvSpPr>
            <p:nvPr/>
          </p:nvSpPr>
          <p:spPr bwMode="auto">
            <a:xfrm>
              <a:off x="624" y="1056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8445" name="Oval 44"/>
            <p:cNvSpPr>
              <a:spLocks noChangeArrowheads="1"/>
            </p:cNvSpPr>
            <p:nvPr/>
          </p:nvSpPr>
          <p:spPr bwMode="auto">
            <a:xfrm>
              <a:off x="864" y="1440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8446" name="Oval 45"/>
            <p:cNvSpPr>
              <a:spLocks noChangeArrowheads="1"/>
            </p:cNvSpPr>
            <p:nvPr/>
          </p:nvSpPr>
          <p:spPr bwMode="auto">
            <a:xfrm>
              <a:off x="624" y="1872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8447" name="Oval 46"/>
            <p:cNvSpPr>
              <a:spLocks noChangeArrowheads="1"/>
            </p:cNvSpPr>
            <p:nvPr/>
          </p:nvSpPr>
          <p:spPr bwMode="auto">
            <a:xfrm>
              <a:off x="1824" y="1056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8448" name="Oval 47"/>
            <p:cNvSpPr>
              <a:spLocks noChangeArrowheads="1"/>
            </p:cNvSpPr>
            <p:nvPr/>
          </p:nvSpPr>
          <p:spPr bwMode="auto">
            <a:xfrm>
              <a:off x="1440" y="1440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8449" name="Oval 48"/>
            <p:cNvSpPr>
              <a:spLocks noChangeArrowheads="1"/>
            </p:cNvSpPr>
            <p:nvPr/>
          </p:nvSpPr>
          <p:spPr bwMode="auto">
            <a:xfrm>
              <a:off x="1824" y="1872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8450" name="Line 49"/>
            <p:cNvSpPr>
              <a:spLocks noChangeShapeType="1"/>
            </p:cNvSpPr>
            <p:nvPr/>
          </p:nvSpPr>
          <p:spPr bwMode="auto">
            <a:xfrm flipH="1" flipV="1">
              <a:off x="720" y="1200"/>
              <a:ext cx="192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1" name="Line 50"/>
            <p:cNvSpPr>
              <a:spLocks noChangeShapeType="1"/>
            </p:cNvSpPr>
            <p:nvPr/>
          </p:nvSpPr>
          <p:spPr bwMode="auto">
            <a:xfrm flipH="1">
              <a:off x="720" y="1584"/>
              <a:ext cx="192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2" name="Line 51"/>
            <p:cNvSpPr>
              <a:spLocks noChangeShapeType="1"/>
            </p:cNvSpPr>
            <p:nvPr/>
          </p:nvSpPr>
          <p:spPr bwMode="auto">
            <a:xfrm>
              <a:off x="1584" y="1536"/>
              <a:ext cx="28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3" name="Line 52"/>
            <p:cNvSpPr>
              <a:spLocks noChangeShapeType="1"/>
            </p:cNvSpPr>
            <p:nvPr/>
          </p:nvSpPr>
          <p:spPr bwMode="auto">
            <a:xfrm flipV="1">
              <a:off x="1584" y="1152"/>
              <a:ext cx="24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4" name="Text Box 53"/>
            <p:cNvSpPr txBox="1">
              <a:spLocks noChangeArrowheads="1"/>
            </p:cNvSpPr>
            <p:nvPr/>
          </p:nvSpPr>
          <p:spPr bwMode="auto">
            <a:xfrm>
              <a:off x="768" y="1104"/>
              <a:ext cx="28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1</a:t>
              </a:r>
            </a:p>
          </p:txBody>
        </p:sp>
        <p:sp>
          <p:nvSpPr>
            <p:cNvPr id="18455" name="Text Box 54"/>
            <p:cNvSpPr txBox="1">
              <a:spLocks noChangeArrowheads="1"/>
            </p:cNvSpPr>
            <p:nvPr/>
          </p:nvSpPr>
          <p:spPr bwMode="auto">
            <a:xfrm>
              <a:off x="816" y="1632"/>
              <a:ext cx="28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1</a:t>
              </a:r>
            </a:p>
          </p:txBody>
        </p:sp>
        <p:sp>
          <p:nvSpPr>
            <p:cNvPr id="18456" name="Text Box 55"/>
            <p:cNvSpPr txBox="1">
              <a:spLocks noChangeArrowheads="1"/>
            </p:cNvSpPr>
            <p:nvPr/>
          </p:nvSpPr>
          <p:spPr bwMode="auto">
            <a:xfrm>
              <a:off x="1488" y="1152"/>
              <a:ext cx="28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1</a:t>
              </a:r>
            </a:p>
          </p:txBody>
        </p:sp>
        <p:sp>
          <p:nvSpPr>
            <p:cNvPr id="18457" name="Text Box 56"/>
            <p:cNvSpPr txBox="1">
              <a:spLocks noChangeArrowheads="1"/>
            </p:cNvSpPr>
            <p:nvPr/>
          </p:nvSpPr>
          <p:spPr bwMode="auto">
            <a:xfrm>
              <a:off x="1488" y="1584"/>
              <a:ext cx="28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1</a:t>
              </a:r>
            </a:p>
          </p:txBody>
        </p:sp>
        <p:sp>
          <p:nvSpPr>
            <p:cNvPr id="18458" name="Text Box 57"/>
            <p:cNvSpPr txBox="1">
              <a:spLocks noChangeArrowheads="1"/>
            </p:cNvSpPr>
            <p:nvPr/>
          </p:nvSpPr>
          <p:spPr bwMode="auto">
            <a:xfrm>
              <a:off x="432" y="768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1</a:t>
              </a:r>
            </a:p>
          </p:txBody>
        </p:sp>
        <p:sp>
          <p:nvSpPr>
            <p:cNvPr id="18459" name="Text Box 58"/>
            <p:cNvSpPr txBox="1">
              <a:spLocks noChangeArrowheads="1"/>
            </p:cNvSpPr>
            <p:nvPr/>
          </p:nvSpPr>
          <p:spPr bwMode="auto">
            <a:xfrm>
              <a:off x="576" y="1296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3</a:t>
              </a:r>
            </a:p>
          </p:txBody>
        </p:sp>
        <p:sp>
          <p:nvSpPr>
            <p:cNvPr id="18460" name="Text Box 59"/>
            <p:cNvSpPr txBox="1">
              <a:spLocks noChangeArrowheads="1"/>
            </p:cNvSpPr>
            <p:nvPr/>
          </p:nvSpPr>
          <p:spPr bwMode="auto">
            <a:xfrm>
              <a:off x="480" y="1968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2</a:t>
              </a:r>
            </a:p>
          </p:txBody>
        </p:sp>
        <p:sp>
          <p:nvSpPr>
            <p:cNvPr id="18461" name="Text Box 60"/>
            <p:cNvSpPr txBox="1">
              <a:spLocks noChangeArrowheads="1"/>
            </p:cNvSpPr>
            <p:nvPr/>
          </p:nvSpPr>
          <p:spPr bwMode="auto">
            <a:xfrm>
              <a:off x="1776" y="768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5</a:t>
              </a:r>
            </a:p>
          </p:txBody>
        </p:sp>
        <p:sp>
          <p:nvSpPr>
            <p:cNvPr id="18462" name="Text Box 61"/>
            <p:cNvSpPr txBox="1">
              <a:spLocks noChangeArrowheads="1"/>
            </p:cNvSpPr>
            <p:nvPr/>
          </p:nvSpPr>
          <p:spPr bwMode="auto">
            <a:xfrm>
              <a:off x="1632" y="1344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4</a:t>
              </a:r>
            </a:p>
          </p:txBody>
        </p:sp>
        <p:sp>
          <p:nvSpPr>
            <p:cNvPr id="18463" name="Text Box 62"/>
            <p:cNvSpPr txBox="1">
              <a:spLocks noChangeArrowheads="1"/>
            </p:cNvSpPr>
            <p:nvPr/>
          </p:nvSpPr>
          <p:spPr bwMode="auto">
            <a:xfrm>
              <a:off x="1776" y="1968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6</a:t>
              </a:r>
            </a:p>
          </p:txBody>
        </p:sp>
      </p:grpSp>
      <p:graphicFrame>
        <p:nvGraphicFramePr>
          <p:cNvPr id="42" name="Object 4"/>
          <p:cNvGraphicFramePr>
            <a:graphicFrameLocks noChangeAspect="1"/>
          </p:cNvGraphicFramePr>
          <p:nvPr/>
        </p:nvGraphicFramePr>
        <p:xfrm>
          <a:off x="4114800" y="1066800"/>
          <a:ext cx="3429000" cy="230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0" name="Equation" r:id="rId7" imgW="2082800" imgH="1371600" progId="Equation.3">
                  <p:embed/>
                </p:oleObj>
              </mc:Choice>
              <mc:Fallback>
                <p:oleObj name="Equation" r:id="rId7" imgW="2082800" imgH="1371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066800"/>
                        <a:ext cx="3429000" cy="2303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" name="Group 31"/>
          <p:cNvGrpSpPr>
            <a:grpSpLocks/>
          </p:cNvGrpSpPr>
          <p:nvPr/>
        </p:nvGrpSpPr>
        <p:grpSpPr bwMode="auto">
          <a:xfrm>
            <a:off x="4648200" y="1066800"/>
            <a:ext cx="2838450" cy="2286000"/>
            <a:chOff x="3120" y="672"/>
            <a:chExt cx="1372" cy="1617"/>
          </a:xfrm>
        </p:grpSpPr>
        <p:sp>
          <p:nvSpPr>
            <p:cNvPr id="18442" name="Rectangle 32"/>
            <p:cNvSpPr>
              <a:spLocks noChangeArrowheads="1"/>
            </p:cNvSpPr>
            <p:nvPr/>
          </p:nvSpPr>
          <p:spPr bwMode="auto">
            <a:xfrm>
              <a:off x="3120" y="672"/>
              <a:ext cx="672" cy="768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8443" name="Rectangle 33"/>
            <p:cNvSpPr>
              <a:spLocks noChangeArrowheads="1"/>
            </p:cNvSpPr>
            <p:nvPr/>
          </p:nvSpPr>
          <p:spPr bwMode="auto">
            <a:xfrm>
              <a:off x="3820" y="1481"/>
              <a:ext cx="672" cy="808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5574" grpId="0"/>
      <p:bldP spid="164558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Properties of Laplacian Matrix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04800" y="3352800"/>
            <a:ext cx="2514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Eigenvalues of L:</a:t>
            </a:r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152400" y="3902075"/>
            <a:ext cx="2836863" cy="2332038"/>
            <a:chOff x="96" y="2458"/>
            <a:chExt cx="1787" cy="1469"/>
          </a:xfrm>
        </p:grpSpPr>
        <p:graphicFrame>
          <p:nvGraphicFramePr>
            <p:cNvPr id="19489" name="Object 3"/>
            <p:cNvGraphicFramePr>
              <a:graphicFrameLocks noChangeAspect="1"/>
            </p:cNvGraphicFramePr>
            <p:nvPr/>
          </p:nvGraphicFramePr>
          <p:xfrm>
            <a:off x="96" y="2458"/>
            <a:ext cx="1787" cy="14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90" name="Equation" r:id="rId3" imgW="1625600" imgH="1371600" progId="Equation.3">
                    <p:embed/>
                  </p:oleObj>
                </mc:Choice>
                <mc:Fallback>
                  <p:oleObj name="Equation" r:id="rId3" imgW="1625600" imgH="13716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" y="2458"/>
                          <a:ext cx="1787" cy="14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90" name="Rectangle 6"/>
            <p:cNvSpPr>
              <a:spLocks noChangeArrowheads="1"/>
            </p:cNvSpPr>
            <p:nvPr/>
          </p:nvSpPr>
          <p:spPr bwMode="auto">
            <a:xfrm>
              <a:off x="432" y="2458"/>
              <a:ext cx="144" cy="240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9491" name="Rectangle 7"/>
            <p:cNvSpPr>
              <a:spLocks noChangeArrowheads="1"/>
            </p:cNvSpPr>
            <p:nvPr/>
          </p:nvSpPr>
          <p:spPr bwMode="auto">
            <a:xfrm>
              <a:off x="960" y="2938"/>
              <a:ext cx="144" cy="240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9492" name="Rectangle 8"/>
            <p:cNvSpPr>
              <a:spLocks noChangeArrowheads="1"/>
            </p:cNvSpPr>
            <p:nvPr/>
          </p:nvSpPr>
          <p:spPr bwMode="auto">
            <a:xfrm>
              <a:off x="1200" y="3178"/>
              <a:ext cx="144" cy="240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9493" name="Rectangle 9"/>
            <p:cNvSpPr>
              <a:spLocks noChangeArrowheads="1"/>
            </p:cNvSpPr>
            <p:nvPr/>
          </p:nvSpPr>
          <p:spPr bwMode="auto">
            <a:xfrm>
              <a:off x="1440" y="3418"/>
              <a:ext cx="144" cy="240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9494" name="Rectangle 10"/>
            <p:cNvSpPr>
              <a:spLocks noChangeArrowheads="1"/>
            </p:cNvSpPr>
            <p:nvPr/>
          </p:nvSpPr>
          <p:spPr bwMode="auto">
            <a:xfrm>
              <a:off x="672" y="2698"/>
              <a:ext cx="144" cy="240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9495" name="Rectangle 11"/>
            <p:cNvSpPr>
              <a:spLocks noChangeArrowheads="1"/>
            </p:cNvSpPr>
            <p:nvPr/>
          </p:nvSpPr>
          <p:spPr bwMode="auto">
            <a:xfrm>
              <a:off x="1680" y="3658"/>
              <a:ext cx="144" cy="240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</p:grpSp>
      <p:sp>
        <p:nvSpPr>
          <p:cNvPr id="19461" name="Text Box 12"/>
          <p:cNvSpPr txBox="1">
            <a:spLocks noChangeArrowheads="1"/>
          </p:cNvSpPr>
          <p:nvPr/>
        </p:nvSpPr>
        <p:spPr bwMode="auto">
          <a:xfrm>
            <a:off x="5943600" y="3368675"/>
            <a:ext cx="2514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Eigenvectors of L:</a:t>
            </a:r>
          </a:p>
        </p:txBody>
      </p:sp>
      <p:grpSp>
        <p:nvGrpSpPr>
          <p:cNvPr id="19462" name="Group 13"/>
          <p:cNvGrpSpPr>
            <a:grpSpLocks/>
          </p:cNvGrpSpPr>
          <p:nvPr/>
        </p:nvGrpSpPr>
        <p:grpSpPr bwMode="auto">
          <a:xfrm>
            <a:off x="3581400" y="3825875"/>
            <a:ext cx="5438775" cy="2270125"/>
            <a:chOff x="2256" y="2410"/>
            <a:chExt cx="3426" cy="1430"/>
          </a:xfrm>
        </p:grpSpPr>
        <p:graphicFrame>
          <p:nvGraphicFramePr>
            <p:cNvPr id="19486" name="Object 2"/>
            <p:cNvGraphicFramePr>
              <a:graphicFrameLocks noChangeAspect="1"/>
            </p:cNvGraphicFramePr>
            <p:nvPr/>
          </p:nvGraphicFramePr>
          <p:xfrm>
            <a:off x="2256" y="2428"/>
            <a:ext cx="3426" cy="14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91" name="Equation" r:id="rId5" imgW="3263900" imgH="1371600" progId="Equation.3">
                    <p:embed/>
                  </p:oleObj>
                </mc:Choice>
                <mc:Fallback>
                  <p:oleObj name="Equation" r:id="rId5" imgW="3263900" imgH="13716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2428"/>
                          <a:ext cx="3426" cy="14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87" name="Rectangle 15"/>
            <p:cNvSpPr>
              <a:spLocks noChangeArrowheads="1"/>
            </p:cNvSpPr>
            <p:nvPr/>
          </p:nvSpPr>
          <p:spPr bwMode="auto">
            <a:xfrm>
              <a:off x="2592" y="2410"/>
              <a:ext cx="363" cy="720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9488" name="Rectangle 16"/>
            <p:cNvSpPr>
              <a:spLocks noChangeArrowheads="1"/>
            </p:cNvSpPr>
            <p:nvPr/>
          </p:nvSpPr>
          <p:spPr bwMode="auto">
            <a:xfrm>
              <a:off x="2976" y="3120"/>
              <a:ext cx="528" cy="720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</p:grpSp>
      <p:grpSp>
        <p:nvGrpSpPr>
          <p:cNvPr id="19463" name="Group 18"/>
          <p:cNvGrpSpPr>
            <a:grpSpLocks/>
          </p:cNvGrpSpPr>
          <p:nvPr/>
        </p:nvGrpSpPr>
        <p:grpSpPr bwMode="auto">
          <a:xfrm>
            <a:off x="838200" y="914400"/>
            <a:ext cx="2743200" cy="2362200"/>
            <a:chOff x="432" y="768"/>
            <a:chExt cx="1728" cy="1488"/>
          </a:xfrm>
        </p:grpSpPr>
        <p:sp>
          <p:nvSpPr>
            <p:cNvPr id="19466" name="Oval 19"/>
            <p:cNvSpPr>
              <a:spLocks noChangeArrowheads="1"/>
            </p:cNvSpPr>
            <p:nvPr/>
          </p:nvSpPr>
          <p:spPr bwMode="auto">
            <a:xfrm>
              <a:off x="624" y="1056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9467" name="Oval 20"/>
            <p:cNvSpPr>
              <a:spLocks noChangeArrowheads="1"/>
            </p:cNvSpPr>
            <p:nvPr/>
          </p:nvSpPr>
          <p:spPr bwMode="auto">
            <a:xfrm>
              <a:off x="864" y="1440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9468" name="Oval 21"/>
            <p:cNvSpPr>
              <a:spLocks noChangeArrowheads="1"/>
            </p:cNvSpPr>
            <p:nvPr/>
          </p:nvSpPr>
          <p:spPr bwMode="auto">
            <a:xfrm>
              <a:off x="624" y="1872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9469" name="Oval 22"/>
            <p:cNvSpPr>
              <a:spLocks noChangeArrowheads="1"/>
            </p:cNvSpPr>
            <p:nvPr/>
          </p:nvSpPr>
          <p:spPr bwMode="auto">
            <a:xfrm>
              <a:off x="1824" y="1056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9470" name="Oval 23"/>
            <p:cNvSpPr>
              <a:spLocks noChangeArrowheads="1"/>
            </p:cNvSpPr>
            <p:nvPr/>
          </p:nvSpPr>
          <p:spPr bwMode="auto">
            <a:xfrm>
              <a:off x="1440" y="1440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9471" name="Oval 24"/>
            <p:cNvSpPr>
              <a:spLocks noChangeArrowheads="1"/>
            </p:cNvSpPr>
            <p:nvPr/>
          </p:nvSpPr>
          <p:spPr bwMode="auto">
            <a:xfrm>
              <a:off x="1824" y="1872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9472" name="Line 25"/>
            <p:cNvSpPr>
              <a:spLocks noChangeShapeType="1"/>
            </p:cNvSpPr>
            <p:nvPr/>
          </p:nvSpPr>
          <p:spPr bwMode="auto">
            <a:xfrm flipH="1" flipV="1">
              <a:off x="720" y="1200"/>
              <a:ext cx="192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3" name="Line 26"/>
            <p:cNvSpPr>
              <a:spLocks noChangeShapeType="1"/>
            </p:cNvSpPr>
            <p:nvPr/>
          </p:nvSpPr>
          <p:spPr bwMode="auto">
            <a:xfrm flipH="1">
              <a:off x="720" y="1584"/>
              <a:ext cx="192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4" name="Line 27"/>
            <p:cNvSpPr>
              <a:spLocks noChangeShapeType="1"/>
            </p:cNvSpPr>
            <p:nvPr/>
          </p:nvSpPr>
          <p:spPr bwMode="auto">
            <a:xfrm>
              <a:off x="1584" y="1536"/>
              <a:ext cx="28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5" name="Line 28"/>
            <p:cNvSpPr>
              <a:spLocks noChangeShapeType="1"/>
            </p:cNvSpPr>
            <p:nvPr/>
          </p:nvSpPr>
          <p:spPr bwMode="auto">
            <a:xfrm flipV="1">
              <a:off x="1584" y="1152"/>
              <a:ext cx="24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6" name="Text Box 29"/>
            <p:cNvSpPr txBox="1">
              <a:spLocks noChangeArrowheads="1"/>
            </p:cNvSpPr>
            <p:nvPr/>
          </p:nvSpPr>
          <p:spPr bwMode="auto">
            <a:xfrm>
              <a:off x="768" y="1104"/>
              <a:ext cx="28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1</a:t>
              </a:r>
            </a:p>
          </p:txBody>
        </p:sp>
        <p:sp>
          <p:nvSpPr>
            <p:cNvPr id="19477" name="Text Box 30"/>
            <p:cNvSpPr txBox="1">
              <a:spLocks noChangeArrowheads="1"/>
            </p:cNvSpPr>
            <p:nvPr/>
          </p:nvSpPr>
          <p:spPr bwMode="auto">
            <a:xfrm>
              <a:off x="816" y="1632"/>
              <a:ext cx="28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1</a:t>
              </a:r>
            </a:p>
          </p:txBody>
        </p:sp>
        <p:sp>
          <p:nvSpPr>
            <p:cNvPr id="19478" name="Text Box 31"/>
            <p:cNvSpPr txBox="1">
              <a:spLocks noChangeArrowheads="1"/>
            </p:cNvSpPr>
            <p:nvPr/>
          </p:nvSpPr>
          <p:spPr bwMode="auto">
            <a:xfrm>
              <a:off x="1488" y="1152"/>
              <a:ext cx="28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1</a:t>
              </a:r>
            </a:p>
          </p:txBody>
        </p:sp>
        <p:sp>
          <p:nvSpPr>
            <p:cNvPr id="19479" name="Text Box 32"/>
            <p:cNvSpPr txBox="1">
              <a:spLocks noChangeArrowheads="1"/>
            </p:cNvSpPr>
            <p:nvPr/>
          </p:nvSpPr>
          <p:spPr bwMode="auto">
            <a:xfrm>
              <a:off x="1488" y="1584"/>
              <a:ext cx="28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1</a:t>
              </a:r>
            </a:p>
          </p:txBody>
        </p:sp>
        <p:sp>
          <p:nvSpPr>
            <p:cNvPr id="19480" name="Text Box 33"/>
            <p:cNvSpPr txBox="1">
              <a:spLocks noChangeArrowheads="1"/>
            </p:cNvSpPr>
            <p:nvPr/>
          </p:nvSpPr>
          <p:spPr bwMode="auto">
            <a:xfrm>
              <a:off x="432" y="768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1</a:t>
              </a:r>
            </a:p>
          </p:txBody>
        </p:sp>
        <p:sp>
          <p:nvSpPr>
            <p:cNvPr id="19481" name="Text Box 34"/>
            <p:cNvSpPr txBox="1">
              <a:spLocks noChangeArrowheads="1"/>
            </p:cNvSpPr>
            <p:nvPr/>
          </p:nvSpPr>
          <p:spPr bwMode="auto">
            <a:xfrm>
              <a:off x="576" y="1296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3</a:t>
              </a:r>
            </a:p>
          </p:txBody>
        </p:sp>
        <p:sp>
          <p:nvSpPr>
            <p:cNvPr id="19482" name="Text Box 35"/>
            <p:cNvSpPr txBox="1">
              <a:spLocks noChangeArrowheads="1"/>
            </p:cNvSpPr>
            <p:nvPr/>
          </p:nvSpPr>
          <p:spPr bwMode="auto">
            <a:xfrm>
              <a:off x="480" y="1968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2</a:t>
              </a:r>
            </a:p>
          </p:txBody>
        </p:sp>
        <p:sp>
          <p:nvSpPr>
            <p:cNvPr id="19483" name="Text Box 36"/>
            <p:cNvSpPr txBox="1">
              <a:spLocks noChangeArrowheads="1"/>
            </p:cNvSpPr>
            <p:nvPr/>
          </p:nvSpPr>
          <p:spPr bwMode="auto">
            <a:xfrm>
              <a:off x="1776" y="768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5</a:t>
              </a:r>
            </a:p>
          </p:txBody>
        </p:sp>
        <p:sp>
          <p:nvSpPr>
            <p:cNvPr id="19484" name="Text Box 37"/>
            <p:cNvSpPr txBox="1">
              <a:spLocks noChangeArrowheads="1"/>
            </p:cNvSpPr>
            <p:nvPr/>
          </p:nvSpPr>
          <p:spPr bwMode="auto">
            <a:xfrm>
              <a:off x="1632" y="1344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4</a:t>
              </a:r>
            </a:p>
          </p:txBody>
        </p:sp>
        <p:sp>
          <p:nvSpPr>
            <p:cNvPr id="19485" name="Text Box 38"/>
            <p:cNvSpPr txBox="1">
              <a:spLocks noChangeArrowheads="1"/>
            </p:cNvSpPr>
            <p:nvPr/>
          </p:nvSpPr>
          <p:spPr bwMode="auto">
            <a:xfrm>
              <a:off x="1776" y="1968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6</a:t>
              </a:r>
            </a:p>
          </p:txBody>
        </p:sp>
      </p:grpSp>
      <p:sp>
        <p:nvSpPr>
          <p:cNvPr id="19464" name="AutoShape 43"/>
          <p:cNvSpPr>
            <a:spLocks/>
          </p:cNvSpPr>
          <p:nvPr/>
        </p:nvSpPr>
        <p:spPr bwMode="auto">
          <a:xfrm rot="-5400000">
            <a:off x="4610100" y="2705100"/>
            <a:ext cx="457200" cy="1600200"/>
          </a:xfrm>
          <a:prstGeom prst="rightBrace">
            <a:avLst>
              <a:gd name="adj1" fmla="val 291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9465" name="Text Box 44"/>
          <p:cNvSpPr txBox="1">
            <a:spLocks noChangeArrowheads="1"/>
          </p:cNvSpPr>
          <p:nvPr/>
        </p:nvSpPr>
        <p:spPr bwMode="auto">
          <a:xfrm>
            <a:off x="4191000" y="1752600"/>
            <a:ext cx="4419600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0"/>
              <a:t>If we cluster the data using only the first 2 eigenvectors, we get the two desired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Properties of Laplacian Matrix</a:t>
            </a:r>
          </a:p>
        </p:txBody>
      </p:sp>
      <p:graphicFrame>
        <p:nvGraphicFramePr>
          <p:cNvPr id="20483" name="Object 2"/>
          <p:cNvGraphicFramePr>
            <a:graphicFrameLocks noChangeAspect="1"/>
          </p:cNvGraphicFramePr>
          <p:nvPr/>
        </p:nvGraphicFramePr>
        <p:xfrm>
          <a:off x="4343400" y="1104900"/>
          <a:ext cx="2971800" cy="237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Equation" r:id="rId3" imgW="1625600" imgH="1371600" progId="Equation.3">
                  <p:embed/>
                </p:oleObj>
              </mc:Choice>
              <mc:Fallback>
                <p:oleObj name="Equation" r:id="rId3" imgW="1625600" imgH="1371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104900"/>
                        <a:ext cx="2971800" cy="237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3"/>
          <p:cNvGraphicFramePr>
            <a:graphicFrameLocks noChangeAspect="1"/>
          </p:cNvGraphicFramePr>
          <p:nvPr/>
        </p:nvGraphicFramePr>
        <p:xfrm>
          <a:off x="685800" y="3886200"/>
          <a:ext cx="33528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Equation" r:id="rId5" imgW="1333500" imgH="203200" progId="Equation.3">
                  <p:embed/>
                </p:oleObj>
              </mc:Choice>
              <mc:Fallback>
                <p:oleObj name="Equation" r:id="rId5" imgW="13335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886200"/>
                        <a:ext cx="3352800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4"/>
          <p:cNvGraphicFramePr>
            <a:graphicFrameLocks noChangeAspect="1"/>
          </p:cNvGraphicFramePr>
          <p:nvPr/>
        </p:nvGraphicFramePr>
        <p:xfrm>
          <a:off x="4114800" y="3810000"/>
          <a:ext cx="3886200" cy="255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Equation" r:id="rId7" imgW="2082800" imgH="1371600" progId="Equation.3">
                  <p:embed/>
                </p:oleObj>
              </mc:Choice>
              <mc:Fallback>
                <p:oleObj name="Equation" r:id="rId7" imgW="2082800" imgH="1371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810000"/>
                        <a:ext cx="3886200" cy="2559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486" name="Group 33"/>
          <p:cNvGrpSpPr>
            <a:grpSpLocks/>
          </p:cNvGrpSpPr>
          <p:nvPr/>
        </p:nvGrpSpPr>
        <p:grpSpPr bwMode="auto">
          <a:xfrm>
            <a:off x="1211263" y="1066800"/>
            <a:ext cx="2743200" cy="2362200"/>
            <a:chOff x="763" y="672"/>
            <a:chExt cx="1728" cy="1488"/>
          </a:xfrm>
        </p:grpSpPr>
        <p:sp>
          <p:nvSpPr>
            <p:cNvPr id="20488" name="Oval 6"/>
            <p:cNvSpPr>
              <a:spLocks noChangeArrowheads="1"/>
            </p:cNvSpPr>
            <p:nvPr/>
          </p:nvSpPr>
          <p:spPr bwMode="auto">
            <a:xfrm>
              <a:off x="955" y="960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0489" name="Oval 7"/>
            <p:cNvSpPr>
              <a:spLocks noChangeArrowheads="1"/>
            </p:cNvSpPr>
            <p:nvPr/>
          </p:nvSpPr>
          <p:spPr bwMode="auto">
            <a:xfrm>
              <a:off x="1195" y="1344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0490" name="Oval 8"/>
            <p:cNvSpPr>
              <a:spLocks noChangeArrowheads="1"/>
            </p:cNvSpPr>
            <p:nvPr/>
          </p:nvSpPr>
          <p:spPr bwMode="auto">
            <a:xfrm>
              <a:off x="955" y="1776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0491" name="Oval 9"/>
            <p:cNvSpPr>
              <a:spLocks noChangeArrowheads="1"/>
            </p:cNvSpPr>
            <p:nvPr/>
          </p:nvSpPr>
          <p:spPr bwMode="auto">
            <a:xfrm>
              <a:off x="2155" y="960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0492" name="Oval 10"/>
            <p:cNvSpPr>
              <a:spLocks noChangeArrowheads="1"/>
            </p:cNvSpPr>
            <p:nvPr/>
          </p:nvSpPr>
          <p:spPr bwMode="auto">
            <a:xfrm>
              <a:off x="1771" y="1344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0493" name="Oval 11"/>
            <p:cNvSpPr>
              <a:spLocks noChangeArrowheads="1"/>
            </p:cNvSpPr>
            <p:nvPr/>
          </p:nvSpPr>
          <p:spPr bwMode="auto">
            <a:xfrm>
              <a:off x="2155" y="1776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0494" name="Line 12"/>
            <p:cNvSpPr>
              <a:spLocks noChangeShapeType="1"/>
            </p:cNvSpPr>
            <p:nvPr/>
          </p:nvSpPr>
          <p:spPr bwMode="auto">
            <a:xfrm flipH="1" flipV="1">
              <a:off x="1051" y="1104"/>
              <a:ext cx="192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5" name="Line 13"/>
            <p:cNvSpPr>
              <a:spLocks noChangeShapeType="1"/>
            </p:cNvSpPr>
            <p:nvPr/>
          </p:nvSpPr>
          <p:spPr bwMode="auto">
            <a:xfrm flipH="1">
              <a:off x="1051" y="1488"/>
              <a:ext cx="192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6" name="Line 14"/>
            <p:cNvSpPr>
              <a:spLocks noChangeShapeType="1"/>
            </p:cNvSpPr>
            <p:nvPr/>
          </p:nvSpPr>
          <p:spPr bwMode="auto">
            <a:xfrm>
              <a:off x="1915" y="1440"/>
              <a:ext cx="28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7" name="Line 15"/>
            <p:cNvSpPr>
              <a:spLocks noChangeShapeType="1"/>
            </p:cNvSpPr>
            <p:nvPr/>
          </p:nvSpPr>
          <p:spPr bwMode="auto">
            <a:xfrm flipV="1">
              <a:off x="1915" y="1056"/>
              <a:ext cx="24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8" name="Text Box 16"/>
            <p:cNvSpPr txBox="1">
              <a:spLocks noChangeArrowheads="1"/>
            </p:cNvSpPr>
            <p:nvPr/>
          </p:nvSpPr>
          <p:spPr bwMode="auto">
            <a:xfrm>
              <a:off x="1099" y="1008"/>
              <a:ext cx="28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1</a:t>
              </a:r>
            </a:p>
          </p:txBody>
        </p:sp>
        <p:sp>
          <p:nvSpPr>
            <p:cNvPr id="20499" name="Text Box 17"/>
            <p:cNvSpPr txBox="1">
              <a:spLocks noChangeArrowheads="1"/>
            </p:cNvSpPr>
            <p:nvPr/>
          </p:nvSpPr>
          <p:spPr bwMode="auto">
            <a:xfrm>
              <a:off x="1147" y="1536"/>
              <a:ext cx="28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1</a:t>
              </a:r>
            </a:p>
          </p:txBody>
        </p:sp>
        <p:sp>
          <p:nvSpPr>
            <p:cNvPr id="20500" name="Text Box 18"/>
            <p:cNvSpPr txBox="1">
              <a:spLocks noChangeArrowheads="1"/>
            </p:cNvSpPr>
            <p:nvPr/>
          </p:nvSpPr>
          <p:spPr bwMode="auto">
            <a:xfrm>
              <a:off x="1819" y="1056"/>
              <a:ext cx="28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1</a:t>
              </a:r>
            </a:p>
          </p:txBody>
        </p:sp>
        <p:sp>
          <p:nvSpPr>
            <p:cNvPr id="20501" name="Text Box 19"/>
            <p:cNvSpPr txBox="1">
              <a:spLocks noChangeArrowheads="1"/>
            </p:cNvSpPr>
            <p:nvPr/>
          </p:nvSpPr>
          <p:spPr bwMode="auto">
            <a:xfrm>
              <a:off x="1819" y="1488"/>
              <a:ext cx="28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1</a:t>
              </a:r>
            </a:p>
          </p:txBody>
        </p:sp>
        <p:sp>
          <p:nvSpPr>
            <p:cNvPr id="20502" name="Text Box 20"/>
            <p:cNvSpPr txBox="1">
              <a:spLocks noChangeArrowheads="1"/>
            </p:cNvSpPr>
            <p:nvPr/>
          </p:nvSpPr>
          <p:spPr bwMode="auto">
            <a:xfrm>
              <a:off x="763" y="672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1</a:t>
              </a:r>
            </a:p>
          </p:txBody>
        </p:sp>
        <p:sp>
          <p:nvSpPr>
            <p:cNvPr id="20503" name="Text Box 21"/>
            <p:cNvSpPr txBox="1">
              <a:spLocks noChangeArrowheads="1"/>
            </p:cNvSpPr>
            <p:nvPr/>
          </p:nvSpPr>
          <p:spPr bwMode="auto">
            <a:xfrm>
              <a:off x="907" y="1200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3</a:t>
              </a:r>
            </a:p>
          </p:txBody>
        </p:sp>
        <p:sp>
          <p:nvSpPr>
            <p:cNvPr id="20504" name="Text Box 22"/>
            <p:cNvSpPr txBox="1">
              <a:spLocks noChangeArrowheads="1"/>
            </p:cNvSpPr>
            <p:nvPr/>
          </p:nvSpPr>
          <p:spPr bwMode="auto">
            <a:xfrm>
              <a:off x="811" y="1872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2</a:t>
              </a:r>
            </a:p>
          </p:txBody>
        </p:sp>
        <p:sp>
          <p:nvSpPr>
            <p:cNvPr id="20505" name="Text Box 23"/>
            <p:cNvSpPr txBox="1">
              <a:spLocks noChangeArrowheads="1"/>
            </p:cNvSpPr>
            <p:nvPr/>
          </p:nvSpPr>
          <p:spPr bwMode="auto">
            <a:xfrm>
              <a:off x="2107" y="672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5</a:t>
              </a:r>
            </a:p>
          </p:txBody>
        </p:sp>
        <p:sp>
          <p:nvSpPr>
            <p:cNvPr id="20506" name="Text Box 24"/>
            <p:cNvSpPr txBox="1">
              <a:spLocks noChangeArrowheads="1"/>
            </p:cNvSpPr>
            <p:nvPr/>
          </p:nvSpPr>
          <p:spPr bwMode="auto">
            <a:xfrm>
              <a:off x="1963" y="1248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4</a:t>
              </a:r>
            </a:p>
          </p:txBody>
        </p:sp>
        <p:sp>
          <p:nvSpPr>
            <p:cNvPr id="20507" name="Text Box 25"/>
            <p:cNvSpPr txBox="1">
              <a:spLocks noChangeArrowheads="1"/>
            </p:cNvSpPr>
            <p:nvPr/>
          </p:nvSpPr>
          <p:spPr bwMode="auto">
            <a:xfrm>
              <a:off x="2107" y="1872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6</a:t>
              </a:r>
            </a:p>
          </p:txBody>
        </p:sp>
        <p:sp>
          <p:nvSpPr>
            <p:cNvPr id="20508" name="Line 31"/>
            <p:cNvSpPr>
              <a:spLocks noChangeShapeType="1"/>
            </p:cNvSpPr>
            <p:nvPr/>
          </p:nvSpPr>
          <p:spPr bwMode="auto">
            <a:xfrm flipH="1">
              <a:off x="1344" y="1392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09" name="Text Box 32"/>
            <p:cNvSpPr txBox="1">
              <a:spLocks noChangeArrowheads="1"/>
            </p:cNvSpPr>
            <p:nvPr/>
          </p:nvSpPr>
          <p:spPr bwMode="auto">
            <a:xfrm>
              <a:off x="1440" y="1152"/>
              <a:ext cx="28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1</a:t>
              </a:r>
            </a:p>
          </p:txBody>
        </p:sp>
      </p:grpSp>
      <p:sp>
        <p:nvSpPr>
          <p:cNvPr id="20487" name="Text Box 34"/>
          <p:cNvSpPr txBox="1">
            <a:spLocks noChangeArrowheads="1"/>
          </p:cNvSpPr>
          <p:nvPr/>
        </p:nvSpPr>
        <p:spPr bwMode="auto">
          <a:xfrm>
            <a:off x="457200" y="4953000"/>
            <a:ext cx="312420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0">
                <a:solidFill>
                  <a:srgbClr val="FF0000"/>
                </a:solidFill>
              </a:rPr>
              <a:t>Clusters are no longer well separated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Graph-based Clustering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1163" y="1143000"/>
            <a:ext cx="8580437" cy="5181600"/>
          </a:xfrm>
        </p:spPr>
        <p:txBody>
          <a:bodyPr/>
          <a:lstStyle/>
          <a:p>
            <a:r>
              <a:rPr lang="en-US" altLang="en-US" smtClean="0"/>
              <a:t>Let G = (</a:t>
            </a:r>
            <a:r>
              <a:rPr lang="en-US" altLang="en-US" i="1" smtClean="0">
                <a:latin typeface="Times New Roman" pitchFamily="18" charset="0"/>
              </a:rPr>
              <a:t>V</a:t>
            </a:r>
            <a:r>
              <a:rPr lang="en-US" altLang="en-US" smtClean="0"/>
              <a:t>, </a:t>
            </a:r>
            <a:r>
              <a:rPr lang="en-US" altLang="en-US" i="1" smtClean="0">
                <a:latin typeface="Times New Roman" pitchFamily="18" charset="0"/>
              </a:rPr>
              <a:t>E</a:t>
            </a:r>
            <a:r>
              <a:rPr lang="en-US" altLang="en-US" smtClean="0"/>
              <a:t>) be a graph</a:t>
            </a:r>
          </a:p>
          <a:p>
            <a:pPr lvl="1"/>
            <a:r>
              <a:rPr lang="en-US" altLang="en-US" i="1" smtClean="0">
                <a:latin typeface="Times New Roman" pitchFamily="18" charset="0"/>
              </a:rPr>
              <a:t>V</a:t>
            </a:r>
            <a:r>
              <a:rPr lang="en-US" altLang="en-US" smtClean="0"/>
              <a:t>: set of vertices, </a:t>
            </a:r>
            <a:r>
              <a:rPr lang="en-US" altLang="en-US" i="1" smtClean="0">
                <a:latin typeface="Times New Roman" pitchFamily="18" charset="0"/>
              </a:rPr>
              <a:t>E</a:t>
            </a:r>
            <a:r>
              <a:rPr lang="en-US" altLang="en-US" smtClean="0"/>
              <a:t>: set of edges</a:t>
            </a:r>
            <a:endParaRPr lang="en-US" altLang="en-US" baseline="-25000" smtClean="0"/>
          </a:p>
          <a:p>
            <a:pPr lvl="1"/>
            <a:r>
              <a:rPr lang="en-US" altLang="en-US" smtClean="0"/>
              <a:t>We can transform any data to a graph representation</a:t>
            </a:r>
          </a:p>
          <a:p>
            <a:pPr lvl="2"/>
            <a:r>
              <a:rPr lang="en-US" altLang="en-US" smtClean="0"/>
              <a:t> Vertices are the data points to be clustered </a:t>
            </a:r>
          </a:p>
          <a:p>
            <a:pPr lvl="2"/>
            <a:r>
              <a:rPr lang="en-US" altLang="en-US" smtClean="0"/>
              <a:t> Edges are weighted based on similarity between data points</a:t>
            </a:r>
          </a:p>
          <a:p>
            <a:pPr lvl="1"/>
            <a:r>
              <a:rPr lang="en-US" altLang="en-US" smtClean="0"/>
              <a:t>Clustering can be viewed as graph partitioning problem</a:t>
            </a:r>
          </a:p>
          <a:p>
            <a:pPr lvl="3"/>
            <a:endParaRPr lang="en-US" altLang="en-US" smtClean="0"/>
          </a:p>
          <a:p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</p:txBody>
      </p:sp>
      <p:pic>
        <p:nvPicPr>
          <p:cNvPr id="3076" name="Picture 12" descr="knn-connectivit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4038600"/>
            <a:ext cx="3116263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078" name="Group 13"/>
          <p:cNvGrpSpPr>
            <a:grpSpLocks/>
          </p:cNvGrpSpPr>
          <p:nvPr/>
        </p:nvGrpSpPr>
        <p:grpSpPr bwMode="auto">
          <a:xfrm>
            <a:off x="5434013" y="4038600"/>
            <a:ext cx="3176587" cy="1981200"/>
            <a:chOff x="3038" y="960"/>
            <a:chExt cx="2530" cy="1776"/>
          </a:xfrm>
        </p:grpSpPr>
        <p:pic>
          <p:nvPicPr>
            <p:cNvPr id="3081" name="Picture 14" descr="knn-connectivity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038" y="960"/>
              <a:ext cx="2530" cy="1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82" name="Line 15"/>
            <p:cNvSpPr>
              <a:spLocks noChangeShapeType="1"/>
            </p:cNvSpPr>
            <p:nvPr/>
          </p:nvSpPr>
          <p:spPr bwMode="auto">
            <a:xfrm flipH="1">
              <a:off x="3600" y="1872"/>
              <a:ext cx="96" cy="288"/>
            </a:xfrm>
            <a:prstGeom prst="line">
              <a:avLst/>
            </a:prstGeom>
            <a:noFill/>
            <a:ln w="7620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9" name="Text Box 17"/>
          <p:cNvSpPr txBox="1">
            <a:spLocks noChangeArrowheads="1"/>
          </p:cNvSpPr>
          <p:nvPr/>
        </p:nvSpPr>
        <p:spPr bwMode="auto">
          <a:xfrm>
            <a:off x="4267200" y="4648200"/>
            <a:ext cx="685800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>
                <a:sym typeface="Symbol" pitchFamily="18" charset="2"/>
              </a:rPr>
              <a:t></a:t>
            </a:r>
          </a:p>
        </p:txBody>
      </p:sp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4038600" y="4276725"/>
            <a:ext cx="1295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Graph partitioning</a:t>
            </a:r>
          </a:p>
        </p:txBody>
      </p:sp>
      <p:sp>
        <p:nvSpPr>
          <p:cNvPr id="3080" name="TextBox 9"/>
          <p:cNvSpPr txBox="1">
            <a:spLocks noChangeArrowheads="1"/>
          </p:cNvSpPr>
          <p:nvPr/>
        </p:nvSpPr>
        <p:spPr bwMode="auto">
          <a:xfrm>
            <a:off x="3786188" y="5257800"/>
            <a:ext cx="1624012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Each connected component is a cluster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Properties of Laplacian Matrix</a:t>
            </a:r>
          </a:p>
        </p:txBody>
      </p:sp>
      <p:graphicFrame>
        <p:nvGraphicFramePr>
          <p:cNvPr id="21507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419600" y="1066800"/>
          <a:ext cx="32004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Equation" r:id="rId3" imgW="2082800" imgH="1371600" progId="Equation.3">
                  <p:embed/>
                </p:oleObj>
              </mc:Choice>
              <mc:Fallback>
                <p:oleObj name="Equation" r:id="rId3" imgW="2082800" imgH="1371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066800"/>
                        <a:ext cx="3200400" cy="210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581400" y="3832225"/>
          <a:ext cx="5281613" cy="221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Equation" r:id="rId5" imgW="3276600" imgH="1371600" progId="Equation.3">
                  <p:embed/>
                </p:oleObj>
              </mc:Choice>
              <mc:Fallback>
                <p:oleObj name="Equation" r:id="rId5" imgW="3276600" imgH="1371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832225"/>
                        <a:ext cx="5281613" cy="2211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228600" y="3886200"/>
          <a:ext cx="3124200" cy="216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Equation" r:id="rId7" imgW="1981200" imgH="1371600" progId="Equation.3">
                  <p:embed/>
                </p:oleObj>
              </mc:Choice>
              <mc:Fallback>
                <p:oleObj name="Equation" r:id="rId7" imgW="1981200" imgH="1371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886200"/>
                        <a:ext cx="3124200" cy="2163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Text Box 10"/>
          <p:cNvSpPr txBox="1">
            <a:spLocks noChangeArrowheads="1"/>
          </p:cNvSpPr>
          <p:nvPr/>
        </p:nvSpPr>
        <p:spPr bwMode="auto">
          <a:xfrm>
            <a:off x="304800" y="3260725"/>
            <a:ext cx="2514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Eigenvalues of L:</a:t>
            </a:r>
          </a:p>
        </p:txBody>
      </p:sp>
      <p:sp>
        <p:nvSpPr>
          <p:cNvPr id="21511" name="Rectangle 11"/>
          <p:cNvSpPr>
            <a:spLocks noChangeArrowheads="1"/>
          </p:cNvSpPr>
          <p:nvPr/>
        </p:nvSpPr>
        <p:spPr bwMode="auto">
          <a:xfrm>
            <a:off x="685800" y="3810000"/>
            <a:ext cx="228600" cy="381000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12" name="Rectangle 15"/>
          <p:cNvSpPr>
            <a:spLocks noChangeArrowheads="1"/>
          </p:cNvSpPr>
          <p:nvPr/>
        </p:nvSpPr>
        <p:spPr bwMode="auto">
          <a:xfrm>
            <a:off x="990600" y="4191000"/>
            <a:ext cx="609600" cy="381000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13" name="Text Box 17"/>
          <p:cNvSpPr txBox="1">
            <a:spLocks noChangeArrowheads="1"/>
          </p:cNvSpPr>
          <p:nvPr/>
        </p:nvSpPr>
        <p:spPr bwMode="auto">
          <a:xfrm>
            <a:off x="4343400" y="3276600"/>
            <a:ext cx="2514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Eigenvectors of L:</a:t>
            </a:r>
          </a:p>
        </p:txBody>
      </p:sp>
      <p:sp>
        <p:nvSpPr>
          <p:cNvPr id="21514" name="Rectangle 19"/>
          <p:cNvSpPr>
            <a:spLocks noChangeArrowheads="1"/>
          </p:cNvSpPr>
          <p:nvPr/>
        </p:nvSpPr>
        <p:spPr bwMode="auto">
          <a:xfrm>
            <a:off x="4038600" y="3810000"/>
            <a:ext cx="1447800" cy="2286000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pSp>
        <p:nvGrpSpPr>
          <p:cNvPr id="21515" name="Group 20"/>
          <p:cNvGrpSpPr>
            <a:grpSpLocks/>
          </p:cNvGrpSpPr>
          <p:nvPr/>
        </p:nvGrpSpPr>
        <p:grpSpPr bwMode="auto">
          <a:xfrm>
            <a:off x="1211263" y="914400"/>
            <a:ext cx="2743200" cy="2362200"/>
            <a:chOff x="763" y="672"/>
            <a:chExt cx="1728" cy="1488"/>
          </a:xfrm>
        </p:grpSpPr>
        <p:sp>
          <p:nvSpPr>
            <p:cNvPr id="21517" name="Oval 21"/>
            <p:cNvSpPr>
              <a:spLocks noChangeArrowheads="1"/>
            </p:cNvSpPr>
            <p:nvPr/>
          </p:nvSpPr>
          <p:spPr bwMode="auto">
            <a:xfrm>
              <a:off x="955" y="960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1518" name="Oval 22"/>
            <p:cNvSpPr>
              <a:spLocks noChangeArrowheads="1"/>
            </p:cNvSpPr>
            <p:nvPr/>
          </p:nvSpPr>
          <p:spPr bwMode="auto">
            <a:xfrm>
              <a:off x="1195" y="1344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1519" name="Oval 23"/>
            <p:cNvSpPr>
              <a:spLocks noChangeArrowheads="1"/>
            </p:cNvSpPr>
            <p:nvPr/>
          </p:nvSpPr>
          <p:spPr bwMode="auto">
            <a:xfrm>
              <a:off x="955" y="1776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1520" name="Oval 24"/>
            <p:cNvSpPr>
              <a:spLocks noChangeArrowheads="1"/>
            </p:cNvSpPr>
            <p:nvPr/>
          </p:nvSpPr>
          <p:spPr bwMode="auto">
            <a:xfrm>
              <a:off x="2155" y="960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1521" name="Oval 25"/>
            <p:cNvSpPr>
              <a:spLocks noChangeArrowheads="1"/>
            </p:cNvSpPr>
            <p:nvPr/>
          </p:nvSpPr>
          <p:spPr bwMode="auto">
            <a:xfrm>
              <a:off x="1771" y="1344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1522" name="Oval 26"/>
            <p:cNvSpPr>
              <a:spLocks noChangeArrowheads="1"/>
            </p:cNvSpPr>
            <p:nvPr/>
          </p:nvSpPr>
          <p:spPr bwMode="auto">
            <a:xfrm>
              <a:off x="2155" y="1776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1523" name="Line 27"/>
            <p:cNvSpPr>
              <a:spLocks noChangeShapeType="1"/>
            </p:cNvSpPr>
            <p:nvPr/>
          </p:nvSpPr>
          <p:spPr bwMode="auto">
            <a:xfrm flipH="1" flipV="1">
              <a:off x="1051" y="1104"/>
              <a:ext cx="192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4" name="Line 28"/>
            <p:cNvSpPr>
              <a:spLocks noChangeShapeType="1"/>
            </p:cNvSpPr>
            <p:nvPr/>
          </p:nvSpPr>
          <p:spPr bwMode="auto">
            <a:xfrm flipH="1">
              <a:off x="1051" y="1488"/>
              <a:ext cx="192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5" name="Line 29"/>
            <p:cNvSpPr>
              <a:spLocks noChangeShapeType="1"/>
            </p:cNvSpPr>
            <p:nvPr/>
          </p:nvSpPr>
          <p:spPr bwMode="auto">
            <a:xfrm>
              <a:off x="1915" y="1440"/>
              <a:ext cx="28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6" name="Line 30"/>
            <p:cNvSpPr>
              <a:spLocks noChangeShapeType="1"/>
            </p:cNvSpPr>
            <p:nvPr/>
          </p:nvSpPr>
          <p:spPr bwMode="auto">
            <a:xfrm flipV="1">
              <a:off x="1915" y="1056"/>
              <a:ext cx="24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7" name="Text Box 31"/>
            <p:cNvSpPr txBox="1">
              <a:spLocks noChangeArrowheads="1"/>
            </p:cNvSpPr>
            <p:nvPr/>
          </p:nvSpPr>
          <p:spPr bwMode="auto">
            <a:xfrm>
              <a:off x="1099" y="1008"/>
              <a:ext cx="28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1</a:t>
              </a:r>
            </a:p>
          </p:txBody>
        </p:sp>
        <p:sp>
          <p:nvSpPr>
            <p:cNvPr id="21528" name="Text Box 32"/>
            <p:cNvSpPr txBox="1">
              <a:spLocks noChangeArrowheads="1"/>
            </p:cNvSpPr>
            <p:nvPr/>
          </p:nvSpPr>
          <p:spPr bwMode="auto">
            <a:xfrm>
              <a:off x="1147" y="1536"/>
              <a:ext cx="28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1</a:t>
              </a:r>
            </a:p>
          </p:txBody>
        </p:sp>
        <p:sp>
          <p:nvSpPr>
            <p:cNvPr id="21529" name="Text Box 33"/>
            <p:cNvSpPr txBox="1">
              <a:spLocks noChangeArrowheads="1"/>
            </p:cNvSpPr>
            <p:nvPr/>
          </p:nvSpPr>
          <p:spPr bwMode="auto">
            <a:xfrm>
              <a:off x="1819" y="1056"/>
              <a:ext cx="28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1</a:t>
              </a:r>
            </a:p>
          </p:txBody>
        </p:sp>
        <p:sp>
          <p:nvSpPr>
            <p:cNvPr id="21530" name="Text Box 34"/>
            <p:cNvSpPr txBox="1">
              <a:spLocks noChangeArrowheads="1"/>
            </p:cNvSpPr>
            <p:nvPr/>
          </p:nvSpPr>
          <p:spPr bwMode="auto">
            <a:xfrm>
              <a:off x="1819" y="1488"/>
              <a:ext cx="28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1</a:t>
              </a:r>
            </a:p>
          </p:txBody>
        </p:sp>
        <p:sp>
          <p:nvSpPr>
            <p:cNvPr id="21531" name="Text Box 35"/>
            <p:cNvSpPr txBox="1">
              <a:spLocks noChangeArrowheads="1"/>
            </p:cNvSpPr>
            <p:nvPr/>
          </p:nvSpPr>
          <p:spPr bwMode="auto">
            <a:xfrm>
              <a:off x="763" y="672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1</a:t>
              </a:r>
            </a:p>
          </p:txBody>
        </p:sp>
        <p:sp>
          <p:nvSpPr>
            <p:cNvPr id="21532" name="Text Box 36"/>
            <p:cNvSpPr txBox="1">
              <a:spLocks noChangeArrowheads="1"/>
            </p:cNvSpPr>
            <p:nvPr/>
          </p:nvSpPr>
          <p:spPr bwMode="auto">
            <a:xfrm>
              <a:off x="907" y="1200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3</a:t>
              </a:r>
            </a:p>
          </p:txBody>
        </p:sp>
        <p:sp>
          <p:nvSpPr>
            <p:cNvPr id="21533" name="Text Box 37"/>
            <p:cNvSpPr txBox="1">
              <a:spLocks noChangeArrowheads="1"/>
            </p:cNvSpPr>
            <p:nvPr/>
          </p:nvSpPr>
          <p:spPr bwMode="auto">
            <a:xfrm>
              <a:off x="811" y="1872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2</a:t>
              </a:r>
            </a:p>
          </p:txBody>
        </p:sp>
        <p:sp>
          <p:nvSpPr>
            <p:cNvPr id="21534" name="Text Box 38"/>
            <p:cNvSpPr txBox="1">
              <a:spLocks noChangeArrowheads="1"/>
            </p:cNvSpPr>
            <p:nvPr/>
          </p:nvSpPr>
          <p:spPr bwMode="auto">
            <a:xfrm>
              <a:off x="2107" y="672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5</a:t>
              </a:r>
            </a:p>
          </p:txBody>
        </p:sp>
        <p:sp>
          <p:nvSpPr>
            <p:cNvPr id="21535" name="Text Box 39"/>
            <p:cNvSpPr txBox="1">
              <a:spLocks noChangeArrowheads="1"/>
            </p:cNvSpPr>
            <p:nvPr/>
          </p:nvSpPr>
          <p:spPr bwMode="auto">
            <a:xfrm>
              <a:off x="1963" y="1248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4</a:t>
              </a:r>
            </a:p>
          </p:txBody>
        </p:sp>
        <p:sp>
          <p:nvSpPr>
            <p:cNvPr id="21536" name="Text Box 40"/>
            <p:cNvSpPr txBox="1">
              <a:spLocks noChangeArrowheads="1"/>
            </p:cNvSpPr>
            <p:nvPr/>
          </p:nvSpPr>
          <p:spPr bwMode="auto">
            <a:xfrm>
              <a:off x="2107" y="1872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6</a:t>
              </a:r>
            </a:p>
          </p:txBody>
        </p:sp>
        <p:sp>
          <p:nvSpPr>
            <p:cNvPr id="21537" name="Line 41"/>
            <p:cNvSpPr>
              <a:spLocks noChangeShapeType="1"/>
            </p:cNvSpPr>
            <p:nvPr/>
          </p:nvSpPr>
          <p:spPr bwMode="auto">
            <a:xfrm flipH="1">
              <a:off x="1344" y="1392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8" name="Text Box 42"/>
            <p:cNvSpPr txBox="1">
              <a:spLocks noChangeArrowheads="1"/>
            </p:cNvSpPr>
            <p:nvPr/>
          </p:nvSpPr>
          <p:spPr bwMode="auto">
            <a:xfrm>
              <a:off x="1440" y="1152"/>
              <a:ext cx="28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1</a:t>
              </a:r>
            </a:p>
          </p:txBody>
        </p:sp>
      </p:grpSp>
      <p:sp>
        <p:nvSpPr>
          <p:cNvPr id="21516" name="AutoShape 43"/>
          <p:cNvSpPr>
            <a:spLocks/>
          </p:cNvSpPr>
          <p:nvPr/>
        </p:nvSpPr>
        <p:spPr bwMode="auto">
          <a:xfrm rot="5400000">
            <a:off x="4610100" y="5524500"/>
            <a:ext cx="304800" cy="1447800"/>
          </a:xfrm>
          <a:prstGeom prst="rightBrace">
            <a:avLst>
              <a:gd name="adj1" fmla="val 3958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Properties of Laplacian Matrix</a:t>
            </a:r>
          </a:p>
        </p:txBody>
      </p:sp>
      <p:grpSp>
        <p:nvGrpSpPr>
          <p:cNvPr id="22531" name="Group 49"/>
          <p:cNvGrpSpPr>
            <a:grpSpLocks/>
          </p:cNvGrpSpPr>
          <p:nvPr/>
        </p:nvGrpSpPr>
        <p:grpSpPr bwMode="auto">
          <a:xfrm>
            <a:off x="609600" y="1219200"/>
            <a:ext cx="2362200" cy="2514600"/>
            <a:chOff x="240" y="1296"/>
            <a:chExt cx="1488" cy="1584"/>
          </a:xfrm>
        </p:grpSpPr>
        <p:grpSp>
          <p:nvGrpSpPr>
            <p:cNvPr id="22544" name="Group 34"/>
            <p:cNvGrpSpPr>
              <a:grpSpLocks/>
            </p:cNvGrpSpPr>
            <p:nvPr/>
          </p:nvGrpSpPr>
          <p:grpSpPr bwMode="auto">
            <a:xfrm>
              <a:off x="240" y="1296"/>
              <a:ext cx="480" cy="528"/>
              <a:chOff x="672" y="912"/>
              <a:chExt cx="480" cy="528"/>
            </a:xfrm>
          </p:grpSpPr>
          <p:sp>
            <p:nvSpPr>
              <p:cNvPr id="22562" name="Oval 5"/>
              <p:cNvSpPr>
                <a:spLocks noChangeArrowheads="1"/>
              </p:cNvSpPr>
              <p:nvPr/>
            </p:nvSpPr>
            <p:spPr bwMode="auto">
              <a:xfrm>
                <a:off x="672" y="1104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22563" name="Oval 6"/>
              <p:cNvSpPr>
                <a:spLocks noChangeArrowheads="1"/>
              </p:cNvSpPr>
              <p:nvPr/>
            </p:nvSpPr>
            <p:spPr bwMode="auto">
              <a:xfrm>
                <a:off x="1008" y="912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22564" name="Oval 7"/>
              <p:cNvSpPr>
                <a:spLocks noChangeArrowheads="1"/>
              </p:cNvSpPr>
              <p:nvPr/>
            </p:nvSpPr>
            <p:spPr bwMode="auto">
              <a:xfrm>
                <a:off x="960" y="1296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22565" name="Line 11"/>
              <p:cNvSpPr>
                <a:spLocks noChangeShapeType="1"/>
              </p:cNvSpPr>
              <p:nvPr/>
            </p:nvSpPr>
            <p:spPr bwMode="auto">
              <a:xfrm flipH="1" flipV="1">
                <a:off x="816" y="1200"/>
                <a:ext cx="192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6" name="Line 12"/>
              <p:cNvSpPr>
                <a:spLocks noChangeShapeType="1"/>
              </p:cNvSpPr>
              <p:nvPr/>
            </p:nvSpPr>
            <p:spPr bwMode="auto">
              <a:xfrm flipH="1">
                <a:off x="816" y="1008"/>
                <a:ext cx="19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7" name="Line 25"/>
              <p:cNvSpPr>
                <a:spLocks noChangeShapeType="1"/>
              </p:cNvSpPr>
              <p:nvPr/>
            </p:nvSpPr>
            <p:spPr bwMode="auto">
              <a:xfrm flipH="1">
                <a:off x="1056" y="1056"/>
                <a:ext cx="48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45" name="Group 33"/>
            <p:cNvGrpSpPr>
              <a:grpSpLocks/>
            </p:cNvGrpSpPr>
            <p:nvPr/>
          </p:nvGrpSpPr>
          <p:grpSpPr bwMode="auto">
            <a:xfrm rot="-8496675">
              <a:off x="1248" y="1632"/>
              <a:ext cx="480" cy="528"/>
              <a:chOff x="1680" y="1008"/>
              <a:chExt cx="480" cy="528"/>
            </a:xfrm>
          </p:grpSpPr>
          <p:sp>
            <p:nvSpPr>
              <p:cNvPr id="22556" name="Oval 27"/>
              <p:cNvSpPr>
                <a:spLocks noChangeArrowheads="1"/>
              </p:cNvSpPr>
              <p:nvPr/>
            </p:nvSpPr>
            <p:spPr bwMode="auto">
              <a:xfrm>
                <a:off x="1680" y="1200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22557" name="Oval 28"/>
              <p:cNvSpPr>
                <a:spLocks noChangeArrowheads="1"/>
              </p:cNvSpPr>
              <p:nvPr/>
            </p:nvSpPr>
            <p:spPr bwMode="auto">
              <a:xfrm>
                <a:off x="2016" y="1008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22558" name="Oval 29"/>
              <p:cNvSpPr>
                <a:spLocks noChangeArrowheads="1"/>
              </p:cNvSpPr>
              <p:nvPr/>
            </p:nvSpPr>
            <p:spPr bwMode="auto">
              <a:xfrm>
                <a:off x="1968" y="1392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22559" name="Line 30"/>
              <p:cNvSpPr>
                <a:spLocks noChangeShapeType="1"/>
              </p:cNvSpPr>
              <p:nvPr/>
            </p:nvSpPr>
            <p:spPr bwMode="auto">
              <a:xfrm flipH="1" flipV="1">
                <a:off x="1824" y="1296"/>
                <a:ext cx="192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0" name="Line 31"/>
              <p:cNvSpPr>
                <a:spLocks noChangeShapeType="1"/>
              </p:cNvSpPr>
              <p:nvPr/>
            </p:nvSpPr>
            <p:spPr bwMode="auto">
              <a:xfrm flipH="1">
                <a:off x="1824" y="1104"/>
                <a:ext cx="19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1" name="Line 32"/>
              <p:cNvSpPr>
                <a:spLocks noChangeShapeType="1"/>
              </p:cNvSpPr>
              <p:nvPr/>
            </p:nvSpPr>
            <p:spPr bwMode="auto">
              <a:xfrm flipH="1">
                <a:off x="2064" y="1152"/>
                <a:ext cx="48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46" name="Group 35"/>
            <p:cNvGrpSpPr>
              <a:grpSpLocks/>
            </p:cNvGrpSpPr>
            <p:nvPr/>
          </p:nvGrpSpPr>
          <p:grpSpPr bwMode="auto">
            <a:xfrm rot="-506939">
              <a:off x="336" y="2352"/>
              <a:ext cx="480" cy="528"/>
              <a:chOff x="1680" y="1008"/>
              <a:chExt cx="480" cy="528"/>
            </a:xfrm>
          </p:grpSpPr>
          <p:sp>
            <p:nvSpPr>
              <p:cNvPr id="22550" name="Oval 36"/>
              <p:cNvSpPr>
                <a:spLocks noChangeArrowheads="1"/>
              </p:cNvSpPr>
              <p:nvPr/>
            </p:nvSpPr>
            <p:spPr bwMode="auto">
              <a:xfrm>
                <a:off x="1680" y="1200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22551" name="Oval 37"/>
              <p:cNvSpPr>
                <a:spLocks noChangeArrowheads="1"/>
              </p:cNvSpPr>
              <p:nvPr/>
            </p:nvSpPr>
            <p:spPr bwMode="auto">
              <a:xfrm>
                <a:off x="2016" y="1008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22552" name="Oval 38"/>
              <p:cNvSpPr>
                <a:spLocks noChangeArrowheads="1"/>
              </p:cNvSpPr>
              <p:nvPr/>
            </p:nvSpPr>
            <p:spPr bwMode="auto">
              <a:xfrm>
                <a:off x="1968" y="1392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22553" name="Line 39"/>
              <p:cNvSpPr>
                <a:spLocks noChangeShapeType="1"/>
              </p:cNvSpPr>
              <p:nvPr/>
            </p:nvSpPr>
            <p:spPr bwMode="auto">
              <a:xfrm flipH="1" flipV="1">
                <a:off x="1824" y="1296"/>
                <a:ext cx="192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4" name="Line 40"/>
              <p:cNvSpPr>
                <a:spLocks noChangeShapeType="1"/>
              </p:cNvSpPr>
              <p:nvPr/>
            </p:nvSpPr>
            <p:spPr bwMode="auto">
              <a:xfrm flipH="1">
                <a:off x="1824" y="1104"/>
                <a:ext cx="19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5" name="Line 41"/>
              <p:cNvSpPr>
                <a:spLocks noChangeShapeType="1"/>
              </p:cNvSpPr>
              <p:nvPr/>
            </p:nvSpPr>
            <p:spPr bwMode="auto">
              <a:xfrm flipH="1">
                <a:off x="2064" y="1152"/>
                <a:ext cx="48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547" name="Line 42"/>
            <p:cNvSpPr>
              <a:spLocks noChangeShapeType="1"/>
            </p:cNvSpPr>
            <p:nvPr/>
          </p:nvSpPr>
          <p:spPr bwMode="auto">
            <a:xfrm>
              <a:off x="624" y="1824"/>
              <a:ext cx="96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8" name="Line 43"/>
            <p:cNvSpPr>
              <a:spLocks noChangeShapeType="1"/>
            </p:cNvSpPr>
            <p:nvPr/>
          </p:nvSpPr>
          <p:spPr bwMode="auto">
            <a:xfrm flipV="1">
              <a:off x="768" y="1968"/>
              <a:ext cx="38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9" name="Line 44"/>
            <p:cNvSpPr>
              <a:spLocks noChangeShapeType="1"/>
            </p:cNvSpPr>
            <p:nvPr/>
          </p:nvSpPr>
          <p:spPr bwMode="auto">
            <a:xfrm>
              <a:off x="672" y="1776"/>
              <a:ext cx="48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11823" name="Text Box 47"/>
          <p:cNvSpPr txBox="1">
            <a:spLocks noChangeArrowheads="1"/>
          </p:cNvSpPr>
          <p:nvPr/>
        </p:nvSpPr>
        <p:spPr bwMode="auto">
          <a:xfrm>
            <a:off x="3352800" y="1219200"/>
            <a:ext cx="5181600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Eigenvalues of the graph Laplacian:</a:t>
            </a:r>
            <a:br>
              <a:rPr lang="en-US" altLang="en-US" sz="2000"/>
            </a:br>
            <a:r>
              <a:rPr lang="en-US" altLang="en-US" sz="2000">
                <a:solidFill>
                  <a:srgbClr val="FF0000"/>
                </a:solidFill>
              </a:rPr>
              <a:t>0</a:t>
            </a:r>
            <a:r>
              <a:rPr lang="en-US" altLang="en-US" sz="2000"/>
              <a:t>, 0.5505, 0.5505, 3, 3, 3, 3, 5.4495, 5.4495</a:t>
            </a:r>
          </a:p>
        </p:txBody>
      </p:sp>
      <p:grpSp>
        <p:nvGrpSpPr>
          <p:cNvPr id="6" name="Group 58"/>
          <p:cNvGrpSpPr>
            <a:grpSpLocks/>
          </p:cNvGrpSpPr>
          <p:nvPr/>
        </p:nvGrpSpPr>
        <p:grpSpPr bwMode="auto">
          <a:xfrm>
            <a:off x="2713038" y="2209800"/>
            <a:ext cx="6080125" cy="4014788"/>
            <a:chOff x="1709" y="1392"/>
            <a:chExt cx="3830" cy="2529"/>
          </a:xfrm>
        </p:grpSpPr>
        <p:graphicFrame>
          <p:nvGraphicFramePr>
            <p:cNvPr id="22542" name="Object 2"/>
            <p:cNvGraphicFramePr>
              <a:graphicFrameLocks noChangeAspect="1"/>
            </p:cNvGraphicFramePr>
            <p:nvPr/>
          </p:nvGraphicFramePr>
          <p:xfrm>
            <a:off x="1709" y="1728"/>
            <a:ext cx="3830" cy="2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43" name="Equation" r:id="rId3" imgW="3594100" imgH="2057400" progId="Equation.3">
                    <p:embed/>
                  </p:oleObj>
                </mc:Choice>
                <mc:Fallback>
                  <p:oleObj name="Equation" r:id="rId3" imgW="3594100" imgH="20574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9" y="1728"/>
                          <a:ext cx="3830" cy="21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3" name="Text Box 48"/>
            <p:cNvSpPr txBox="1">
              <a:spLocks noChangeArrowheads="1"/>
            </p:cNvSpPr>
            <p:nvPr/>
          </p:nvSpPr>
          <p:spPr bwMode="auto">
            <a:xfrm>
              <a:off x="2112" y="1392"/>
              <a:ext cx="220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/>
                <a:t>Eigenvectors of Laplacian:</a:t>
              </a:r>
            </a:p>
          </p:txBody>
        </p:sp>
      </p:grpSp>
      <p:sp>
        <p:nvSpPr>
          <p:cNvPr id="1611826" name="Rectangle 50"/>
          <p:cNvSpPr>
            <a:spLocks noChangeArrowheads="1"/>
          </p:cNvSpPr>
          <p:nvPr/>
        </p:nvSpPr>
        <p:spPr bwMode="auto">
          <a:xfrm>
            <a:off x="3200400" y="2667000"/>
            <a:ext cx="2438400" cy="3581400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grpSp>
        <p:nvGrpSpPr>
          <p:cNvPr id="7" name="Group 57"/>
          <p:cNvGrpSpPr>
            <a:grpSpLocks/>
          </p:cNvGrpSpPr>
          <p:nvPr/>
        </p:nvGrpSpPr>
        <p:grpSpPr bwMode="auto">
          <a:xfrm>
            <a:off x="457200" y="4876800"/>
            <a:ext cx="2743200" cy="1187450"/>
            <a:chOff x="288" y="3072"/>
            <a:chExt cx="1728" cy="748"/>
          </a:xfrm>
        </p:grpSpPr>
        <p:sp>
          <p:nvSpPr>
            <p:cNvPr id="22540" name="Line 51"/>
            <p:cNvSpPr>
              <a:spLocks noChangeShapeType="1"/>
            </p:cNvSpPr>
            <p:nvPr/>
          </p:nvSpPr>
          <p:spPr bwMode="auto">
            <a:xfrm flipH="1">
              <a:off x="1440" y="340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1" name="Text Box 52"/>
            <p:cNvSpPr txBox="1">
              <a:spLocks noChangeArrowheads="1"/>
            </p:cNvSpPr>
            <p:nvPr/>
          </p:nvSpPr>
          <p:spPr bwMode="auto">
            <a:xfrm>
              <a:off x="288" y="3072"/>
              <a:ext cx="1344" cy="7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b="0"/>
                <a:t>Can be used to obtain 3 clusters</a:t>
              </a:r>
            </a:p>
          </p:txBody>
        </p:sp>
      </p:grp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381000" y="1066800"/>
            <a:ext cx="2819400" cy="2819400"/>
            <a:chOff x="240" y="672"/>
            <a:chExt cx="1776" cy="1776"/>
          </a:xfrm>
        </p:grpSpPr>
        <p:sp>
          <p:nvSpPr>
            <p:cNvPr id="22537" name="Oval 53"/>
            <p:cNvSpPr>
              <a:spLocks noChangeArrowheads="1"/>
            </p:cNvSpPr>
            <p:nvPr/>
          </p:nvSpPr>
          <p:spPr bwMode="auto">
            <a:xfrm>
              <a:off x="240" y="672"/>
              <a:ext cx="864" cy="768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2538" name="Oval 54"/>
            <p:cNvSpPr>
              <a:spLocks noChangeArrowheads="1"/>
            </p:cNvSpPr>
            <p:nvPr/>
          </p:nvSpPr>
          <p:spPr bwMode="auto">
            <a:xfrm>
              <a:off x="336" y="1680"/>
              <a:ext cx="864" cy="768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22539" name="Oval 55"/>
            <p:cNvSpPr>
              <a:spLocks noChangeArrowheads="1"/>
            </p:cNvSpPr>
            <p:nvPr/>
          </p:nvSpPr>
          <p:spPr bwMode="auto">
            <a:xfrm>
              <a:off x="1152" y="960"/>
              <a:ext cx="864" cy="768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1823" grpId="0"/>
      <p:bldP spid="161182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11163" y="1143000"/>
            <a:ext cx="8428037" cy="5181600"/>
          </a:xfrm>
        </p:spPr>
        <p:txBody>
          <a:bodyPr/>
          <a:lstStyle/>
          <a:p>
            <a:r>
              <a:rPr lang="en-US" smtClean="0"/>
              <a:t>Spectral properties of a graph (i.e., eigenvalues and eigenvectors) contain information about clustering structure</a:t>
            </a:r>
          </a:p>
          <a:p>
            <a:endParaRPr lang="en-US" smtClean="0"/>
          </a:p>
          <a:p>
            <a:r>
              <a:rPr lang="en-US" smtClean="0"/>
              <a:t>To find </a:t>
            </a:r>
            <a:r>
              <a:rPr lang="en-US" i="1" smtClean="0"/>
              <a:t>k</a:t>
            </a:r>
            <a:r>
              <a:rPr lang="en-US" smtClean="0"/>
              <a:t> clusters, examine the first </a:t>
            </a:r>
            <a:r>
              <a:rPr lang="en-US" i="1" smtClean="0"/>
              <a:t>k</a:t>
            </a:r>
            <a:r>
              <a:rPr lang="en-US" smtClean="0"/>
              <a:t> eigenvectors of the graph Laplacian matrix</a:t>
            </a:r>
          </a:p>
          <a:p>
            <a:pPr lvl="1"/>
            <a:r>
              <a:rPr lang="en-US" smtClean="0"/>
              <a:t>Spectral clustering is an algorithm that does this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610600" cy="533400"/>
          </a:xfrm>
        </p:spPr>
        <p:txBody>
          <a:bodyPr/>
          <a:lstStyle/>
          <a:p>
            <a:r>
              <a:rPr lang="en-US" altLang="en-US" smtClean="0"/>
              <a:t>Spectral Clustering vs Graph Partitioning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mtClean="0"/>
              <a:t>So far, we have shown that clusters can be found by examining the spectral properties of the graph </a:t>
            </a:r>
          </a:p>
          <a:p>
            <a:pPr lvl="1"/>
            <a:r>
              <a:rPr lang="en-US" altLang="en-US" smtClean="0"/>
              <a:t>How does this relate to the objective function of minimizing graph cut?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</p:txBody>
      </p:sp>
      <p:pic>
        <p:nvPicPr>
          <p:cNvPr id="24580" name="Picture 4" descr="knn-connectivity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2209800" y="3200400"/>
            <a:ext cx="3778250" cy="26162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Graph Partitioning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mtClean="0"/>
              <a:t>Recall the following objective of graph partitioning</a:t>
            </a:r>
          </a:p>
          <a:p>
            <a:endParaRPr lang="en-US" altLang="en-US" smtClean="0"/>
          </a:p>
        </p:txBody>
      </p:sp>
      <p:graphicFrame>
        <p:nvGraphicFramePr>
          <p:cNvPr id="25604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371600" y="1846263"/>
          <a:ext cx="6680200" cy="409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Equation" r:id="rId3" imgW="3022600" imgH="1854200" progId="Equation.3">
                  <p:embed/>
                </p:oleObj>
              </mc:Choice>
              <mc:Fallback>
                <p:oleObj name="Equation" r:id="rId3" imgW="3022600" imgH="1854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846263"/>
                        <a:ext cx="6680200" cy="4097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Ratio Cut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Let </a:t>
            </a:r>
            <a:r>
              <a:rPr lang="en-US" altLang="en-US" i="1" smtClean="0">
                <a:latin typeface="Times New Roman" pitchFamily="18" charset="0"/>
              </a:rPr>
              <a:t>x</a:t>
            </a:r>
            <a:r>
              <a:rPr lang="en-US" altLang="en-US" i="1" baseline="-25000" smtClean="0">
                <a:latin typeface="Times New Roman" pitchFamily="18" charset="0"/>
              </a:rPr>
              <a:t>i</a:t>
            </a:r>
            <a:r>
              <a:rPr lang="en-US" altLang="en-US" smtClean="0"/>
              <a:t> indicates the membership of a node in a cluster:</a:t>
            </a:r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We can show that:</a:t>
            </a:r>
          </a:p>
          <a:p>
            <a:pPr lvl="1">
              <a:lnSpc>
                <a:spcPct val="90000"/>
              </a:lnSpc>
            </a:pPr>
            <a:endParaRPr lang="en-US" altLang="en-US" smtClean="0"/>
          </a:p>
          <a:p>
            <a:pPr lvl="1">
              <a:lnSpc>
                <a:spcPct val="90000"/>
              </a:lnSpc>
            </a:pPr>
            <a:endParaRPr lang="en-US" altLang="en-US" smtClean="0"/>
          </a:p>
          <a:p>
            <a:pPr lvl="1">
              <a:lnSpc>
                <a:spcPct val="90000"/>
              </a:lnSpc>
            </a:pPr>
            <a:r>
              <a:rPr lang="en-US" altLang="en-US" smtClean="0"/>
              <a:t>Which means that finding V</a:t>
            </a:r>
            <a:r>
              <a:rPr lang="en-US" altLang="en-US" baseline="-25000" smtClean="0"/>
              <a:t>1</a:t>
            </a:r>
            <a:r>
              <a:rPr lang="en-US" altLang="en-US" smtClean="0"/>
              <a:t> and V</a:t>
            </a:r>
            <a:r>
              <a:rPr lang="en-US" altLang="en-US" baseline="-25000" smtClean="0"/>
              <a:t>2</a:t>
            </a:r>
            <a:r>
              <a:rPr lang="en-US" altLang="en-US" smtClean="0"/>
              <a:t> that minimizes RatioCut is equivalent to finding </a:t>
            </a:r>
            <a:r>
              <a:rPr lang="en-US" altLang="en-US" i="1" smtClean="0">
                <a:latin typeface="Times New Roman" pitchFamily="18" charset="0"/>
              </a:rPr>
              <a:t>x</a:t>
            </a:r>
            <a:r>
              <a:rPr lang="en-US" altLang="en-US" smtClean="0"/>
              <a:t> that minimizes </a:t>
            </a:r>
            <a:r>
              <a:rPr lang="en-US" altLang="en-US" i="1" smtClean="0">
                <a:latin typeface="Times New Roman" pitchFamily="18" charset="0"/>
              </a:rPr>
              <a:t>x</a:t>
            </a:r>
            <a:r>
              <a:rPr lang="en-US" altLang="en-US" baseline="30000" smtClean="0"/>
              <a:t>T</a:t>
            </a:r>
            <a:r>
              <a:rPr lang="en-US" altLang="en-US" i="1" smtClean="0">
                <a:latin typeface="Times New Roman" pitchFamily="18" charset="0"/>
              </a:rPr>
              <a:t>L x </a:t>
            </a:r>
            <a:r>
              <a:rPr lang="en-US" altLang="en-US" smtClean="0"/>
              <a:t>where </a:t>
            </a:r>
            <a:r>
              <a:rPr lang="en-US" altLang="en-US" i="1" smtClean="0"/>
              <a:t>L </a:t>
            </a:r>
            <a:r>
              <a:rPr lang="en-US" altLang="en-US" smtClean="0"/>
              <a:t>is the graph Laplacian matrix</a:t>
            </a:r>
          </a:p>
        </p:txBody>
      </p:sp>
      <p:graphicFrame>
        <p:nvGraphicFramePr>
          <p:cNvPr id="26628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209800" y="1828800"/>
          <a:ext cx="3733800" cy="170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Equation" r:id="rId3" imgW="1777229" imgH="812447" progId="Equation.3">
                  <p:embed/>
                </p:oleObj>
              </mc:Choice>
              <mc:Fallback>
                <p:oleObj name="Equation" r:id="rId3" imgW="1777229" imgH="81244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828800"/>
                        <a:ext cx="3733800" cy="170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133600" y="4419600"/>
          <a:ext cx="480060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1" name="Equation" r:id="rId5" imgW="1866900" imgH="228600" progId="Equation.3">
                  <p:embed/>
                </p:oleObj>
              </mc:Choice>
              <mc:Fallback>
                <p:oleObj name="Equation" r:id="rId5" imgW="18669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419600"/>
                        <a:ext cx="4800600" cy="58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Ratio Cut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So minimizing ratio cut is equivalent to finding:</a:t>
            </a:r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mtClean="0"/>
              <a:t>	subject to the following constraints: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smtClean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smtClean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smtClean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smtClean="0"/>
          </a:p>
          <a:p>
            <a:pPr lvl="1">
              <a:lnSpc>
                <a:spcPct val="90000"/>
              </a:lnSpc>
            </a:pPr>
            <a:r>
              <a:rPr lang="en-US" altLang="en-US" smtClean="0"/>
              <a:t>Good! We have related ratio cut to Laplacian matrix L 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But what does this have to do with finding eigenvalues and eigenvectors of L?</a:t>
            </a:r>
          </a:p>
        </p:txBody>
      </p:sp>
      <p:graphicFrame>
        <p:nvGraphicFramePr>
          <p:cNvPr id="27652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667000" y="1676400"/>
          <a:ext cx="1676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Equation" r:id="rId3" imgW="622030" imgH="291973" progId="Equation.3">
                  <p:embed/>
                </p:oleObj>
              </mc:Choice>
              <mc:Fallback>
                <p:oleObj name="Equation" r:id="rId3" imgW="622030" imgH="291973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676400"/>
                        <a:ext cx="16764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295400" y="3124200"/>
          <a:ext cx="6705600" cy="159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5" name="Equation" r:id="rId5" imgW="4064000" imgH="965200" progId="Equation.3">
                  <p:embed/>
                </p:oleObj>
              </mc:Choice>
              <mc:Fallback>
                <p:oleObj name="Equation" r:id="rId5" imgW="4064000" imgH="965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124200"/>
                        <a:ext cx="6705600" cy="1592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Ratio Cut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1163" y="1219200"/>
            <a:ext cx="8318500" cy="51054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mtClean="0"/>
              <a:t>                       subject to: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This is a constrained optimization problem where</a:t>
            </a:r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Instead, we solve a relaxation of the problem: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smtClean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smtClean="0"/>
          </a:p>
        </p:txBody>
      </p:sp>
      <p:graphicFrame>
        <p:nvGraphicFramePr>
          <p:cNvPr id="28676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914400" y="1143000"/>
          <a:ext cx="1676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0" name="Equation" r:id="rId3" imgW="622030" imgH="291973" progId="Equation.3">
                  <p:embed/>
                </p:oleObj>
              </mc:Choice>
              <mc:Fallback>
                <p:oleObj name="Equation" r:id="rId3" imgW="622030" imgH="291973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16764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572000" y="1173163"/>
          <a:ext cx="22860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1" name="Equation" r:id="rId5" imgW="1040948" imgH="228501" progId="Equation.3">
                  <p:embed/>
                </p:oleObj>
              </mc:Choice>
              <mc:Fallback>
                <p:oleObj name="Equation" r:id="rId5" imgW="1040948" imgH="22850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173163"/>
                        <a:ext cx="2286000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5"/>
          <p:cNvGraphicFramePr>
            <a:graphicFrameLocks noChangeAspect="1"/>
          </p:cNvGraphicFramePr>
          <p:nvPr/>
        </p:nvGraphicFramePr>
        <p:xfrm>
          <a:off x="1828800" y="4724400"/>
          <a:ext cx="4449763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2" name="Equation" r:id="rId7" imgW="1764534" imgH="634725" progId="Equation.3">
                  <p:embed/>
                </p:oleObj>
              </mc:Choice>
              <mc:Fallback>
                <p:oleObj name="Equation" r:id="rId7" imgW="1764534" imgH="63472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724400"/>
                        <a:ext cx="4449763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1"/>
          <p:cNvGraphicFramePr>
            <a:graphicFrameLocks noChangeAspect="1"/>
          </p:cNvGraphicFramePr>
          <p:nvPr/>
        </p:nvGraphicFramePr>
        <p:xfrm>
          <a:off x="1981200" y="2743200"/>
          <a:ext cx="2819400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3" name="Equation" r:id="rId9" imgW="1777229" imgH="812447" progId="Equation.3">
                  <p:embed/>
                </p:oleObj>
              </mc:Choice>
              <mc:Fallback>
                <p:oleObj name="Equation" r:id="rId9" imgW="1777229" imgH="812447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743200"/>
                        <a:ext cx="2819400" cy="1289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Spectral Clustering with Ratio Cut </a:t>
            </a:r>
          </a:p>
        </p:txBody>
      </p:sp>
      <p:sp>
        <p:nvSpPr>
          <p:cNvPr id="16404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1163" y="2286000"/>
            <a:ext cx="8504237" cy="40386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2400" dirty="0" smtClean="0"/>
              <a:t>But </a:t>
            </a:r>
            <a:r>
              <a:rPr lang="en-US" sz="2400" dirty="0" smtClean="0">
                <a:sym typeface="Symbol" pitchFamily="18" charset="2"/>
              </a:rPr>
              <a:t></a:t>
            </a:r>
            <a:r>
              <a:rPr lang="en-US" sz="2400" baseline="-25000" dirty="0" smtClean="0">
                <a:sym typeface="Symbol" pitchFamily="18" charset="2"/>
              </a:rPr>
              <a:t>min</a:t>
            </a:r>
            <a:r>
              <a:rPr lang="en-US" sz="2400" dirty="0" smtClean="0">
                <a:sym typeface="Symbol" pitchFamily="18" charset="2"/>
              </a:rPr>
              <a:t>=0 with eigenvector 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1 </a:t>
            </a:r>
            <a:r>
              <a:rPr lang="en-US" sz="2400" dirty="0" smtClean="0">
                <a:sym typeface="Symbol" pitchFamily="18" charset="2"/>
              </a:rPr>
              <a:t>= (1 1 1…1)</a:t>
            </a:r>
            <a:r>
              <a:rPr lang="en-US" sz="2400" baseline="30000" dirty="0" smtClean="0">
                <a:sym typeface="Symbol" pitchFamily="18" charset="2"/>
              </a:rPr>
              <a:t>T</a:t>
            </a:r>
            <a:endParaRPr lang="en-US" sz="2400" dirty="0" smtClean="0">
              <a:sym typeface="Symbol" pitchFamily="18" charset="2"/>
            </a:endParaRPr>
          </a:p>
          <a:p>
            <a:pPr lvl="1">
              <a:lnSpc>
                <a:spcPct val="80000"/>
              </a:lnSpc>
              <a:defRPr/>
            </a:pPr>
            <a:endParaRPr lang="en-US" sz="2000" dirty="0" smtClean="0">
              <a:sym typeface="Symbol" pitchFamily="18" charset="2"/>
            </a:endParaRPr>
          </a:p>
          <a:p>
            <a:pPr>
              <a:lnSpc>
                <a:spcPct val="80000"/>
              </a:lnSpc>
              <a:defRPr/>
            </a:pPr>
            <a:r>
              <a:rPr lang="en-US" sz="2400" dirty="0" smtClean="0">
                <a:sym typeface="Symbol" pitchFamily="18" charset="2"/>
              </a:rPr>
              <a:t>Since we want a solution where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1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 smtClean="0">
                <a:sym typeface="Symbol" pitchFamily="18" charset="2"/>
              </a:rPr>
              <a:t>= 0, so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 </a:t>
            </a:r>
            <a:r>
              <a:rPr lang="en-US" sz="2400" dirty="0" smtClean="0">
                <a:sym typeface="Symbol"/>
              </a:rPr>
              <a:t>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1</a:t>
            </a:r>
            <a:endParaRPr lang="en-US" sz="2400" dirty="0" smtClean="0">
              <a:sym typeface="Symbol" pitchFamily="18" charset="2"/>
            </a:endParaRPr>
          </a:p>
          <a:p>
            <a:pPr>
              <a:lnSpc>
                <a:spcPct val="80000"/>
              </a:lnSpc>
              <a:defRPr/>
            </a:pPr>
            <a:endParaRPr lang="en-US" sz="2400" dirty="0" smtClean="0">
              <a:sym typeface="Symbol" pitchFamily="18" charset="2"/>
            </a:endParaRPr>
          </a:p>
          <a:p>
            <a:pPr>
              <a:lnSpc>
                <a:spcPct val="80000"/>
              </a:lnSpc>
              <a:defRPr/>
            </a:pPr>
            <a:r>
              <a:rPr lang="en-US" sz="2400" dirty="0" smtClean="0">
                <a:sym typeface="Symbol" pitchFamily="18" charset="2"/>
              </a:rPr>
              <a:t>Instead of the smallest eigenvalue, we look for the eigenvector corresponding to the next smallest eigenvalue</a:t>
            </a:r>
          </a:p>
          <a:p>
            <a:pPr lvl="1">
              <a:lnSpc>
                <a:spcPct val="80000"/>
              </a:lnSpc>
              <a:defRPr/>
            </a:pPr>
            <a:endParaRPr lang="en-US" sz="2000" dirty="0" smtClean="0">
              <a:sym typeface="Symbol" pitchFamily="18" charset="2"/>
            </a:endParaRPr>
          </a:p>
          <a:p>
            <a:pPr>
              <a:lnSpc>
                <a:spcPct val="80000"/>
              </a:lnSpc>
              <a:defRPr/>
            </a:pPr>
            <a:r>
              <a:rPr lang="en-US" sz="2400" dirty="0" smtClean="0">
                <a:sym typeface="Symbol" pitchFamily="18" charset="2"/>
              </a:rPr>
              <a:t>In summary, finding the eigenvector that corresponds to the second smallest eigenvalue is a </a:t>
            </a:r>
            <a:r>
              <a:rPr lang="en-US" sz="2400" dirty="0">
                <a:sym typeface="Symbol" pitchFamily="18" charset="2"/>
              </a:rPr>
              <a:t>relaxation of the </a:t>
            </a:r>
            <a:r>
              <a:rPr lang="en-US" sz="2400" dirty="0" smtClean="0">
                <a:sym typeface="Symbol" pitchFamily="18" charset="2"/>
              </a:rPr>
              <a:t>normalized </a:t>
            </a:r>
            <a:r>
              <a:rPr lang="en-US" sz="2400" dirty="0" err="1" smtClean="0">
                <a:sym typeface="Symbol" pitchFamily="18" charset="2"/>
              </a:rPr>
              <a:t>mincut</a:t>
            </a:r>
            <a:r>
              <a:rPr lang="en-US" sz="2400" dirty="0" smtClean="0">
                <a:sym typeface="Symbol" pitchFamily="18" charset="2"/>
              </a:rPr>
              <a:t> graph partitioning problem (for k=2)</a:t>
            </a:r>
          </a:p>
        </p:txBody>
      </p:sp>
      <p:graphicFrame>
        <p:nvGraphicFramePr>
          <p:cNvPr id="29700" name="Object 1"/>
          <p:cNvGraphicFramePr>
            <a:graphicFrameLocks noChangeAspect="1"/>
          </p:cNvGraphicFramePr>
          <p:nvPr/>
        </p:nvGraphicFramePr>
        <p:xfrm>
          <a:off x="1295400" y="1143000"/>
          <a:ext cx="4960938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1" name="Equation" r:id="rId3" imgW="1841500" imgH="292100" progId="Equation.3">
                  <p:embed/>
                </p:oleObj>
              </mc:Choice>
              <mc:Fallback>
                <p:oleObj name="Equation" r:id="rId3" imgW="1841500" imgH="2921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143000"/>
                        <a:ext cx="4960938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Spectral Clustering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533400" indent="-533400">
              <a:buFont typeface="Monotype Sorts" pitchFamily="2" charset="2"/>
              <a:buNone/>
            </a:pPr>
            <a:r>
              <a:rPr lang="en-US" altLang="en-US" smtClean="0"/>
              <a:t>Consider a data set with N data points</a:t>
            </a:r>
          </a:p>
          <a:p>
            <a:pPr marL="533400" indent="-533400">
              <a:buFont typeface="Monotype Sorts" pitchFamily="2" charset="2"/>
              <a:buAutoNum type="arabicPeriod"/>
            </a:pPr>
            <a:r>
              <a:rPr lang="en-US" altLang="en-US" smtClean="0"/>
              <a:t>Construct an N </a:t>
            </a:r>
            <a:r>
              <a:rPr lang="en-US" altLang="en-US" smtClean="0">
                <a:sym typeface="Symbol" pitchFamily="18" charset="2"/>
              </a:rPr>
              <a:t> N </a:t>
            </a:r>
            <a:r>
              <a:rPr lang="en-US" altLang="en-US" smtClean="0"/>
              <a:t>similarity matrix, W</a:t>
            </a:r>
          </a:p>
          <a:p>
            <a:pPr marL="533400" indent="-533400">
              <a:buFont typeface="Monotype Sorts" pitchFamily="2" charset="2"/>
              <a:buAutoNum type="arabicPeriod"/>
            </a:pPr>
            <a:r>
              <a:rPr lang="en-US" altLang="en-US" smtClean="0"/>
              <a:t>Compute the N </a:t>
            </a:r>
            <a:r>
              <a:rPr lang="en-US" altLang="en-US" smtClean="0">
                <a:sym typeface="Symbol" pitchFamily="18" charset="2"/>
              </a:rPr>
              <a:t> N </a:t>
            </a:r>
            <a:r>
              <a:rPr lang="en-US" altLang="en-US" smtClean="0"/>
              <a:t>Laplacian matrix, L = D – W</a:t>
            </a:r>
          </a:p>
          <a:p>
            <a:pPr marL="533400" indent="-533400">
              <a:buFont typeface="Monotype Sorts" pitchFamily="2" charset="2"/>
              <a:buAutoNum type="arabicPeriod"/>
            </a:pPr>
            <a:r>
              <a:rPr lang="en-US" altLang="en-US" smtClean="0"/>
              <a:t>Compute the k eigenvectors of L</a:t>
            </a:r>
          </a:p>
          <a:p>
            <a:pPr marL="914400" lvl="1" indent="-457200">
              <a:buFont typeface="Arial" charset="0"/>
              <a:buAutoNum type="alphaLcParenR"/>
            </a:pPr>
            <a:r>
              <a:rPr lang="en-US" altLang="en-US" smtClean="0"/>
              <a:t>Each eigenvector v</a:t>
            </a:r>
            <a:r>
              <a:rPr lang="en-US" altLang="en-US" baseline="-25000" smtClean="0"/>
              <a:t>i</a:t>
            </a:r>
            <a:r>
              <a:rPr lang="en-US" altLang="en-US" smtClean="0"/>
              <a:t> is an N </a:t>
            </a:r>
            <a:r>
              <a:rPr lang="en-US" altLang="en-US" smtClean="0">
                <a:sym typeface="Symbol" pitchFamily="18" charset="2"/>
              </a:rPr>
              <a:t> 1 column vector</a:t>
            </a:r>
          </a:p>
          <a:p>
            <a:pPr marL="914400" lvl="1" indent="-457200">
              <a:buFont typeface="Arial" charset="0"/>
              <a:buAutoNum type="alphaLcParenR"/>
            </a:pPr>
            <a:r>
              <a:rPr lang="en-US" altLang="en-US" smtClean="0"/>
              <a:t>Create a matrix V containing eigenvectors v</a:t>
            </a:r>
            <a:r>
              <a:rPr lang="en-US" altLang="en-US" baseline="-25000" smtClean="0"/>
              <a:t>1</a:t>
            </a:r>
            <a:r>
              <a:rPr lang="en-US" altLang="en-US" smtClean="0"/>
              <a:t>, v</a:t>
            </a:r>
            <a:r>
              <a:rPr lang="en-US" altLang="en-US" baseline="-25000" smtClean="0"/>
              <a:t>2</a:t>
            </a:r>
            <a:r>
              <a:rPr lang="en-US" altLang="en-US" smtClean="0"/>
              <a:t>, .., v</a:t>
            </a:r>
            <a:r>
              <a:rPr lang="en-US" altLang="en-US" baseline="-25000" smtClean="0"/>
              <a:t>k</a:t>
            </a:r>
            <a:r>
              <a:rPr lang="en-US" altLang="en-US" smtClean="0"/>
              <a:t> as columns (you may exclude the first eigenvector)</a:t>
            </a:r>
          </a:p>
          <a:p>
            <a:pPr marL="533400" indent="-533400">
              <a:buFont typeface="Arial" charset="0"/>
              <a:buAutoNum type="arabicPeriod"/>
            </a:pPr>
            <a:r>
              <a:rPr lang="en-US" altLang="en-US" smtClean="0"/>
              <a:t>Cluster the rows in V using k-means or any clustering algorithm</a:t>
            </a:r>
          </a:p>
          <a:p>
            <a:pPr marL="914400" lvl="1" indent="-457200">
              <a:buFont typeface="Arial" charset="0"/>
              <a:buAutoNum type="arabicPeriod"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52400"/>
            <a:ext cx="8610600" cy="533400"/>
          </a:xfrm>
        </p:spPr>
        <p:txBody>
          <a:bodyPr/>
          <a:lstStyle/>
          <a:p>
            <a:r>
              <a:rPr lang="en-US" altLang="en-US" smtClean="0"/>
              <a:t>Clustering as Graph Partitioning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1163" y="1143000"/>
            <a:ext cx="8318500" cy="5334000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Two things are needed: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altLang="en-US" dirty="0" smtClean="0"/>
              <a:t>An </a:t>
            </a:r>
            <a:r>
              <a:rPr lang="en-US" altLang="en-US" u="sng" dirty="0" smtClean="0"/>
              <a:t>objective function</a:t>
            </a:r>
            <a:r>
              <a:rPr lang="en-US" altLang="en-US" dirty="0" smtClean="0"/>
              <a:t> to determine what would be the best way “cut” the edges of the graph</a:t>
            </a:r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  <a:p>
            <a:pPr lvl="1">
              <a:defRPr/>
            </a:pPr>
            <a:endParaRPr lang="en-US" altLang="en-US" dirty="0" smtClean="0"/>
          </a:p>
          <a:p>
            <a:pPr lvl="2">
              <a:defRPr/>
            </a:pPr>
            <a:endParaRPr lang="en-US" altLang="en-US" dirty="0" smtClean="0"/>
          </a:p>
          <a:p>
            <a:pPr lvl="2">
              <a:defRPr/>
            </a:pPr>
            <a:endParaRPr lang="en-US" altLang="en-US" dirty="0" smtClean="0"/>
          </a:p>
          <a:p>
            <a:pPr lvl="3">
              <a:defRPr/>
            </a:pPr>
            <a:endParaRPr lang="en-US" altLang="en-US" dirty="0" smtClean="0"/>
          </a:p>
          <a:p>
            <a:pPr lvl="2">
              <a:defRPr/>
            </a:pPr>
            <a:endParaRPr lang="en-US" altLang="en-US" dirty="0" smtClean="0"/>
          </a:p>
          <a:p>
            <a:pPr marL="914400" lvl="1" indent="-457200">
              <a:buFont typeface="+mj-lt"/>
              <a:buAutoNum type="arabicPeriod" startAt="2"/>
              <a:defRPr/>
            </a:pPr>
            <a:r>
              <a:rPr lang="en-US" altLang="en-US" dirty="0" smtClean="0"/>
              <a:t>An </a:t>
            </a:r>
            <a:r>
              <a:rPr lang="en-US" altLang="en-US" u="sng" dirty="0" smtClean="0"/>
              <a:t>algorithm</a:t>
            </a:r>
            <a:r>
              <a:rPr lang="en-US" altLang="en-US" dirty="0" smtClean="0"/>
              <a:t> to find the optimal partition (optimal according to the objective function)</a:t>
            </a:r>
          </a:p>
        </p:txBody>
      </p:sp>
      <p:pic>
        <p:nvPicPr>
          <p:cNvPr id="4100" name="Picture 4" descr="knn-connectivity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2362200" y="2819400"/>
            <a:ext cx="3521075" cy="24384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pic>
        <p:nvPicPr>
          <p:cNvPr id="31747" name="Picture 7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 l="7465" r="4822" b="2956"/>
          <a:stretch>
            <a:fillRect/>
          </a:stretch>
        </p:blipFill>
        <p:spPr>
          <a:xfrm>
            <a:off x="304800" y="1143000"/>
            <a:ext cx="4267200" cy="3540125"/>
          </a:xfrm>
          <a:noFill/>
        </p:spPr>
      </p:pic>
      <p:pic>
        <p:nvPicPr>
          <p:cNvPr id="31748" name="Picture 9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/>
          <a:srcRect l="7504" r="6648"/>
          <a:stretch>
            <a:fillRect/>
          </a:stretch>
        </p:blipFill>
        <p:spPr>
          <a:xfrm>
            <a:off x="4724400" y="2590800"/>
            <a:ext cx="4191000" cy="366236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Objective Function for Partitioning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mtClean="0"/>
              <a:t>Suppose we want to partition the set of vertices V into two sets: V</a:t>
            </a:r>
            <a:r>
              <a:rPr lang="en-US" altLang="en-US" baseline="-25000" smtClean="0"/>
              <a:t>1</a:t>
            </a:r>
            <a:r>
              <a:rPr lang="en-US" altLang="en-US" smtClean="0"/>
              <a:t> and V</a:t>
            </a:r>
            <a:r>
              <a:rPr lang="en-US" altLang="en-US" baseline="-25000" smtClean="0"/>
              <a:t>2</a:t>
            </a:r>
          </a:p>
          <a:p>
            <a:pPr lvl="1"/>
            <a:r>
              <a:rPr lang="en-US" altLang="en-US" smtClean="0"/>
              <a:t>One possible objective function is to minimize the cut</a:t>
            </a:r>
          </a:p>
          <a:p>
            <a:pPr lvl="1">
              <a:buFont typeface="Arial" charset="0"/>
              <a:buNone/>
            </a:pPr>
            <a:r>
              <a:rPr lang="en-US" altLang="en-US" smtClean="0"/>
              <a:t>			</a:t>
            </a:r>
          </a:p>
          <a:p>
            <a:pPr lvl="1"/>
            <a:endParaRPr lang="en-US" altLang="en-US" smtClean="0"/>
          </a:p>
        </p:txBody>
      </p:sp>
      <p:graphicFrame>
        <p:nvGraphicFramePr>
          <p:cNvPr id="5124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048000" y="2667000"/>
          <a:ext cx="2362200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3" imgW="1206500" imgH="482600" progId="Equation.3">
                  <p:embed/>
                </p:oleObj>
              </mc:Choice>
              <mc:Fallback>
                <p:oleObj name="Equation" r:id="rId3" imgW="1206500" imgH="482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667000"/>
                        <a:ext cx="2362200" cy="944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7098" name="Line 26"/>
          <p:cNvSpPr>
            <a:spLocks noChangeShapeType="1"/>
          </p:cNvSpPr>
          <p:nvPr/>
        </p:nvSpPr>
        <p:spPr bwMode="auto">
          <a:xfrm flipV="1">
            <a:off x="1828800" y="3733800"/>
            <a:ext cx="457200" cy="17526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762000" y="3352800"/>
            <a:ext cx="2743200" cy="2362200"/>
            <a:chOff x="480" y="2112"/>
            <a:chExt cx="1728" cy="1488"/>
          </a:xfrm>
        </p:grpSpPr>
        <p:sp>
          <p:nvSpPr>
            <p:cNvPr id="5153" name="Oval 5"/>
            <p:cNvSpPr>
              <a:spLocks noChangeArrowheads="1"/>
            </p:cNvSpPr>
            <p:nvPr/>
          </p:nvSpPr>
          <p:spPr bwMode="auto">
            <a:xfrm>
              <a:off x="672" y="2400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154" name="Oval 6"/>
            <p:cNvSpPr>
              <a:spLocks noChangeArrowheads="1"/>
            </p:cNvSpPr>
            <p:nvPr/>
          </p:nvSpPr>
          <p:spPr bwMode="auto">
            <a:xfrm>
              <a:off x="912" y="2784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155" name="Oval 7"/>
            <p:cNvSpPr>
              <a:spLocks noChangeArrowheads="1"/>
            </p:cNvSpPr>
            <p:nvPr/>
          </p:nvSpPr>
          <p:spPr bwMode="auto">
            <a:xfrm>
              <a:off x="672" y="3216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156" name="Oval 8"/>
            <p:cNvSpPr>
              <a:spLocks noChangeArrowheads="1"/>
            </p:cNvSpPr>
            <p:nvPr/>
          </p:nvSpPr>
          <p:spPr bwMode="auto">
            <a:xfrm>
              <a:off x="1872" y="2400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157" name="Oval 9"/>
            <p:cNvSpPr>
              <a:spLocks noChangeArrowheads="1"/>
            </p:cNvSpPr>
            <p:nvPr/>
          </p:nvSpPr>
          <p:spPr bwMode="auto">
            <a:xfrm>
              <a:off x="1488" y="2784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158" name="Oval 10"/>
            <p:cNvSpPr>
              <a:spLocks noChangeArrowheads="1"/>
            </p:cNvSpPr>
            <p:nvPr/>
          </p:nvSpPr>
          <p:spPr bwMode="auto">
            <a:xfrm>
              <a:off x="1872" y="3216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159" name="Line 11"/>
            <p:cNvSpPr>
              <a:spLocks noChangeShapeType="1"/>
            </p:cNvSpPr>
            <p:nvPr/>
          </p:nvSpPr>
          <p:spPr bwMode="auto">
            <a:xfrm flipH="1" flipV="1">
              <a:off x="768" y="2544"/>
              <a:ext cx="192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0" name="Line 12"/>
            <p:cNvSpPr>
              <a:spLocks noChangeShapeType="1"/>
            </p:cNvSpPr>
            <p:nvPr/>
          </p:nvSpPr>
          <p:spPr bwMode="auto">
            <a:xfrm flipH="1">
              <a:off x="768" y="2928"/>
              <a:ext cx="192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1" name="Line 13"/>
            <p:cNvSpPr>
              <a:spLocks noChangeShapeType="1"/>
            </p:cNvSpPr>
            <p:nvPr/>
          </p:nvSpPr>
          <p:spPr bwMode="auto">
            <a:xfrm>
              <a:off x="1632" y="2880"/>
              <a:ext cx="28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2" name="Line 14"/>
            <p:cNvSpPr>
              <a:spLocks noChangeShapeType="1"/>
            </p:cNvSpPr>
            <p:nvPr/>
          </p:nvSpPr>
          <p:spPr bwMode="auto">
            <a:xfrm flipV="1">
              <a:off x="1632" y="2496"/>
              <a:ext cx="24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3" name="Text Box 15"/>
            <p:cNvSpPr txBox="1">
              <a:spLocks noChangeArrowheads="1"/>
            </p:cNvSpPr>
            <p:nvPr/>
          </p:nvSpPr>
          <p:spPr bwMode="auto">
            <a:xfrm>
              <a:off x="816" y="2448"/>
              <a:ext cx="28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1</a:t>
              </a:r>
            </a:p>
          </p:txBody>
        </p:sp>
        <p:sp>
          <p:nvSpPr>
            <p:cNvPr id="5164" name="Text Box 16"/>
            <p:cNvSpPr txBox="1">
              <a:spLocks noChangeArrowheads="1"/>
            </p:cNvSpPr>
            <p:nvPr/>
          </p:nvSpPr>
          <p:spPr bwMode="auto">
            <a:xfrm>
              <a:off x="864" y="2976"/>
              <a:ext cx="28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1</a:t>
              </a:r>
            </a:p>
          </p:txBody>
        </p:sp>
        <p:sp>
          <p:nvSpPr>
            <p:cNvPr id="5165" name="Text Box 17"/>
            <p:cNvSpPr txBox="1">
              <a:spLocks noChangeArrowheads="1"/>
            </p:cNvSpPr>
            <p:nvPr/>
          </p:nvSpPr>
          <p:spPr bwMode="auto">
            <a:xfrm>
              <a:off x="1536" y="2496"/>
              <a:ext cx="28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1</a:t>
              </a:r>
            </a:p>
          </p:txBody>
        </p:sp>
        <p:sp>
          <p:nvSpPr>
            <p:cNvPr id="5166" name="Text Box 18"/>
            <p:cNvSpPr txBox="1">
              <a:spLocks noChangeArrowheads="1"/>
            </p:cNvSpPr>
            <p:nvPr/>
          </p:nvSpPr>
          <p:spPr bwMode="auto">
            <a:xfrm>
              <a:off x="1536" y="2928"/>
              <a:ext cx="28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1</a:t>
              </a:r>
            </a:p>
          </p:txBody>
        </p:sp>
        <p:sp>
          <p:nvSpPr>
            <p:cNvPr id="5167" name="Text Box 19"/>
            <p:cNvSpPr txBox="1">
              <a:spLocks noChangeArrowheads="1"/>
            </p:cNvSpPr>
            <p:nvPr/>
          </p:nvSpPr>
          <p:spPr bwMode="auto">
            <a:xfrm>
              <a:off x="480" y="2112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1</a:t>
              </a:r>
            </a:p>
          </p:txBody>
        </p:sp>
        <p:sp>
          <p:nvSpPr>
            <p:cNvPr id="5168" name="Text Box 20"/>
            <p:cNvSpPr txBox="1">
              <a:spLocks noChangeArrowheads="1"/>
            </p:cNvSpPr>
            <p:nvPr/>
          </p:nvSpPr>
          <p:spPr bwMode="auto">
            <a:xfrm>
              <a:off x="624" y="2640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3</a:t>
              </a:r>
            </a:p>
          </p:txBody>
        </p:sp>
        <p:sp>
          <p:nvSpPr>
            <p:cNvPr id="5169" name="Text Box 21"/>
            <p:cNvSpPr txBox="1">
              <a:spLocks noChangeArrowheads="1"/>
            </p:cNvSpPr>
            <p:nvPr/>
          </p:nvSpPr>
          <p:spPr bwMode="auto">
            <a:xfrm>
              <a:off x="528" y="3312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2</a:t>
              </a:r>
            </a:p>
          </p:txBody>
        </p:sp>
        <p:sp>
          <p:nvSpPr>
            <p:cNvPr id="5170" name="Text Box 22"/>
            <p:cNvSpPr txBox="1">
              <a:spLocks noChangeArrowheads="1"/>
            </p:cNvSpPr>
            <p:nvPr/>
          </p:nvSpPr>
          <p:spPr bwMode="auto">
            <a:xfrm>
              <a:off x="1824" y="2112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5</a:t>
              </a:r>
            </a:p>
          </p:txBody>
        </p:sp>
        <p:sp>
          <p:nvSpPr>
            <p:cNvPr id="5171" name="Text Box 23"/>
            <p:cNvSpPr txBox="1">
              <a:spLocks noChangeArrowheads="1"/>
            </p:cNvSpPr>
            <p:nvPr/>
          </p:nvSpPr>
          <p:spPr bwMode="auto">
            <a:xfrm>
              <a:off x="1680" y="2688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4</a:t>
              </a:r>
            </a:p>
          </p:txBody>
        </p:sp>
        <p:sp>
          <p:nvSpPr>
            <p:cNvPr id="5172" name="Text Box 24"/>
            <p:cNvSpPr txBox="1">
              <a:spLocks noChangeArrowheads="1"/>
            </p:cNvSpPr>
            <p:nvPr/>
          </p:nvSpPr>
          <p:spPr bwMode="auto">
            <a:xfrm>
              <a:off x="1824" y="3312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6</a:t>
              </a:r>
            </a:p>
          </p:txBody>
        </p:sp>
        <p:sp>
          <p:nvSpPr>
            <p:cNvPr id="5173" name="Line 25"/>
            <p:cNvSpPr>
              <a:spLocks noChangeShapeType="1"/>
            </p:cNvSpPr>
            <p:nvPr/>
          </p:nvSpPr>
          <p:spPr bwMode="auto">
            <a:xfrm>
              <a:off x="1056" y="2880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4" name="Text Box 27"/>
            <p:cNvSpPr txBox="1">
              <a:spLocks noChangeArrowheads="1"/>
            </p:cNvSpPr>
            <p:nvPr/>
          </p:nvSpPr>
          <p:spPr bwMode="auto">
            <a:xfrm>
              <a:off x="1104" y="2592"/>
              <a:ext cx="28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1</a:t>
              </a:r>
            </a:p>
          </p:txBody>
        </p:sp>
      </p:grpSp>
      <p:sp>
        <p:nvSpPr>
          <p:cNvPr id="1667121" name="Line 49"/>
          <p:cNvSpPr>
            <a:spLocks noChangeShapeType="1"/>
          </p:cNvSpPr>
          <p:nvPr/>
        </p:nvSpPr>
        <p:spPr bwMode="auto">
          <a:xfrm flipH="1">
            <a:off x="5638800" y="5029200"/>
            <a:ext cx="3048000" cy="762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5638800" y="3429000"/>
            <a:ext cx="2743200" cy="2362200"/>
            <a:chOff x="3552" y="2160"/>
            <a:chExt cx="1728" cy="1488"/>
          </a:xfrm>
        </p:grpSpPr>
        <p:sp>
          <p:nvSpPr>
            <p:cNvPr id="5131" name="Oval 28"/>
            <p:cNvSpPr>
              <a:spLocks noChangeArrowheads="1"/>
            </p:cNvSpPr>
            <p:nvPr/>
          </p:nvSpPr>
          <p:spPr bwMode="auto">
            <a:xfrm>
              <a:off x="3744" y="2448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132" name="Oval 29"/>
            <p:cNvSpPr>
              <a:spLocks noChangeArrowheads="1"/>
            </p:cNvSpPr>
            <p:nvPr/>
          </p:nvSpPr>
          <p:spPr bwMode="auto">
            <a:xfrm>
              <a:off x="3984" y="2832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133" name="Oval 30"/>
            <p:cNvSpPr>
              <a:spLocks noChangeArrowheads="1"/>
            </p:cNvSpPr>
            <p:nvPr/>
          </p:nvSpPr>
          <p:spPr bwMode="auto">
            <a:xfrm>
              <a:off x="3744" y="3264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134" name="Oval 31"/>
            <p:cNvSpPr>
              <a:spLocks noChangeArrowheads="1"/>
            </p:cNvSpPr>
            <p:nvPr/>
          </p:nvSpPr>
          <p:spPr bwMode="auto">
            <a:xfrm>
              <a:off x="4944" y="2448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135" name="Oval 32"/>
            <p:cNvSpPr>
              <a:spLocks noChangeArrowheads="1"/>
            </p:cNvSpPr>
            <p:nvPr/>
          </p:nvSpPr>
          <p:spPr bwMode="auto">
            <a:xfrm>
              <a:off x="4560" y="2832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136" name="Oval 33"/>
            <p:cNvSpPr>
              <a:spLocks noChangeArrowheads="1"/>
            </p:cNvSpPr>
            <p:nvPr/>
          </p:nvSpPr>
          <p:spPr bwMode="auto">
            <a:xfrm>
              <a:off x="4944" y="3264"/>
              <a:ext cx="144" cy="14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137" name="Line 34"/>
            <p:cNvSpPr>
              <a:spLocks noChangeShapeType="1"/>
            </p:cNvSpPr>
            <p:nvPr/>
          </p:nvSpPr>
          <p:spPr bwMode="auto">
            <a:xfrm flipH="1" flipV="1">
              <a:off x="3840" y="2592"/>
              <a:ext cx="192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8" name="Line 35"/>
            <p:cNvSpPr>
              <a:spLocks noChangeShapeType="1"/>
            </p:cNvSpPr>
            <p:nvPr/>
          </p:nvSpPr>
          <p:spPr bwMode="auto">
            <a:xfrm flipH="1">
              <a:off x="3840" y="2976"/>
              <a:ext cx="192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9" name="Line 36"/>
            <p:cNvSpPr>
              <a:spLocks noChangeShapeType="1"/>
            </p:cNvSpPr>
            <p:nvPr/>
          </p:nvSpPr>
          <p:spPr bwMode="auto">
            <a:xfrm>
              <a:off x="4704" y="2928"/>
              <a:ext cx="28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0" name="Line 37"/>
            <p:cNvSpPr>
              <a:spLocks noChangeShapeType="1"/>
            </p:cNvSpPr>
            <p:nvPr/>
          </p:nvSpPr>
          <p:spPr bwMode="auto">
            <a:xfrm flipV="1">
              <a:off x="4704" y="2544"/>
              <a:ext cx="24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1" name="Text Box 38"/>
            <p:cNvSpPr txBox="1">
              <a:spLocks noChangeArrowheads="1"/>
            </p:cNvSpPr>
            <p:nvPr/>
          </p:nvSpPr>
          <p:spPr bwMode="auto">
            <a:xfrm>
              <a:off x="3888" y="2496"/>
              <a:ext cx="28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1</a:t>
              </a:r>
            </a:p>
          </p:txBody>
        </p:sp>
        <p:sp>
          <p:nvSpPr>
            <p:cNvPr id="5142" name="Text Box 39"/>
            <p:cNvSpPr txBox="1">
              <a:spLocks noChangeArrowheads="1"/>
            </p:cNvSpPr>
            <p:nvPr/>
          </p:nvSpPr>
          <p:spPr bwMode="auto">
            <a:xfrm>
              <a:off x="3936" y="3024"/>
              <a:ext cx="28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1</a:t>
              </a:r>
            </a:p>
          </p:txBody>
        </p:sp>
        <p:sp>
          <p:nvSpPr>
            <p:cNvPr id="5143" name="Text Box 40"/>
            <p:cNvSpPr txBox="1">
              <a:spLocks noChangeArrowheads="1"/>
            </p:cNvSpPr>
            <p:nvPr/>
          </p:nvSpPr>
          <p:spPr bwMode="auto">
            <a:xfrm>
              <a:off x="4608" y="2544"/>
              <a:ext cx="28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1</a:t>
              </a:r>
            </a:p>
          </p:txBody>
        </p:sp>
        <p:sp>
          <p:nvSpPr>
            <p:cNvPr id="5144" name="Text Box 41"/>
            <p:cNvSpPr txBox="1">
              <a:spLocks noChangeArrowheads="1"/>
            </p:cNvSpPr>
            <p:nvPr/>
          </p:nvSpPr>
          <p:spPr bwMode="auto">
            <a:xfrm>
              <a:off x="4608" y="2976"/>
              <a:ext cx="28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1</a:t>
              </a:r>
            </a:p>
          </p:txBody>
        </p:sp>
        <p:sp>
          <p:nvSpPr>
            <p:cNvPr id="5145" name="Text Box 42"/>
            <p:cNvSpPr txBox="1">
              <a:spLocks noChangeArrowheads="1"/>
            </p:cNvSpPr>
            <p:nvPr/>
          </p:nvSpPr>
          <p:spPr bwMode="auto">
            <a:xfrm>
              <a:off x="3552" y="2160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1</a:t>
              </a:r>
            </a:p>
          </p:txBody>
        </p:sp>
        <p:sp>
          <p:nvSpPr>
            <p:cNvPr id="5146" name="Text Box 43"/>
            <p:cNvSpPr txBox="1">
              <a:spLocks noChangeArrowheads="1"/>
            </p:cNvSpPr>
            <p:nvPr/>
          </p:nvSpPr>
          <p:spPr bwMode="auto">
            <a:xfrm>
              <a:off x="3696" y="2688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3</a:t>
              </a:r>
            </a:p>
          </p:txBody>
        </p:sp>
        <p:sp>
          <p:nvSpPr>
            <p:cNvPr id="5147" name="Text Box 44"/>
            <p:cNvSpPr txBox="1">
              <a:spLocks noChangeArrowheads="1"/>
            </p:cNvSpPr>
            <p:nvPr/>
          </p:nvSpPr>
          <p:spPr bwMode="auto">
            <a:xfrm>
              <a:off x="3600" y="3360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2</a:t>
              </a:r>
            </a:p>
          </p:txBody>
        </p:sp>
        <p:sp>
          <p:nvSpPr>
            <p:cNvPr id="5148" name="Text Box 45"/>
            <p:cNvSpPr txBox="1">
              <a:spLocks noChangeArrowheads="1"/>
            </p:cNvSpPr>
            <p:nvPr/>
          </p:nvSpPr>
          <p:spPr bwMode="auto">
            <a:xfrm>
              <a:off x="4896" y="2160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5</a:t>
              </a:r>
            </a:p>
          </p:txBody>
        </p:sp>
        <p:sp>
          <p:nvSpPr>
            <p:cNvPr id="5149" name="Text Box 46"/>
            <p:cNvSpPr txBox="1">
              <a:spLocks noChangeArrowheads="1"/>
            </p:cNvSpPr>
            <p:nvPr/>
          </p:nvSpPr>
          <p:spPr bwMode="auto">
            <a:xfrm>
              <a:off x="4752" y="2736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4</a:t>
              </a:r>
            </a:p>
          </p:txBody>
        </p:sp>
        <p:sp>
          <p:nvSpPr>
            <p:cNvPr id="5150" name="Text Box 47"/>
            <p:cNvSpPr txBox="1">
              <a:spLocks noChangeArrowheads="1"/>
            </p:cNvSpPr>
            <p:nvPr/>
          </p:nvSpPr>
          <p:spPr bwMode="auto">
            <a:xfrm>
              <a:off x="4896" y="3360"/>
              <a:ext cx="384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6</a:t>
              </a:r>
            </a:p>
          </p:txBody>
        </p:sp>
        <p:sp>
          <p:nvSpPr>
            <p:cNvPr id="5151" name="Line 48"/>
            <p:cNvSpPr>
              <a:spLocks noChangeShapeType="1"/>
            </p:cNvSpPr>
            <p:nvPr/>
          </p:nvSpPr>
          <p:spPr bwMode="auto">
            <a:xfrm>
              <a:off x="4128" y="2928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2" name="Text Box 50"/>
            <p:cNvSpPr txBox="1">
              <a:spLocks noChangeArrowheads="1"/>
            </p:cNvSpPr>
            <p:nvPr/>
          </p:nvSpPr>
          <p:spPr bwMode="auto">
            <a:xfrm>
              <a:off x="4224" y="2640"/>
              <a:ext cx="28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1</a:t>
              </a:r>
            </a:p>
          </p:txBody>
        </p:sp>
      </p:grpSp>
      <p:sp>
        <p:nvSpPr>
          <p:cNvPr id="1667123" name="Text Box 51"/>
          <p:cNvSpPr txBox="1">
            <a:spLocks noChangeArrowheads="1"/>
          </p:cNvSpPr>
          <p:nvPr/>
        </p:nvSpPr>
        <p:spPr bwMode="auto">
          <a:xfrm>
            <a:off x="1524000" y="5715000"/>
            <a:ext cx="1447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Cut = 1</a:t>
            </a:r>
          </a:p>
        </p:txBody>
      </p:sp>
      <p:sp>
        <p:nvSpPr>
          <p:cNvPr id="1667124" name="Text Box 52"/>
          <p:cNvSpPr txBox="1">
            <a:spLocks noChangeArrowheads="1"/>
          </p:cNvSpPr>
          <p:nvPr/>
        </p:nvSpPr>
        <p:spPr bwMode="auto">
          <a:xfrm>
            <a:off x="6477000" y="5715000"/>
            <a:ext cx="1447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Cut =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7098" grpId="0" animBg="1"/>
      <p:bldP spid="1667121" grpId="0" animBg="1"/>
      <p:bldP spid="1667123" grpId="0"/>
      <p:bldP spid="16671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Objective Function for Partitioning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mtClean="0"/>
              <a:t>Limitation of minimizing the cut: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pPr lvl="1"/>
            <a:r>
              <a:rPr lang="en-US" altLang="en-US" smtClean="0"/>
              <a:t>For most graphs, the optimal solution may correspond to partitioning a single node from the rest of the graph (which is not the desired solution)</a:t>
            </a:r>
          </a:p>
        </p:txBody>
      </p:sp>
      <p:sp>
        <p:nvSpPr>
          <p:cNvPr id="6148" name="Oval 4"/>
          <p:cNvSpPr>
            <a:spLocks noChangeArrowheads="1"/>
          </p:cNvSpPr>
          <p:nvPr/>
        </p:nvSpPr>
        <p:spPr bwMode="auto">
          <a:xfrm>
            <a:off x="1752600" y="24384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149" name="Oval 5"/>
          <p:cNvSpPr>
            <a:spLocks noChangeArrowheads="1"/>
          </p:cNvSpPr>
          <p:nvPr/>
        </p:nvSpPr>
        <p:spPr bwMode="auto">
          <a:xfrm>
            <a:off x="2133600" y="30480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150" name="Oval 6"/>
          <p:cNvSpPr>
            <a:spLocks noChangeArrowheads="1"/>
          </p:cNvSpPr>
          <p:nvPr/>
        </p:nvSpPr>
        <p:spPr bwMode="auto">
          <a:xfrm>
            <a:off x="1752600" y="37338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151" name="Oval 7"/>
          <p:cNvSpPr>
            <a:spLocks noChangeArrowheads="1"/>
          </p:cNvSpPr>
          <p:nvPr/>
        </p:nvSpPr>
        <p:spPr bwMode="auto">
          <a:xfrm>
            <a:off x="3657600" y="24384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152" name="Oval 8"/>
          <p:cNvSpPr>
            <a:spLocks noChangeArrowheads="1"/>
          </p:cNvSpPr>
          <p:nvPr/>
        </p:nvSpPr>
        <p:spPr bwMode="auto">
          <a:xfrm>
            <a:off x="3048000" y="30480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153" name="Oval 9"/>
          <p:cNvSpPr>
            <a:spLocks noChangeArrowheads="1"/>
          </p:cNvSpPr>
          <p:nvPr/>
        </p:nvSpPr>
        <p:spPr bwMode="auto">
          <a:xfrm>
            <a:off x="3657600" y="37338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 flipH="1" flipV="1">
            <a:off x="1905000" y="2667000"/>
            <a:ext cx="304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 flipH="1">
            <a:off x="1905000" y="3276600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>
            <a:off x="3276600" y="3200400"/>
            <a:ext cx="457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 flipV="1">
            <a:off x="3276600" y="2590800"/>
            <a:ext cx="381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1981200" y="25146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1</a:t>
            </a:r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2057400" y="33528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1</a:t>
            </a:r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3124200" y="25908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1</a:t>
            </a:r>
          </a:p>
        </p:txBody>
      </p:sp>
      <p:sp>
        <p:nvSpPr>
          <p:cNvPr id="6161" name="Text Box 17"/>
          <p:cNvSpPr txBox="1">
            <a:spLocks noChangeArrowheads="1"/>
          </p:cNvSpPr>
          <p:nvPr/>
        </p:nvSpPr>
        <p:spPr bwMode="auto">
          <a:xfrm>
            <a:off x="3124200" y="32766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1</a:t>
            </a:r>
          </a:p>
        </p:txBody>
      </p:sp>
      <p:sp>
        <p:nvSpPr>
          <p:cNvPr id="6162" name="Text Box 18"/>
          <p:cNvSpPr txBox="1">
            <a:spLocks noChangeArrowheads="1"/>
          </p:cNvSpPr>
          <p:nvPr/>
        </p:nvSpPr>
        <p:spPr bwMode="auto">
          <a:xfrm>
            <a:off x="1447800" y="19812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v</a:t>
            </a:r>
            <a:r>
              <a:rPr lang="en-US" altLang="en-US" sz="2400" baseline="-25000"/>
              <a:t>1</a:t>
            </a:r>
          </a:p>
        </p:txBody>
      </p:sp>
      <p:sp>
        <p:nvSpPr>
          <p:cNvPr id="6163" name="Text Box 19"/>
          <p:cNvSpPr txBox="1">
            <a:spLocks noChangeArrowheads="1"/>
          </p:cNvSpPr>
          <p:nvPr/>
        </p:nvSpPr>
        <p:spPr bwMode="auto">
          <a:xfrm>
            <a:off x="1676400" y="28194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v</a:t>
            </a:r>
            <a:r>
              <a:rPr lang="en-US" altLang="en-US" sz="2400" baseline="-25000"/>
              <a:t>3</a:t>
            </a:r>
          </a:p>
        </p:txBody>
      </p:sp>
      <p:sp>
        <p:nvSpPr>
          <p:cNvPr id="6164" name="Text Box 20"/>
          <p:cNvSpPr txBox="1">
            <a:spLocks noChangeArrowheads="1"/>
          </p:cNvSpPr>
          <p:nvPr/>
        </p:nvSpPr>
        <p:spPr bwMode="auto">
          <a:xfrm>
            <a:off x="1524000" y="38862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v</a:t>
            </a:r>
            <a:r>
              <a:rPr lang="en-US" altLang="en-US" sz="2400" baseline="-25000"/>
              <a:t>2</a:t>
            </a:r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3581400" y="19812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v</a:t>
            </a:r>
            <a:r>
              <a:rPr lang="en-US" altLang="en-US" sz="2400" baseline="-25000"/>
              <a:t>5</a:t>
            </a:r>
          </a:p>
        </p:txBody>
      </p: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3352800" y="28956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v</a:t>
            </a:r>
            <a:r>
              <a:rPr lang="en-US" altLang="en-US" sz="2400" baseline="-25000"/>
              <a:t>4</a:t>
            </a:r>
          </a:p>
        </p:txBody>
      </p:sp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3581400" y="38862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v</a:t>
            </a:r>
            <a:r>
              <a:rPr lang="en-US" altLang="en-US" sz="2400" baseline="-25000"/>
              <a:t>6</a:t>
            </a:r>
          </a:p>
        </p:txBody>
      </p:sp>
      <p:sp>
        <p:nvSpPr>
          <p:cNvPr id="6168" name="Line 24"/>
          <p:cNvSpPr>
            <a:spLocks noChangeShapeType="1"/>
          </p:cNvSpPr>
          <p:nvPr/>
        </p:nvSpPr>
        <p:spPr bwMode="auto">
          <a:xfrm>
            <a:off x="2362200" y="32004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9" name="Line 25"/>
          <p:cNvSpPr>
            <a:spLocks noChangeShapeType="1"/>
          </p:cNvSpPr>
          <p:nvPr/>
        </p:nvSpPr>
        <p:spPr bwMode="auto">
          <a:xfrm flipH="1" flipV="1">
            <a:off x="3048000" y="2209800"/>
            <a:ext cx="990600" cy="9906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70" name="Text Box 26"/>
          <p:cNvSpPr txBox="1">
            <a:spLocks noChangeArrowheads="1"/>
          </p:cNvSpPr>
          <p:nvPr/>
        </p:nvSpPr>
        <p:spPr bwMode="auto">
          <a:xfrm>
            <a:off x="2438400" y="27432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1</a:t>
            </a:r>
          </a:p>
        </p:txBody>
      </p:sp>
      <p:sp>
        <p:nvSpPr>
          <p:cNvPr id="6171" name="Text Box 27"/>
          <p:cNvSpPr txBox="1">
            <a:spLocks noChangeArrowheads="1"/>
          </p:cNvSpPr>
          <p:nvPr/>
        </p:nvSpPr>
        <p:spPr bwMode="auto">
          <a:xfrm>
            <a:off x="5029200" y="2819400"/>
            <a:ext cx="1447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/>
              <a:t>Cut =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Objective Function for Partitioning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mtClean="0"/>
              <a:t>We should not only minimize the cut; but should also look for more “balanced” clusters</a:t>
            </a:r>
          </a:p>
          <a:p>
            <a:endParaRPr lang="en-US" altLang="en-US" smtClean="0"/>
          </a:p>
        </p:txBody>
      </p:sp>
      <p:graphicFrame>
        <p:nvGraphicFramePr>
          <p:cNvPr id="7172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143000" y="2590800"/>
          <a:ext cx="6088063" cy="278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3" imgW="3022600" imgH="1384300" progId="Equation.3">
                  <p:embed/>
                </p:oleObj>
              </mc:Choice>
              <mc:Fallback>
                <p:oleObj name="Equation" r:id="rId3" imgW="3022600" imgH="1384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590800"/>
                        <a:ext cx="6088063" cy="2789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8195" name="Oval 4"/>
          <p:cNvSpPr>
            <a:spLocks noChangeArrowheads="1"/>
          </p:cNvSpPr>
          <p:nvPr/>
        </p:nvSpPr>
        <p:spPr bwMode="auto">
          <a:xfrm>
            <a:off x="914400" y="16764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>
            <a:off x="1295400" y="22860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8197" name="Oval 6"/>
          <p:cNvSpPr>
            <a:spLocks noChangeArrowheads="1"/>
          </p:cNvSpPr>
          <p:nvPr/>
        </p:nvSpPr>
        <p:spPr bwMode="auto">
          <a:xfrm>
            <a:off x="914400" y="29718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8198" name="Oval 7"/>
          <p:cNvSpPr>
            <a:spLocks noChangeArrowheads="1"/>
          </p:cNvSpPr>
          <p:nvPr/>
        </p:nvSpPr>
        <p:spPr bwMode="auto">
          <a:xfrm>
            <a:off x="2819400" y="16764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8199" name="Oval 8"/>
          <p:cNvSpPr>
            <a:spLocks noChangeArrowheads="1"/>
          </p:cNvSpPr>
          <p:nvPr/>
        </p:nvSpPr>
        <p:spPr bwMode="auto">
          <a:xfrm>
            <a:off x="2209800" y="22860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8200" name="Oval 9"/>
          <p:cNvSpPr>
            <a:spLocks noChangeArrowheads="1"/>
          </p:cNvSpPr>
          <p:nvPr/>
        </p:nvSpPr>
        <p:spPr bwMode="auto">
          <a:xfrm>
            <a:off x="2819400" y="2971800"/>
            <a:ext cx="228600" cy="2286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8201" name="Line 10"/>
          <p:cNvSpPr>
            <a:spLocks noChangeShapeType="1"/>
          </p:cNvSpPr>
          <p:nvPr/>
        </p:nvSpPr>
        <p:spPr bwMode="auto">
          <a:xfrm flipH="1" flipV="1">
            <a:off x="1066800" y="1905000"/>
            <a:ext cx="304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2" name="Line 11"/>
          <p:cNvSpPr>
            <a:spLocks noChangeShapeType="1"/>
          </p:cNvSpPr>
          <p:nvPr/>
        </p:nvSpPr>
        <p:spPr bwMode="auto">
          <a:xfrm flipH="1">
            <a:off x="1066800" y="2514600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Line 12"/>
          <p:cNvSpPr>
            <a:spLocks noChangeShapeType="1"/>
          </p:cNvSpPr>
          <p:nvPr/>
        </p:nvSpPr>
        <p:spPr bwMode="auto">
          <a:xfrm>
            <a:off x="2438400" y="2438400"/>
            <a:ext cx="457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Line 13"/>
          <p:cNvSpPr>
            <a:spLocks noChangeShapeType="1"/>
          </p:cNvSpPr>
          <p:nvPr/>
        </p:nvSpPr>
        <p:spPr bwMode="auto">
          <a:xfrm flipV="1">
            <a:off x="2438400" y="1828800"/>
            <a:ext cx="381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5" name="Text Box 14"/>
          <p:cNvSpPr txBox="1">
            <a:spLocks noChangeArrowheads="1"/>
          </p:cNvSpPr>
          <p:nvPr/>
        </p:nvSpPr>
        <p:spPr bwMode="auto">
          <a:xfrm>
            <a:off x="1143000" y="17526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1</a:t>
            </a:r>
          </a:p>
        </p:txBody>
      </p:sp>
      <p:sp>
        <p:nvSpPr>
          <p:cNvPr id="8206" name="Text Box 15"/>
          <p:cNvSpPr txBox="1">
            <a:spLocks noChangeArrowheads="1"/>
          </p:cNvSpPr>
          <p:nvPr/>
        </p:nvSpPr>
        <p:spPr bwMode="auto">
          <a:xfrm>
            <a:off x="1219200" y="25908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1</a:t>
            </a:r>
          </a:p>
        </p:txBody>
      </p:sp>
      <p:sp>
        <p:nvSpPr>
          <p:cNvPr id="8207" name="Text Box 16"/>
          <p:cNvSpPr txBox="1">
            <a:spLocks noChangeArrowheads="1"/>
          </p:cNvSpPr>
          <p:nvPr/>
        </p:nvSpPr>
        <p:spPr bwMode="auto">
          <a:xfrm>
            <a:off x="2286000" y="18288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1</a:t>
            </a:r>
          </a:p>
        </p:txBody>
      </p:sp>
      <p:sp>
        <p:nvSpPr>
          <p:cNvPr id="8208" name="Text Box 17"/>
          <p:cNvSpPr txBox="1">
            <a:spLocks noChangeArrowheads="1"/>
          </p:cNvSpPr>
          <p:nvPr/>
        </p:nvSpPr>
        <p:spPr bwMode="auto">
          <a:xfrm>
            <a:off x="2286000" y="25146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1</a:t>
            </a:r>
          </a:p>
        </p:txBody>
      </p:sp>
      <p:sp>
        <p:nvSpPr>
          <p:cNvPr id="8209" name="Text Box 18"/>
          <p:cNvSpPr txBox="1">
            <a:spLocks noChangeArrowheads="1"/>
          </p:cNvSpPr>
          <p:nvPr/>
        </p:nvSpPr>
        <p:spPr bwMode="auto">
          <a:xfrm>
            <a:off x="609600" y="12192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v</a:t>
            </a:r>
            <a:r>
              <a:rPr lang="en-US" altLang="en-US" sz="2400" baseline="-25000"/>
              <a:t>1</a:t>
            </a:r>
          </a:p>
        </p:txBody>
      </p:sp>
      <p:sp>
        <p:nvSpPr>
          <p:cNvPr id="8210" name="Text Box 19"/>
          <p:cNvSpPr txBox="1">
            <a:spLocks noChangeArrowheads="1"/>
          </p:cNvSpPr>
          <p:nvPr/>
        </p:nvSpPr>
        <p:spPr bwMode="auto">
          <a:xfrm>
            <a:off x="838200" y="20574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v</a:t>
            </a:r>
            <a:r>
              <a:rPr lang="en-US" altLang="en-US" sz="2400" baseline="-25000"/>
              <a:t>3</a:t>
            </a:r>
          </a:p>
        </p:txBody>
      </p:sp>
      <p:sp>
        <p:nvSpPr>
          <p:cNvPr id="8211" name="Text Box 20"/>
          <p:cNvSpPr txBox="1">
            <a:spLocks noChangeArrowheads="1"/>
          </p:cNvSpPr>
          <p:nvPr/>
        </p:nvSpPr>
        <p:spPr bwMode="auto">
          <a:xfrm>
            <a:off x="685800" y="31242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v</a:t>
            </a:r>
            <a:r>
              <a:rPr lang="en-US" altLang="en-US" sz="2400" baseline="-25000"/>
              <a:t>2</a:t>
            </a:r>
          </a:p>
        </p:txBody>
      </p:sp>
      <p:sp>
        <p:nvSpPr>
          <p:cNvPr id="8212" name="Text Box 21"/>
          <p:cNvSpPr txBox="1">
            <a:spLocks noChangeArrowheads="1"/>
          </p:cNvSpPr>
          <p:nvPr/>
        </p:nvSpPr>
        <p:spPr bwMode="auto">
          <a:xfrm>
            <a:off x="2743200" y="12192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v</a:t>
            </a:r>
            <a:r>
              <a:rPr lang="en-US" altLang="en-US" sz="2400" baseline="-25000"/>
              <a:t>5</a:t>
            </a:r>
          </a:p>
        </p:txBody>
      </p:sp>
      <p:sp>
        <p:nvSpPr>
          <p:cNvPr id="8213" name="Text Box 22"/>
          <p:cNvSpPr txBox="1">
            <a:spLocks noChangeArrowheads="1"/>
          </p:cNvSpPr>
          <p:nvPr/>
        </p:nvSpPr>
        <p:spPr bwMode="auto">
          <a:xfrm>
            <a:off x="2514600" y="21336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v</a:t>
            </a:r>
            <a:r>
              <a:rPr lang="en-US" altLang="en-US" sz="2400" baseline="-25000"/>
              <a:t>4</a:t>
            </a:r>
          </a:p>
        </p:txBody>
      </p:sp>
      <p:sp>
        <p:nvSpPr>
          <p:cNvPr id="8214" name="Text Box 23"/>
          <p:cNvSpPr txBox="1">
            <a:spLocks noChangeArrowheads="1"/>
          </p:cNvSpPr>
          <p:nvPr/>
        </p:nvSpPr>
        <p:spPr bwMode="auto">
          <a:xfrm>
            <a:off x="2743200" y="31242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v</a:t>
            </a:r>
            <a:r>
              <a:rPr lang="en-US" altLang="en-US" sz="2400" baseline="-25000"/>
              <a:t>6</a:t>
            </a:r>
          </a:p>
        </p:txBody>
      </p:sp>
      <p:sp>
        <p:nvSpPr>
          <p:cNvPr id="8215" name="Line 24"/>
          <p:cNvSpPr>
            <a:spLocks noChangeShapeType="1"/>
          </p:cNvSpPr>
          <p:nvPr/>
        </p:nvSpPr>
        <p:spPr bwMode="auto">
          <a:xfrm>
            <a:off x="1524000" y="24384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6" name="Line 25"/>
          <p:cNvSpPr>
            <a:spLocks noChangeShapeType="1"/>
          </p:cNvSpPr>
          <p:nvPr/>
        </p:nvSpPr>
        <p:spPr bwMode="auto">
          <a:xfrm flipH="1" flipV="1">
            <a:off x="2187575" y="1447800"/>
            <a:ext cx="990600" cy="9906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7" name="Text Box 26"/>
          <p:cNvSpPr txBox="1">
            <a:spLocks noChangeArrowheads="1"/>
          </p:cNvSpPr>
          <p:nvPr/>
        </p:nvSpPr>
        <p:spPr bwMode="auto">
          <a:xfrm>
            <a:off x="1600200" y="19812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1</a:t>
            </a:r>
          </a:p>
        </p:txBody>
      </p:sp>
      <p:grpSp>
        <p:nvGrpSpPr>
          <p:cNvPr id="52" name="Group 51"/>
          <p:cNvGrpSpPr>
            <a:grpSpLocks/>
          </p:cNvGrpSpPr>
          <p:nvPr/>
        </p:nvGrpSpPr>
        <p:grpSpPr bwMode="auto">
          <a:xfrm>
            <a:off x="5638800" y="1295400"/>
            <a:ext cx="2743200" cy="2362200"/>
            <a:chOff x="5638800" y="1295400"/>
            <a:chExt cx="2743200" cy="2362200"/>
          </a:xfrm>
        </p:grpSpPr>
        <p:sp>
          <p:nvSpPr>
            <p:cNvPr id="8221" name="Oval 4"/>
            <p:cNvSpPr>
              <a:spLocks noChangeArrowheads="1"/>
            </p:cNvSpPr>
            <p:nvPr/>
          </p:nvSpPr>
          <p:spPr bwMode="auto">
            <a:xfrm>
              <a:off x="5943600" y="17526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8222" name="Oval 5"/>
            <p:cNvSpPr>
              <a:spLocks noChangeArrowheads="1"/>
            </p:cNvSpPr>
            <p:nvPr/>
          </p:nvSpPr>
          <p:spPr bwMode="auto">
            <a:xfrm>
              <a:off x="6324600" y="23622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8223" name="Oval 6"/>
            <p:cNvSpPr>
              <a:spLocks noChangeArrowheads="1"/>
            </p:cNvSpPr>
            <p:nvPr/>
          </p:nvSpPr>
          <p:spPr bwMode="auto">
            <a:xfrm>
              <a:off x="5943600" y="30480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8224" name="Oval 7"/>
            <p:cNvSpPr>
              <a:spLocks noChangeArrowheads="1"/>
            </p:cNvSpPr>
            <p:nvPr/>
          </p:nvSpPr>
          <p:spPr bwMode="auto">
            <a:xfrm>
              <a:off x="7848600" y="17526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8225" name="Oval 8"/>
            <p:cNvSpPr>
              <a:spLocks noChangeArrowheads="1"/>
            </p:cNvSpPr>
            <p:nvPr/>
          </p:nvSpPr>
          <p:spPr bwMode="auto">
            <a:xfrm>
              <a:off x="7239000" y="23622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8226" name="Oval 9"/>
            <p:cNvSpPr>
              <a:spLocks noChangeArrowheads="1"/>
            </p:cNvSpPr>
            <p:nvPr/>
          </p:nvSpPr>
          <p:spPr bwMode="auto">
            <a:xfrm>
              <a:off x="7848600" y="30480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8227" name="Line 10"/>
            <p:cNvSpPr>
              <a:spLocks noChangeShapeType="1"/>
            </p:cNvSpPr>
            <p:nvPr/>
          </p:nvSpPr>
          <p:spPr bwMode="auto">
            <a:xfrm flipH="1" flipV="1">
              <a:off x="6096000" y="1981200"/>
              <a:ext cx="30480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8" name="Line 11"/>
            <p:cNvSpPr>
              <a:spLocks noChangeShapeType="1"/>
            </p:cNvSpPr>
            <p:nvPr/>
          </p:nvSpPr>
          <p:spPr bwMode="auto">
            <a:xfrm flipH="1">
              <a:off x="6096000" y="2590800"/>
              <a:ext cx="30480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9" name="Line 12"/>
            <p:cNvSpPr>
              <a:spLocks noChangeShapeType="1"/>
            </p:cNvSpPr>
            <p:nvPr/>
          </p:nvSpPr>
          <p:spPr bwMode="auto">
            <a:xfrm>
              <a:off x="7467600" y="2514600"/>
              <a:ext cx="45720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0" name="Line 13"/>
            <p:cNvSpPr>
              <a:spLocks noChangeShapeType="1"/>
            </p:cNvSpPr>
            <p:nvPr/>
          </p:nvSpPr>
          <p:spPr bwMode="auto">
            <a:xfrm flipV="1">
              <a:off x="7467600" y="1905000"/>
              <a:ext cx="38100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1" name="Text Box 14"/>
            <p:cNvSpPr txBox="1">
              <a:spLocks noChangeArrowheads="1"/>
            </p:cNvSpPr>
            <p:nvPr/>
          </p:nvSpPr>
          <p:spPr bwMode="auto">
            <a:xfrm>
              <a:off x="6172200" y="1828800"/>
              <a:ext cx="457200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1</a:t>
              </a:r>
            </a:p>
          </p:txBody>
        </p:sp>
        <p:sp>
          <p:nvSpPr>
            <p:cNvPr id="8232" name="Text Box 15"/>
            <p:cNvSpPr txBox="1">
              <a:spLocks noChangeArrowheads="1"/>
            </p:cNvSpPr>
            <p:nvPr/>
          </p:nvSpPr>
          <p:spPr bwMode="auto">
            <a:xfrm>
              <a:off x="6248400" y="2667000"/>
              <a:ext cx="457200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1</a:t>
              </a:r>
            </a:p>
          </p:txBody>
        </p:sp>
        <p:sp>
          <p:nvSpPr>
            <p:cNvPr id="8233" name="Text Box 16"/>
            <p:cNvSpPr txBox="1">
              <a:spLocks noChangeArrowheads="1"/>
            </p:cNvSpPr>
            <p:nvPr/>
          </p:nvSpPr>
          <p:spPr bwMode="auto">
            <a:xfrm>
              <a:off x="7315200" y="1905000"/>
              <a:ext cx="457200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1</a:t>
              </a:r>
            </a:p>
          </p:txBody>
        </p:sp>
        <p:sp>
          <p:nvSpPr>
            <p:cNvPr id="8234" name="Text Box 17"/>
            <p:cNvSpPr txBox="1">
              <a:spLocks noChangeArrowheads="1"/>
            </p:cNvSpPr>
            <p:nvPr/>
          </p:nvSpPr>
          <p:spPr bwMode="auto">
            <a:xfrm>
              <a:off x="7315200" y="2590800"/>
              <a:ext cx="457200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1</a:t>
              </a:r>
            </a:p>
          </p:txBody>
        </p:sp>
        <p:sp>
          <p:nvSpPr>
            <p:cNvPr id="8235" name="Text Box 18"/>
            <p:cNvSpPr txBox="1">
              <a:spLocks noChangeArrowheads="1"/>
            </p:cNvSpPr>
            <p:nvPr/>
          </p:nvSpPr>
          <p:spPr bwMode="auto">
            <a:xfrm>
              <a:off x="5638800" y="1295400"/>
              <a:ext cx="609600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1</a:t>
              </a:r>
            </a:p>
          </p:txBody>
        </p:sp>
        <p:sp>
          <p:nvSpPr>
            <p:cNvPr id="8236" name="Text Box 19"/>
            <p:cNvSpPr txBox="1">
              <a:spLocks noChangeArrowheads="1"/>
            </p:cNvSpPr>
            <p:nvPr/>
          </p:nvSpPr>
          <p:spPr bwMode="auto">
            <a:xfrm>
              <a:off x="5867400" y="2133600"/>
              <a:ext cx="609600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3</a:t>
              </a:r>
            </a:p>
          </p:txBody>
        </p:sp>
        <p:sp>
          <p:nvSpPr>
            <p:cNvPr id="8237" name="Text Box 20"/>
            <p:cNvSpPr txBox="1">
              <a:spLocks noChangeArrowheads="1"/>
            </p:cNvSpPr>
            <p:nvPr/>
          </p:nvSpPr>
          <p:spPr bwMode="auto">
            <a:xfrm>
              <a:off x="5715000" y="3200400"/>
              <a:ext cx="609600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2</a:t>
              </a:r>
            </a:p>
          </p:txBody>
        </p:sp>
        <p:sp>
          <p:nvSpPr>
            <p:cNvPr id="8238" name="Text Box 21"/>
            <p:cNvSpPr txBox="1">
              <a:spLocks noChangeArrowheads="1"/>
            </p:cNvSpPr>
            <p:nvPr/>
          </p:nvSpPr>
          <p:spPr bwMode="auto">
            <a:xfrm>
              <a:off x="7772400" y="1295400"/>
              <a:ext cx="609600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5</a:t>
              </a:r>
            </a:p>
          </p:txBody>
        </p:sp>
        <p:sp>
          <p:nvSpPr>
            <p:cNvPr id="8239" name="Text Box 22"/>
            <p:cNvSpPr txBox="1">
              <a:spLocks noChangeArrowheads="1"/>
            </p:cNvSpPr>
            <p:nvPr/>
          </p:nvSpPr>
          <p:spPr bwMode="auto">
            <a:xfrm>
              <a:off x="7543800" y="2209800"/>
              <a:ext cx="609600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4</a:t>
              </a:r>
            </a:p>
          </p:txBody>
        </p:sp>
        <p:sp>
          <p:nvSpPr>
            <p:cNvPr id="8240" name="Text Box 23"/>
            <p:cNvSpPr txBox="1">
              <a:spLocks noChangeArrowheads="1"/>
            </p:cNvSpPr>
            <p:nvPr/>
          </p:nvSpPr>
          <p:spPr bwMode="auto">
            <a:xfrm>
              <a:off x="7772400" y="3200400"/>
              <a:ext cx="609600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  <a:r>
                <a:rPr lang="en-US" altLang="en-US" sz="2400" baseline="-25000"/>
                <a:t>6</a:t>
              </a:r>
            </a:p>
          </p:txBody>
        </p:sp>
        <p:sp>
          <p:nvSpPr>
            <p:cNvPr id="8241" name="Line 24"/>
            <p:cNvSpPr>
              <a:spLocks noChangeShapeType="1"/>
            </p:cNvSpPr>
            <p:nvPr/>
          </p:nvSpPr>
          <p:spPr bwMode="auto">
            <a:xfrm>
              <a:off x="6553200" y="2514600"/>
              <a:ext cx="685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2" name="Line 25"/>
            <p:cNvSpPr>
              <a:spLocks noChangeShapeType="1"/>
            </p:cNvSpPr>
            <p:nvPr/>
          </p:nvSpPr>
          <p:spPr bwMode="auto">
            <a:xfrm flipH="1" flipV="1">
              <a:off x="6934200" y="1915064"/>
              <a:ext cx="11502" cy="113293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43" name="Text Box 26"/>
            <p:cNvSpPr txBox="1">
              <a:spLocks noChangeArrowheads="1"/>
            </p:cNvSpPr>
            <p:nvPr/>
          </p:nvSpPr>
          <p:spPr bwMode="auto">
            <a:xfrm>
              <a:off x="6629400" y="2057400"/>
              <a:ext cx="457200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1</a:t>
              </a:r>
            </a:p>
          </p:txBody>
        </p:sp>
      </p:grp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304800" y="4114800"/>
            <a:ext cx="39624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Cut = 1</a:t>
            </a:r>
          </a:p>
          <a:p>
            <a:endParaRPr lang="en-US" sz="1800"/>
          </a:p>
          <a:p>
            <a:r>
              <a:rPr lang="en-US" sz="1800"/>
              <a:t>Ratio cut = 1/1 + 1/5 = 1.2</a:t>
            </a:r>
          </a:p>
          <a:p>
            <a:endParaRPr lang="en-US" sz="1800"/>
          </a:p>
          <a:p>
            <a:r>
              <a:rPr lang="en-US" sz="1800"/>
              <a:t>Normalized cut =  1/1 + 1/9 = 1.11</a:t>
            </a: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876800" y="4084638"/>
            <a:ext cx="3962400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Cut = 1</a:t>
            </a:r>
          </a:p>
          <a:p>
            <a:endParaRPr lang="en-US" sz="1800"/>
          </a:p>
          <a:p>
            <a:r>
              <a:rPr lang="en-US" sz="1800"/>
              <a:t>Ratio cut = 1/3 + 1/3 = 0.67</a:t>
            </a:r>
          </a:p>
          <a:p>
            <a:endParaRPr lang="en-US" sz="1800"/>
          </a:p>
          <a:p>
            <a:r>
              <a:rPr lang="en-US" sz="1800"/>
              <a:t>Normalized cut =  1/5 + 1/5 = 0.2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Algorithm for Graph Partitioning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mtClean="0"/>
              <a:t>Next, we need to design an algorithm that minimizes the objective function</a:t>
            </a:r>
          </a:p>
          <a:p>
            <a:pPr lvl="1"/>
            <a:r>
              <a:rPr lang="en-US" altLang="en-US" smtClean="0"/>
              <a:t>We can use a heuristic (e.g., greedy) approach to do this</a:t>
            </a:r>
          </a:p>
          <a:p>
            <a:pPr lvl="2"/>
            <a:r>
              <a:rPr lang="en-US" altLang="en-US" smtClean="0"/>
              <a:t> Example: METIS graph partitioning </a:t>
            </a:r>
          </a:p>
          <a:p>
            <a:pPr lvl="2"/>
            <a:endParaRPr lang="en-US" altLang="en-US" smtClean="0"/>
          </a:p>
          <a:p>
            <a:pPr lvl="1"/>
            <a:r>
              <a:rPr lang="en-US" altLang="en-US" smtClean="0"/>
              <a:t>There is a more elegant way to optimize the function using ideas from spectral graph theory</a:t>
            </a:r>
          </a:p>
          <a:p>
            <a:pPr lvl="2"/>
            <a:r>
              <a:rPr lang="en-US" altLang="en-US" smtClean="0"/>
              <a:t> This leads to a class of algorithms known as </a:t>
            </a:r>
            <a:r>
              <a:rPr lang="en-US" altLang="en-US" u="sng" smtClean="0">
                <a:solidFill>
                  <a:srgbClr val="FF0000"/>
                </a:solidFill>
              </a:rPr>
              <a:t>spectral clustering</a:t>
            </a:r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Spectral Clustering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Next, we’ll do the following</a:t>
            </a:r>
          </a:p>
          <a:p>
            <a:pPr lvl="1"/>
            <a:r>
              <a:rPr lang="en-US" smtClean="0"/>
              <a:t>Examine the spectral properties of a graph</a:t>
            </a:r>
          </a:p>
          <a:p>
            <a:pPr lvl="2"/>
            <a:r>
              <a:rPr lang="en-US" smtClean="0"/>
              <a:t> i.e., eigenvalues/eigenvectors of the adjacency matrix representation of a graph</a:t>
            </a:r>
          </a:p>
          <a:p>
            <a:pPr lvl="2"/>
            <a:endParaRPr lang="en-US" smtClean="0"/>
          </a:p>
          <a:p>
            <a:pPr lvl="1"/>
            <a:r>
              <a:rPr lang="en-US" smtClean="0"/>
              <a:t>Show that graph partitioning (using the balanced cut criterion) is equivalent to examining the spectral properties of the graph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146480252</TotalTime>
  <Pages>3</Pages>
  <Words>1082</Words>
  <Application>Microsoft Office PowerPoint</Application>
  <PresentationFormat>On-screen Show (4:3)</PresentationFormat>
  <Paragraphs>308</Paragraphs>
  <Slides>30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Monotype Sorts</vt:lpstr>
      <vt:lpstr>Symbol</vt:lpstr>
      <vt:lpstr>Tahoma</vt:lpstr>
      <vt:lpstr>Times New Roman</vt:lpstr>
      <vt:lpstr>Wingdings</vt:lpstr>
      <vt:lpstr>LC.BRev.FY97</vt:lpstr>
      <vt:lpstr>Equation</vt:lpstr>
      <vt:lpstr>CSE 881: Data Mining</vt:lpstr>
      <vt:lpstr>Graph-based Clustering</vt:lpstr>
      <vt:lpstr>Clustering as Graph Partitioning</vt:lpstr>
      <vt:lpstr>Objective Function for Partitioning</vt:lpstr>
      <vt:lpstr>Objective Function for Partitioning</vt:lpstr>
      <vt:lpstr>Objective Function for Partitioning</vt:lpstr>
      <vt:lpstr>Example</vt:lpstr>
      <vt:lpstr>Algorithm for Graph Partitioning </vt:lpstr>
      <vt:lpstr>Spectral Clustering</vt:lpstr>
      <vt:lpstr>Spectral Properties of a Graph</vt:lpstr>
      <vt:lpstr>Preliminaries</vt:lpstr>
      <vt:lpstr>Graph Laplacian Matrix</vt:lpstr>
      <vt:lpstr>Properties of Graph Laplacian Matrix</vt:lpstr>
      <vt:lpstr>Properties of Laplacian Matrix</vt:lpstr>
      <vt:lpstr>Properties of Laplacian Matrix</vt:lpstr>
      <vt:lpstr>Properties of Laplacian Matrix</vt:lpstr>
      <vt:lpstr>Properties of Laplacian Matrix</vt:lpstr>
      <vt:lpstr>Properties of Laplacian Matrix</vt:lpstr>
      <vt:lpstr>Properties of Laplacian Matrix</vt:lpstr>
      <vt:lpstr>Properties of Laplacian Matrix</vt:lpstr>
      <vt:lpstr>Properties of Laplacian Matrix</vt:lpstr>
      <vt:lpstr>Summary</vt:lpstr>
      <vt:lpstr>Spectral Clustering vs Graph Partitioning</vt:lpstr>
      <vt:lpstr>Graph Partitioning</vt:lpstr>
      <vt:lpstr>Ratio Cut</vt:lpstr>
      <vt:lpstr>Ratio Cut</vt:lpstr>
      <vt:lpstr>Ratio Cut</vt:lpstr>
      <vt:lpstr>Spectral Clustering with Ratio Cut </vt:lpstr>
      <vt:lpstr>Spectral Clustering</vt:lpstr>
      <vt:lpstr>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Steven F. Ashby Center for Applied Scientific Computing  Month DD, 1997</dc:title>
  <dc:creator>Computations</dc:creator>
  <cp:lastModifiedBy>RUI MA</cp:lastModifiedBy>
  <cp:revision>511</cp:revision>
  <cp:lastPrinted>2001-08-28T17:59:37Z</cp:lastPrinted>
  <dcterms:created xsi:type="dcterms:W3CDTF">1998-03-18T13:44:31Z</dcterms:created>
  <dcterms:modified xsi:type="dcterms:W3CDTF">2015-11-10T04:33:16Z</dcterms:modified>
</cp:coreProperties>
</file>