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Thin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1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Thin-bold.fntdata"/><Relationship Id="rId34" Type="http://schemas.openxmlformats.org/officeDocument/2006/relationships/font" Target="fonts/RobotoThin-regular.fntdata"/><Relationship Id="rId37" Type="http://schemas.openxmlformats.org/officeDocument/2006/relationships/font" Target="fonts/RobotoThin-boldItalic.fntdata"/><Relationship Id="rId36" Type="http://schemas.openxmlformats.org/officeDocument/2006/relationships/font" Target="fonts/RobotoThin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5212266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5212266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6a2d00dc4c2bef4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6a2d00dc4c2bef4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3c6b6f64b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3c6b6f64b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Rescatando los numeros de un texto: Para íncluir el caracter literal “+” debemos hacerlo de la forma “</a:t>
            </a:r>
            <a:r>
              <a:rPr lang="es-419">
                <a:solidFill>
                  <a:schemeClr val="dk1"/>
                </a:solidFill>
              </a:rPr>
              <a:t>\+”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3c6b6f64b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3c6b6f64b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Alfanumericos.</a:t>
            </a:r>
            <a:br>
              <a:rPr lang="es-419"/>
            </a:br>
            <a:r>
              <a:rPr b="1" lang="es-419"/>
              <a:t>\w+</a:t>
            </a:r>
            <a:r>
              <a:rPr lang="es-419"/>
              <a:t> devuelve cadenas de texto o ‘tokens’ que incluyen letras, digitos y </a:t>
            </a:r>
            <a:r>
              <a:rPr lang="es-419"/>
              <a:t>guión</a:t>
            </a:r>
            <a:r>
              <a:rPr lang="es-419"/>
              <a:t> bajo. (“palabras”)</a:t>
            </a:r>
            <a:br>
              <a:rPr lang="es-419"/>
            </a:br>
            <a:r>
              <a:rPr b="1" lang="es-419"/>
              <a:t>\@\w+</a:t>
            </a:r>
            <a:r>
              <a:rPr lang="es-419"/>
              <a:t> devuelve @gmail.com y @ana_martinez porque toma desde la arroba hacia la derecha.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\w*\@\w+</a:t>
            </a:r>
            <a:r>
              <a:rPr lang="es-419"/>
              <a:t> tambien </a:t>
            </a:r>
            <a:r>
              <a:rPr lang="es-419">
                <a:solidFill>
                  <a:schemeClr val="dk1"/>
                </a:solidFill>
              </a:rPr>
              <a:t>toma desde la arroba hacia la derecha pero se le incluye una secuencia alfanumérica opcional antes de la arroba (puede ser de largo 0 o más)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6a2d00dc4c2bef4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6a2d00dc4c2bef4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6a2d00dc4c2bef4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6a2d00dc4c2bef4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a2d00dc4c2bef4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a2d00dc4c2bef4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Expresiones regulares compuestas: el signo </a:t>
            </a:r>
            <a:r>
              <a:rPr b="1" lang="es-419" sz="1200">
                <a:solidFill>
                  <a:srgbClr val="040C28"/>
                </a:solidFill>
              </a:rPr>
              <a:t>|</a:t>
            </a:r>
            <a:r>
              <a:rPr lang="es-419" sz="1200">
                <a:solidFill>
                  <a:srgbClr val="040C28"/>
                </a:solidFill>
              </a:rPr>
              <a:t> permite concatenar varias regex.</a:t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3c6b6f64b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3c6b6f64b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3c6b6f64b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3c6b6f64b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Recibimos un correo de nuestro </a:t>
            </a:r>
            <a:r>
              <a:rPr lang="es-419"/>
              <a:t>líder</a:t>
            </a:r>
            <a:r>
              <a:rPr lang="es-419"/>
              <a:t> técnico.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5212266b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5212266b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6a2d00dc4c2bef4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6a2d00dc4c2bef4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3c6b6f64b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3c6b6f64b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3c6b6f64b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3c6b6f64b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3c6b6f64b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3c6b6f64b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6a2d00dc4c2bef4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6a2d00dc4c2bef4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a2d00dc4c2bef4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a2d00dc4c2bef4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6a2d00dc4c2bef4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6a2d00dc4c2bef4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6a2d00dc4c2bef43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6a2d00dc4c2bef4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a2d00dc4c2bef4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6a2d00dc4c2bef4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</a:t>
            </a:r>
            <a:r>
              <a:rPr lang="es-419"/>
              <a:t> 2: </a:t>
            </a:r>
            <a:r>
              <a:rPr lang="es-419"/>
              <a:t>Le responderemos a nuestro </a:t>
            </a:r>
            <a:r>
              <a:rPr lang="es-419"/>
              <a:t>líder</a:t>
            </a:r>
            <a:r>
              <a:rPr lang="es-419"/>
              <a:t> técnico que utilizando las regex logramos reducir la cantidad de </a:t>
            </a:r>
            <a:r>
              <a:rPr lang="es-419"/>
              <a:t>código</a:t>
            </a:r>
            <a:r>
              <a:rPr lang="es-419"/>
              <a:t> al minimo.</a:t>
            </a:r>
            <a:br>
              <a:rPr lang="es-419"/>
            </a:br>
            <a:r>
              <a:rPr lang="es-419"/>
              <a:t>Ante la eventualidad de que el cliente desee incluir más patrones de busqueda a la lista, no se debe tocar el </a:t>
            </a:r>
            <a:r>
              <a:rPr lang="es-419"/>
              <a:t>código</a:t>
            </a:r>
            <a:r>
              <a:rPr lang="es-419"/>
              <a:t>, solo agregar o cambiar las variables (regex). resguardando la escalabilidad de la solución.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6a2d00dc4c2bef43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6a2d00dc4c2bef43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 2: Le responderemos a nuestro líder técnico que utilizando las regex logramos reducir la cantidad de código al minimo.</a:t>
            </a:r>
            <a:br>
              <a:rPr lang="es-419"/>
            </a:br>
            <a:r>
              <a:rPr lang="es-419"/>
              <a:t>Ante la eventualidad de que el cliente desee incluir más patrones de busqueda a la lista, no se debe tocar el código, solo agregar o cambiar las variables (regex). resguardando la escalabilidad de la solución.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5212266b7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5212266b7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6a2d00dc4c2bef4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6a2d00dc4c2bef4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6a2d00dc4c2bef4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6a2d00dc4c2bef4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6a2d00dc4c2bef4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6a2d00dc4c2bef4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6a2d00dc4c2bef4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6a2d00dc4c2bef4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6a2d00dc4c2bef4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6a2d00dc4c2bef4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6a2d00dc4c2bef4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6a2d00dc4c2bef4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6a2d00dc4c2bef4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6a2d00dc4c2bef4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b="1" sz="4000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8">
  <p:cSld name="CUSTOM_1_8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5">
  <p:cSld name="CUSTOM_1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1">
  <p:cSld name="CUSTOM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2">
  <p:cSld name="CUSTOM_1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3">
  <p:cSld name="CUSTOM_1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">
  <p:cSld name="CUSTOM_1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1">
  <p:cSld name="CUSTOM_1_4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2">
  <p:cSld name="CUSTOM_1_4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3">
  <p:cSld name="CUSTOM_1_4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">
  <p:cSld name="CUSTOM_1_4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b="1" sz="2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3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1">
  <p:cSld name="CUSTOM_1_4_4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b="1" sz="2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2">
  <p:cSld name="CUSTOM_1_4_4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b="1" sz="2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3">
  <p:cSld name="CUSTOM_1_4_4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b="1" sz="2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4"/>
          <p:cNvSpPr txBox="1"/>
          <p:nvPr>
            <p:ph idx="2" type="subTitle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4"/>
          <p:cNvSpPr txBox="1"/>
          <p:nvPr>
            <p:ph idx="3" type="subTitle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4"/>
          <p:cNvSpPr txBox="1"/>
          <p:nvPr>
            <p:ph idx="4" type="subTitle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4"/>
          <p:cNvSpPr txBox="1"/>
          <p:nvPr>
            <p:ph idx="5" type="subTitle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6">
  <p:cSld name="CUSTOM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5"/>
          <p:cNvSpPr txBox="1"/>
          <p:nvPr>
            <p:ph idx="2" type="subTitle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ubTitle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7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8">
  <p:cSld name="CUSTOM_7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4" name="Google Shape;154;p27"/>
          <p:cNvCxnSpPr/>
          <p:nvPr/>
        </p:nvCxnSpPr>
        <p:spPr>
          <a:xfrm flipH="1" rot="10800000">
            <a:off x="2459331" y="3003634"/>
            <a:ext cx="620400" cy="195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 flipH="1" rot="-9039725">
            <a:off x="2700342" y="727707"/>
            <a:ext cx="3682957" cy="3634713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 flipH="1" rot="-1761100">
            <a:off x="2685546" y="724515"/>
            <a:ext cx="3692403" cy="3644071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chemeClr val="accent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 flipH="1" rot="-9039725">
            <a:off x="2675281" y="733545"/>
            <a:ext cx="3682957" cy="3634713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chemeClr val="dk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5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6" type="subTitle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9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flipH="1" rot="10800000">
            <a:off x="2958377" y="3578033"/>
            <a:ext cx="482700" cy="45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6" name="Google Shape;176;p28"/>
          <p:cNvSpPr/>
          <p:nvPr/>
        </p:nvSpPr>
        <p:spPr>
          <a:xfrm flipH="1" rot="-1736549">
            <a:off x="2678474" y="708501"/>
            <a:ext cx="3722635" cy="3643410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 rot="-9064153">
            <a:off x="2677959" y="708893"/>
            <a:ext cx="3721529" cy="3642378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2" type="subTitle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3" type="subTitle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4" type="subTitle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5" type="subTitle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0">
  <p:cSld name="CUSTOM_9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 flipH="1" rot="-1720274">
            <a:off x="2679340" y="702771"/>
            <a:ext cx="3701673" cy="3602743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 flipH="1" rot="-9080570">
            <a:off x="2677632" y="700383"/>
            <a:ext cx="3700834" cy="3601862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2" type="subTitle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3" type="subTitle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4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">
  <p:cSld name="CUSTOM_10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4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0"/>
          <p:cNvSpPr txBox="1"/>
          <p:nvPr>
            <p:ph idx="6" type="subTitle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7" type="subTitle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8" type="subTitle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idx="9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2">
  <p:cSld name="CUSTOM_10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" type="subTitle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2" type="subTitle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3" type="subTitle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4" type="subTitle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5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6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7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1">
  <p:cSld name="CUSTOM_10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idx="1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2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2"/>
          <p:cNvSpPr txBox="1"/>
          <p:nvPr>
            <p:ph idx="3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4" type="subTitle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2"/>
          <p:cNvSpPr txBox="1"/>
          <p:nvPr>
            <p:ph idx="5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2">
  <p:cSld name="CUSTOM_1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/>
          <p:nvPr>
            <p:ph idx="1" type="subTitle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2" type="subTitle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3"/>
          <p:cNvSpPr txBox="1"/>
          <p:nvPr>
            <p:ph idx="3" type="subTitle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4">
  <p:cSld name="CUSTOM_1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 txBox="1"/>
          <p:nvPr>
            <p:ph idx="1" type="subTitle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2" type="subTitle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34"/>
          <p:cNvSpPr txBox="1"/>
          <p:nvPr>
            <p:ph idx="3" type="subTitle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3">
  <p:cSld name="CUSTOM_1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>
            <p:ph idx="1" type="subTitle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3" name="Google Shape;323;p35"/>
          <p:cNvSpPr txBox="1"/>
          <p:nvPr>
            <p:ph idx="2" type="subTitle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3" type="subTitle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 txBox="1"/>
          <p:nvPr>
            <p:ph idx="4" type="subTitle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/>
          <p:nvPr>
            <p:ph idx="5" type="subTitle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5">
  <p:cSld name="CUSTOM_1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/>
          <p:nvPr>
            <p:ph idx="1" type="subTitle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2" type="subTitle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7" name="Google Shape;337;p36"/>
          <p:cNvSpPr txBox="1"/>
          <p:nvPr>
            <p:ph idx="3" type="subTitle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8" name="Google Shape;338;p36"/>
          <p:cNvSpPr txBox="1"/>
          <p:nvPr>
            <p:ph idx="4" type="subTitle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9" name="Google Shape;339;p36"/>
          <p:cNvSpPr txBox="1"/>
          <p:nvPr>
            <p:ph idx="5" type="subTitle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0" name="Google Shape;340;p36"/>
          <p:cNvSpPr txBox="1"/>
          <p:nvPr>
            <p:ph idx="6" type="subTitle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p36"/>
          <p:cNvSpPr txBox="1"/>
          <p:nvPr>
            <p:ph idx="7" type="subTitle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8" type="subTitle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9" type="subTitle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13" type="subTitle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6">
  <p:cSld name="CUSTOM_1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/>
          <p:nvPr>
            <p:ph idx="1" type="subTitle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1" name="Google Shape;351;p37"/>
          <p:cNvSpPr txBox="1"/>
          <p:nvPr>
            <p:ph idx="2" type="subTitle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37"/>
          <p:cNvSpPr txBox="1"/>
          <p:nvPr>
            <p:ph idx="3" type="subTitle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3" name="Google Shape;353;p37"/>
          <p:cNvSpPr txBox="1"/>
          <p:nvPr>
            <p:ph idx="4" type="subTitle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5" type="subTitle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37"/>
          <p:cNvSpPr txBox="1"/>
          <p:nvPr>
            <p:ph idx="6" type="subTitle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37"/>
          <p:cNvSpPr txBox="1"/>
          <p:nvPr>
            <p:ph idx="7" type="subTitle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7" name="Google Shape;357;p37"/>
          <p:cNvSpPr txBox="1"/>
          <p:nvPr>
            <p:ph idx="8" type="subTitle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7">
  <p:cSld name="CUSTOM_16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2" type="subTitle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38"/>
          <p:cNvSpPr txBox="1"/>
          <p:nvPr>
            <p:ph idx="3" type="subTitle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5" name="Google Shape;365;p38"/>
          <p:cNvSpPr txBox="1"/>
          <p:nvPr>
            <p:ph idx="4" type="subTitle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6" name="Google Shape;366;p38"/>
          <p:cNvSpPr txBox="1"/>
          <p:nvPr>
            <p:ph idx="5" type="subTitle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7" name="Google Shape;367;p38"/>
          <p:cNvSpPr txBox="1"/>
          <p:nvPr>
            <p:ph idx="6" type="subTitle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8">
  <p:cSld name="CUSTOM_17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 txBox="1"/>
          <p:nvPr>
            <p:ph idx="1" type="subTitle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1" name="Google Shape;381;p39"/>
          <p:cNvSpPr txBox="1"/>
          <p:nvPr>
            <p:ph idx="2" type="subTitle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2" name="Google Shape;382;p39"/>
          <p:cNvSpPr txBox="1"/>
          <p:nvPr>
            <p:ph idx="3" type="subTitle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p39"/>
          <p:cNvSpPr txBox="1"/>
          <p:nvPr>
            <p:ph idx="4" type="subTitle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4" name="Google Shape;384;p39"/>
          <p:cNvSpPr txBox="1"/>
          <p:nvPr>
            <p:ph idx="5" type="subTitle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p39"/>
          <p:cNvSpPr txBox="1"/>
          <p:nvPr>
            <p:ph idx="6" type="subTitle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9">
  <p:cSld name="CUSTOM_18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 txBox="1"/>
          <p:nvPr>
            <p:ph idx="1" type="subTitle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" name="Google Shape;397;p40"/>
          <p:cNvSpPr txBox="1"/>
          <p:nvPr>
            <p:ph idx="2" type="subTitle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40"/>
          <p:cNvSpPr txBox="1"/>
          <p:nvPr>
            <p:ph idx="3" type="subTitle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40"/>
          <p:cNvSpPr txBox="1"/>
          <p:nvPr>
            <p:ph idx="4" type="subTitle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0" name="Google Shape;400;p40"/>
          <p:cNvSpPr txBox="1"/>
          <p:nvPr>
            <p:ph idx="5" type="subTitle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2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b="1" sz="3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0">
  <p:cSld name="CUSTOM_19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"/>
          <p:cNvSpPr txBox="1"/>
          <p:nvPr>
            <p:ph idx="1" type="subTitle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41"/>
          <p:cNvSpPr txBox="1"/>
          <p:nvPr>
            <p:ph idx="2" type="subTitle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41"/>
          <p:cNvSpPr txBox="1"/>
          <p:nvPr>
            <p:ph idx="3" type="subTitle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41"/>
          <p:cNvSpPr txBox="1"/>
          <p:nvPr>
            <p:ph idx="4" type="subTitle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1">
  <p:cSld name="CUSTOM_20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/>
          <p:nvPr>
            <p:ph idx="1" type="subTitle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42"/>
          <p:cNvSpPr txBox="1"/>
          <p:nvPr>
            <p:ph idx="2" type="subTitle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42"/>
          <p:cNvSpPr txBox="1"/>
          <p:nvPr>
            <p:ph idx="3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2" name="Google Shape;432;p42"/>
          <p:cNvSpPr txBox="1"/>
          <p:nvPr>
            <p:ph idx="4" type="subTitle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42"/>
          <p:cNvSpPr txBox="1"/>
          <p:nvPr>
            <p:ph idx="5" type="subTitle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4" name="Google Shape;434;p42"/>
          <p:cNvSpPr txBox="1"/>
          <p:nvPr>
            <p:ph idx="6" type="subTitle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5" name="Google Shape;435;p42"/>
          <p:cNvSpPr txBox="1"/>
          <p:nvPr>
            <p:ph idx="7" type="subTitle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6" name="Google Shape;436;p42"/>
          <p:cNvSpPr txBox="1"/>
          <p:nvPr>
            <p:ph idx="8" type="subTitle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7" name="Google Shape;437;p42"/>
          <p:cNvSpPr txBox="1"/>
          <p:nvPr>
            <p:ph idx="9" type="subTitle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8" name="Google Shape;438;p42"/>
          <p:cNvSpPr txBox="1"/>
          <p:nvPr>
            <p:ph idx="13" type="subTitle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2">
  <p:cSld name="CUSTOM_2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/>
          <p:nvPr>
            <p:ph idx="1" type="subTitle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3" name="Google Shape;453;p43"/>
          <p:cNvSpPr txBox="1"/>
          <p:nvPr>
            <p:ph idx="2" type="subTitle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p43"/>
          <p:cNvSpPr txBox="1"/>
          <p:nvPr>
            <p:ph idx="3" type="subTitle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43"/>
          <p:cNvSpPr txBox="1"/>
          <p:nvPr>
            <p:ph idx="4" type="subTitle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p43"/>
          <p:cNvSpPr txBox="1"/>
          <p:nvPr>
            <p:ph idx="5" type="subTitle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7" name="Google Shape;457;p43"/>
          <p:cNvSpPr txBox="1"/>
          <p:nvPr>
            <p:ph idx="6" type="subTitle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8" name="Google Shape;458;p43"/>
          <p:cNvSpPr txBox="1"/>
          <p:nvPr>
            <p:ph idx="7" type="subTitle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9" name="Google Shape;459;p43"/>
          <p:cNvSpPr txBox="1"/>
          <p:nvPr>
            <p:ph idx="8" type="subTitle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3">
  <p:cSld name="CUSTOM_2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/>
          <p:nvPr>
            <p:ph idx="1" type="subTitle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1" name="Google Shape;471;p44"/>
          <p:cNvSpPr txBox="1"/>
          <p:nvPr>
            <p:ph idx="2" type="subTitle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2" name="Google Shape;472;p44"/>
          <p:cNvSpPr txBox="1"/>
          <p:nvPr>
            <p:ph idx="3" type="subTitle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3" name="Google Shape;473;p44"/>
          <p:cNvSpPr txBox="1"/>
          <p:nvPr>
            <p:ph idx="4" type="subTitle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44"/>
          <p:cNvSpPr txBox="1"/>
          <p:nvPr>
            <p:ph idx="5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44"/>
          <p:cNvSpPr txBox="1"/>
          <p:nvPr>
            <p:ph idx="6" type="subTitle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">
  <p:cSld name="CUSTOM_23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/>
          <p:nvPr>
            <p:ph idx="1" type="subTitle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45"/>
          <p:cNvSpPr txBox="1"/>
          <p:nvPr>
            <p:ph idx="2" type="subTitle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9" name="Google Shape;509;p45"/>
          <p:cNvSpPr txBox="1"/>
          <p:nvPr>
            <p:ph idx="3" type="subTitle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0" name="Google Shape;510;p45"/>
          <p:cNvSpPr txBox="1"/>
          <p:nvPr>
            <p:ph idx="4" type="subTitle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45"/>
          <p:cNvSpPr txBox="1"/>
          <p:nvPr>
            <p:ph idx="5" type="subTitle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45"/>
          <p:cNvSpPr txBox="1"/>
          <p:nvPr>
            <p:ph idx="6" type="subTitle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3" name="Google Shape;513;p45"/>
          <p:cNvSpPr txBox="1"/>
          <p:nvPr>
            <p:ph idx="7" type="subTitle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4" name="Google Shape;514;p45"/>
          <p:cNvSpPr txBox="1"/>
          <p:nvPr>
            <p:ph idx="8" type="subTitle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5" name="Google Shape;515;p45"/>
          <p:cNvSpPr txBox="1"/>
          <p:nvPr>
            <p:ph idx="9" type="subTitle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" name="Google Shape;516;p45"/>
          <p:cNvSpPr txBox="1"/>
          <p:nvPr>
            <p:ph idx="13" type="subTitle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1">
  <p:cSld name="CUSTOM_23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/>
          <p:nvPr>
            <p:ph idx="1" type="subTitle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3" name="Google Shape;543;p46"/>
          <p:cNvSpPr txBox="1"/>
          <p:nvPr>
            <p:ph idx="2" type="subTitle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46"/>
          <p:cNvSpPr txBox="1"/>
          <p:nvPr>
            <p:ph idx="3" type="subTitle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46"/>
          <p:cNvSpPr txBox="1"/>
          <p:nvPr>
            <p:ph idx="4" type="subTitle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46"/>
          <p:cNvSpPr txBox="1"/>
          <p:nvPr>
            <p:ph idx="5" type="subTitle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7" name="Google Shape;547;p46"/>
          <p:cNvSpPr txBox="1"/>
          <p:nvPr>
            <p:ph idx="6" type="subTitle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8" name="Google Shape;548;p46"/>
          <p:cNvSpPr txBox="1"/>
          <p:nvPr>
            <p:ph idx="7" type="subTitle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" name="Google Shape;549;p46"/>
          <p:cNvSpPr txBox="1"/>
          <p:nvPr>
            <p:ph idx="8" type="subTitle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2">
  <p:cSld name="CUSTOM_23_2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/>
          <p:nvPr>
            <p:ph idx="1" type="subTitle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0" name="Google Shape;570;p47"/>
          <p:cNvSpPr txBox="1"/>
          <p:nvPr>
            <p:ph idx="2" type="subTitle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47"/>
          <p:cNvSpPr txBox="1"/>
          <p:nvPr>
            <p:ph idx="3" type="subTitle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2" name="Google Shape;572;p47"/>
          <p:cNvSpPr txBox="1"/>
          <p:nvPr>
            <p:ph idx="4" type="subTitle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47"/>
          <p:cNvSpPr txBox="1"/>
          <p:nvPr>
            <p:ph idx="5" type="subTitle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4" name="Google Shape;574;p47"/>
          <p:cNvSpPr txBox="1"/>
          <p:nvPr>
            <p:ph idx="6" type="subTitle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5">
  <p:cSld name="CUSTOM_24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8"/>
          <p:cNvSpPr txBox="1"/>
          <p:nvPr>
            <p:ph idx="1" type="subTitle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7" name="Google Shape;587;p48"/>
          <p:cNvSpPr txBox="1"/>
          <p:nvPr>
            <p:ph idx="2" type="subTitle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8" name="Google Shape;588;p48"/>
          <p:cNvSpPr txBox="1"/>
          <p:nvPr>
            <p:ph idx="3" type="subTitle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9" name="Google Shape;589;p48"/>
          <p:cNvSpPr txBox="1"/>
          <p:nvPr>
            <p:ph idx="4" type="subTitle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">
  <p:cSld name="CUSTOM_25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49"/>
          <p:cNvSpPr txBox="1"/>
          <p:nvPr>
            <p:ph idx="1" type="subTitle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9" name="Google Shape;599;p49"/>
          <p:cNvSpPr txBox="1"/>
          <p:nvPr>
            <p:ph idx="2" type="subTitle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0" name="Google Shape;600;p49"/>
          <p:cNvSpPr txBox="1"/>
          <p:nvPr>
            <p:ph idx="3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1" name="Google Shape;601;p49"/>
          <p:cNvSpPr txBox="1"/>
          <p:nvPr>
            <p:ph idx="4" type="subTitle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2" name="Google Shape;602;p49"/>
          <p:cNvSpPr txBox="1"/>
          <p:nvPr>
            <p:ph idx="5" type="subTitle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1">
  <p:cSld name="CUSTOM_25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50"/>
          <p:cNvSpPr txBox="1"/>
          <p:nvPr>
            <p:ph idx="1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1" name="Google Shape;611;p50"/>
          <p:cNvSpPr txBox="1"/>
          <p:nvPr>
            <p:ph idx="2" type="subTitle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2" name="Google Shape;612;p50"/>
          <p:cNvSpPr txBox="1"/>
          <p:nvPr>
            <p:ph idx="3" type="subTitle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3" name="Google Shape;613;p50"/>
          <p:cNvSpPr txBox="1"/>
          <p:nvPr>
            <p:ph idx="4" type="subTitle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2">
  <p:cSld name="CUSTOM_2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b="1" sz="3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2">
  <p:cSld name="CUSTOM_25_2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51"/>
          <p:cNvSpPr txBox="1"/>
          <p:nvPr>
            <p:ph idx="1" type="subTitle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1" name="Google Shape;621;p51"/>
          <p:cNvSpPr txBox="1"/>
          <p:nvPr>
            <p:ph idx="2" type="subTitle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2" name="Google Shape;622;p51"/>
          <p:cNvSpPr txBox="1"/>
          <p:nvPr>
            <p:ph idx="3" type="subTitle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">
  <p:cSld name="CUSTOM_26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52"/>
          <p:cNvSpPr txBox="1"/>
          <p:nvPr>
            <p:ph idx="1" type="subTitle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7" name="Google Shape;637;p52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8" name="Google Shape;638;p52"/>
          <p:cNvSpPr txBox="1"/>
          <p:nvPr>
            <p:ph idx="3" type="subTitle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9" name="Google Shape;639;p52"/>
          <p:cNvSpPr txBox="1"/>
          <p:nvPr>
            <p:ph idx="4" type="subTitle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0" name="Google Shape;640;p52"/>
          <p:cNvSpPr txBox="1"/>
          <p:nvPr>
            <p:ph idx="5" type="subTitle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1" name="Google Shape;641;p52"/>
          <p:cNvSpPr txBox="1"/>
          <p:nvPr>
            <p:ph idx="6" type="subTitle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 1">
  <p:cSld name="CUSTOM_26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53"/>
          <p:cNvSpPr txBox="1"/>
          <p:nvPr>
            <p:ph idx="1" type="subTitle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4" name="Google Shape;654;p53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5" name="Google Shape;655;p53"/>
          <p:cNvSpPr txBox="1"/>
          <p:nvPr>
            <p:ph idx="3" type="subTitle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6" name="Google Shape;656;p53"/>
          <p:cNvSpPr txBox="1"/>
          <p:nvPr>
            <p:ph idx="4" type="subTitle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7" name="Google Shape;657;p53"/>
          <p:cNvSpPr txBox="1"/>
          <p:nvPr>
            <p:ph idx="5" type="subTitle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">
  <p:cSld name="CUSTOM_27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54"/>
          <p:cNvSpPr txBox="1"/>
          <p:nvPr>
            <p:ph idx="1" type="subTitle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2" name="Google Shape;672;p54"/>
          <p:cNvSpPr txBox="1"/>
          <p:nvPr>
            <p:ph idx="2" type="subTitle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3" name="Google Shape;673;p54"/>
          <p:cNvSpPr txBox="1"/>
          <p:nvPr>
            <p:ph idx="3" type="subTitle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4" name="Google Shape;674;p54"/>
          <p:cNvSpPr txBox="1"/>
          <p:nvPr>
            <p:ph idx="4" type="subTitle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5" name="Google Shape;675;p54"/>
          <p:cNvSpPr txBox="1"/>
          <p:nvPr>
            <p:ph idx="5" type="subTitle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">
  <p:cSld name="CUSTOM_27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55"/>
          <p:cNvSpPr txBox="1"/>
          <p:nvPr>
            <p:ph idx="1" type="subTitle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7" name="Google Shape;687;p55"/>
          <p:cNvSpPr txBox="1"/>
          <p:nvPr>
            <p:ph idx="2" type="subTitle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8" name="Google Shape;688;p55"/>
          <p:cNvSpPr txBox="1"/>
          <p:nvPr>
            <p:ph idx="3" type="subTitle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9" name="Google Shape;689;p55"/>
          <p:cNvSpPr txBox="1"/>
          <p:nvPr>
            <p:ph idx="4" type="subTitle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 1">
  <p:cSld name="CUSTOM_27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56"/>
          <p:cNvSpPr txBox="1"/>
          <p:nvPr>
            <p:ph idx="1" type="subTitle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9" name="Google Shape;699;p56"/>
          <p:cNvSpPr txBox="1"/>
          <p:nvPr>
            <p:ph idx="2" type="subTitle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0" name="Google Shape;700;p56"/>
          <p:cNvSpPr txBox="1"/>
          <p:nvPr>
            <p:ph idx="3" type="subTitle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9">
  <p:cSld name="CUSTOM_28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009E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57"/>
          <p:cNvSpPr txBox="1"/>
          <p:nvPr>
            <p:ph idx="1" type="subTitle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0" name="Google Shape;710;p57"/>
          <p:cNvSpPr txBox="1"/>
          <p:nvPr>
            <p:ph idx="2" type="subTitle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1" name="Google Shape;711;p57"/>
          <p:cNvSpPr txBox="1"/>
          <p:nvPr>
            <p:ph idx="3" type="subTitle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">
  <p:cSld name="CUSTOM_29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flipH="1" rot="5400000">
            <a:off x="2924422" y="871839"/>
            <a:ext cx="9819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flipH="1" rot="-5400000">
            <a:off x="5250453" y="2911370"/>
            <a:ext cx="8703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8"/>
          <p:cNvSpPr txBox="1"/>
          <p:nvPr>
            <p:ph idx="1" type="subTitle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7" name="Google Shape;727;p58"/>
          <p:cNvSpPr txBox="1"/>
          <p:nvPr>
            <p:ph idx="2" type="subTitle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8" name="Google Shape;728;p58"/>
          <p:cNvSpPr txBox="1"/>
          <p:nvPr>
            <p:ph idx="3" type="subTitle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9" name="Google Shape;729;p58"/>
          <p:cNvSpPr txBox="1"/>
          <p:nvPr>
            <p:ph idx="4" type="subTitle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0" name="Google Shape;730;p58"/>
          <p:cNvSpPr txBox="1"/>
          <p:nvPr>
            <p:ph idx="5" type="subTitle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1" name="Google Shape;731;p58"/>
          <p:cNvSpPr txBox="1"/>
          <p:nvPr>
            <p:ph idx="6" type="subTitle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2" name="Google Shape;732;p58"/>
          <p:cNvSpPr txBox="1"/>
          <p:nvPr>
            <p:ph idx="7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 1">
  <p:cSld name="CUSTOM_29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flipH="1" rot="5400000">
            <a:off x="3076822" y="1024239"/>
            <a:ext cx="677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fmla="val -608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9"/>
          <p:cNvSpPr txBox="1"/>
          <p:nvPr>
            <p:ph idx="1" type="subTitle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4" name="Google Shape;744;p59"/>
          <p:cNvSpPr txBox="1"/>
          <p:nvPr>
            <p:ph idx="2" type="subTitle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59"/>
          <p:cNvSpPr txBox="1"/>
          <p:nvPr>
            <p:ph idx="3" type="subTitle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59"/>
          <p:cNvSpPr txBox="1"/>
          <p:nvPr>
            <p:ph idx="4" type="subTitle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59"/>
          <p:cNvSpPr txBox="1"/>
          <p:nvPr>
            <p:ph idx="5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">
  <p:cSld name="CUSTOM_30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60"/>
          <p:cNvSpPr txBox="1"/>
          <p:nvPr>
            <p:ph idx="1" type="subTitle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3" name="Google Shape;763;p60"/>
          <p:cNvSpPr txBox="1"/>
          <p:nvPr>
            <p:ph idx="2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4" name="Google Shape;764;p60"/>
          <p:cNvSpPr txBox="1"/>
          <p:nvPr>
            <p:ph idx="3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5" name="Google Shape;765;p60"/>
          <p:cNvSpPr txBox="1"/>
          <p:nvPr>
            <p:ph idx="4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6" name="Google Shape;766;p60"/>
          <p:cNvSpPr txBox="1"/>
          <p:nvPr>
            <p:ph idx="5" type="subTitle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7" name="Google Shape;767;p60"/>
          <p:cNvSpPr txBox="1"/>
          <p:nvPr>
            <p:ph idx="6" type="subTitle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8" name="Google Shape;768;p60"/>
          <p:cNvSpPr txBox="1"/>
          <p:nvPr>
            <p:ph idx="7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9" name="Google Shape;769;p60"/>
          <p:cNvSpPr txBox="1"/>
          <p:nvPr>
            <p:ph idx="8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0" name="Google Shape;770;p60"/>
          <p:cNvSpPr txBox="1"/>
          <p:nvPr>
            <p:ph idx="9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1" name="Google Shape;771;p60"/>
          <p:cNvSpPr txBox="1"/>
          <p:nvPr>
            <p:ph idx="13" type="subTitle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2" name="Google Shape;772;p60"/>
          <p:cNvSpPr txBox="1"/>
          <p:nvPr>
            <p:ph idx="14" type="subTitle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3" name="Google Shape;773;p60"/>
          <p:cNvSpPr txBox="1"/>
          <p:nvPr>
            <p:ph idx="15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4" name="Google Shape;774;p60"/>
          <p:cNvSpPr txBox="1"/>
          <p:nvPr>
            <p:ph idx="16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5" name="Google Shape;775;p60"/>
          <p:cNvSpPr txBox="1"/>
          <p:nvPr>
            <p:ph idx="17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6" name="Google Shape;776;p60"/>
          <p:cNvSpPr txBox="1"/>
          <p:nvPr>
            <p:ph idx="18" type="subTitle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3">
  <p:cSld name="CUSTOM_2_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b="1" sz="3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">
  <p:cSld name="CUSTOM_30_2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1"/>
          <p:cNvSpPr txBox="1"/>
          <p:nvPr>
            <p:ph idx="1" type="subTitle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9" name="Google Shape;789;p61"/>
          <p:cNvSpPr txBox="1"/>
          <p:nvPr>
            <p:ph idx="2" type="subTitle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0" name="Google Shape;790;p61"/>
          <p:cNvSpPr txBox="1"/>
          <p:nvPr>
            <p:ph idx="3" type="subTitle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1" name="Google Shape;791;p61"/>
          <p:cNvSpPr txBox="1"/>
          <p:nvPr>
            <p:ph idx="4" type="subTitle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2" name="Google Shape;792;p61"/>
          <p:cNvSpPr txBox="1"/>
          <p:nvPr>
            <p:ph idx="5" type="subTitle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3" name="Google Shape;793;p61"/>
          <p:cNvSpPr txBox="1"/>
          <p:nvPr>
            <p:ph idx="6" type="subTitle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4" name="Google Shape;794;p61"/>
          <p:cNvSpPr txBox="1"/>
          <p:nvPr>
            <p:ph idx="7" type="subTitle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5" name="Google Shape;795;p61"/>
          <p:cNvSpPr txBox="1"/>
          <p:nvPr>
            <p:ph idx="8" type="subTitle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6" name="Google Shape;796;p61"/>
          <p:cNvSpPr txBox="1"/>
          <p:nvPr>
            <p:ph idx="9" type="subTitle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7" name="Google Shape;797;p61"/>
          <p:cNvSpPr txBox="1"/>
          <p:nvPr>
            <p:ph idx="13" type="subTitle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8" name="Google Shape;798;p61"/>
          <p:cNvSpPr txBox="1"/>
          <p:nvPr>
            <p:ph idx="14" type="subTitle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9" name="Google Shape;799;p61"/>
          <p:cNvSpPr txBox="1"/>
          <p:nvPr>
            <p:ph idx="15" type="subTitle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 1">
  <p:cSld name="CUSTOM_30_2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62"/>
          <p:cNvSpPr txBox="1"/>
          <p:nvPr>
            <p:ph idx="1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9" name="Google Shape;809;p62"/>
          <p:cNvSpPr txBox="1"/>
          <p:nvPr>
            <p:ph idx="2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0" name="Google Shape;810;p62"/>
          <p:cNvSpPr txBox="1"/>
          <p:nvPr>
            <p:ph idx="3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1" name="Google Shape;811;p62"/>
          <p:cNvSpPr txBox="1"/>
          <p:nvPr>
            <p:ph idx="4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2" name="Google Shape;812;p62"/>
          <p:cNvSpPr txBox="1"/>
          <p:nvPr>
            <p:ph idx="5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3" name="Google Shape;813;p62"/>
          <p:cNvSpPr txBox="1"/>
          <p:nvPr>
            <p:ph idx="6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4" name="Google Shape;814;p62"/>
          <p:cNvSpPr txBox="1"/>
          <p:nvPr>
            <p:ph idx="7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5" name="Google Shape;815;p62"/>
          <p:cNvSpPr txBox="1"/>
          <p:nvPr>
            <p:ph idx="8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6" name="Google Shape;816;p62"/>
          <p:cNvSpPr txBox="1"/>
          <p:nvPr>
            <p:ph idx="9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">
  <p:cSld name="CUSTOM_3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 txBox="1"/>
          <p:nvPr>
            <p:ph idx="1" type="subTitle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4" name="Google Shape;824;p63"/>
          <p:cNvSpPr txBox="1"/>
          <p:nvPr>
            <p:ph idx="2" type="subTitle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5" name="Google Shape;825;p63"/>
          <p:cNvSpPr txBox="1"/>
          <p:nvPr>
            <p:ph idx="3" type="subTitle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6" name="Google Shape;826;p63"/>
          <p:cNvSpPr txBox="1"/>
          <p:nvPr>
            <p:ph idx="4" type="subTitle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7" name="Google Shape;827;p63"/>
          <p:cNvSpPr txBox="1"/>
          <p:nvPr>
            <p:ph idx="5" type="subTitle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8" name="Google Shape;828;p63"/>
          <p:cNvSpPr txBox="1"/>
          <p:nvPr>
            <p:ph idx="6" type="subTitle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9" name="Google Shape;829;p63"/>
          <p:cNvSpPr txBox="1"/>
          <p:nvPr>
            <p:ph idx="7" type="subTitle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0" name="Google Shape;830;p63"/>
          <p:cNvSpPr txBox="1"/>
          <p:nvPr>
            <p:ph idx="8" type="subTitle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1" name="Google Shape;831;p63"/>
          <p:cNvSpPr txBox="1"/>
          <p:nvPr>
            <p:ph idx="9" type="subTitle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2" name="Google Shape;832;p63"/>
          <p:cNvSpPr txBox="1"/>
          <p:nvPr>
            <p:ph idx="13" type="subTitle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3" name="Google Shape;833;p63"/>
          <p:cNvSpPr txBox="1"/>
          <p:nvPr>
            <p:ph idx="14" type="subTitle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4" name="Google Shape;834;p63"/>
          <p:cNvSpPr txBox="1"/>
          <p:nvPr>
            <p:ph idx="15" type="subTitle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 1">
  <p:cSld name="CUSTOM_31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64"/>
          <p:cNvSpPr txBox="1"/>
          <p:nvPr>
            <p:ph idx="1" type="subTitle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64"/>
          <p:cNvSpPr txBox="1"/>
          <p:nvPr>
            <p:ph idx="2" type="subTitle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2" name="Google Shape;842;p64"/>
          <p:cNvSpPr txBox="1"/>
          <p:nvPr>
            <p:ph idx="3" type="subTitle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64"/>
          <p:cNvSpPr txBox="1"/>
          <p:nvPr>
            <p:ph idx="4" type="subTitle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4" name="Google Shape;844;p64"/>
          <p:cNvSpPr txBox="1"/>
          <p:nvPr>
            <p:ph idx="5" type="subTitle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5" name="Google Shape;845;p64"/>
          <p:cNvSpPr txBox="1"/>
          <p:nvPr>
            <p:ph idx="6" type="subTitle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6" name="Google Shape;846;p64"/>
          <p:cNvSpPr txBox="1"/>
          <p:nvPr>
            <p:ph idx="7" type="subTitle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64"/>
          <p:cNvSpPr txBox="1"/>
          <p:nvPr>
            <p:ph idx="8" type="subTitle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8" name="Google Shape;848;p64"/>
          <p:cNvSpPr txBox="1"/>
          <p:nvPr>
            <p:ph idx="9" type="subTitle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">
  <p:cSld name="CUSTOM_32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5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5" name="Google Shape;855;p65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6" name="Google Shape;856;p65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57" name="Google Shape;857;p65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 1">
  <p:cSld name="CUSTOM_32_1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6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4" name="Google Shape;864;p66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5" name="Google Shape;865;p66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66" name="Google Shape;866;p66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">
  <p:cSld name="CUSTOM_36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2">
  <p:cSld name="CUSTOM_36_1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3">
  <p:cSld name="CUSTOM_36_2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4">
  <p:cSld name="CUSTOM_36_3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">
  <p:cSld name="CUSTOM_36_4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">
  <p:cSld name="CUSTOM_36_4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1">
  <p:cSld name="CUSTOM_36_4_1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2">
  <p:cSld name="CUSTOM_36_4_1_2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3">
  <p:cSld name="CUSTOM_36_4_1_3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4">
  <p:cSld name="CUSTOM_36_4_1_4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">
  <p:cSld name="CUSTOM_35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 1">
  <p:cSld name="CUSTOM_35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28575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78"/>
          <p:cNvSpPr txBox="1"/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6">
  <p:cSld name="CUSTOM_1_6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7">
  <p:cSld name="CUSTOM_1_7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80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79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33.xml"/><Relationship Id="rId78" Type="http://schemas.openxmlformats.org/officeDocument/2006/relationships/slideLayout" Target="../slideLayouts/slideLayout77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  <p:sldLayoutId id="2147483723" r:id="rId77"/>
    <p:sldLayoutId id="2147483724" r:id="rId78"/>
    <p:sldLayoutId id="2147483725" r:id="rId7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398304" y="2553700"/>
            <a:ext cx="3745700" cy="25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80"/>
          <p:cNvSpPr txBox="1"/>
          <p:nvPr/>
        </p:nvSpPr>
        <p:spPr>
          <a:xfrm>
            <a:off x="1588050" y="2056800"/>
            <a:ext cx="596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Reemplazo de Datos</a:t>
            </a:r>
            <a:endParaRPr b="1" sz="4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 Pandas</a:t>
            </a:r>
            <a:endParaRPr b="1" sz="4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0"/>
          <p:cNvSpPr txBox="1"/>
          <p:nvPr/>
        </p:nvSpPr>
        <p:spPr>
          <a:xfrm>
            <a:off x="1483975" y="413475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rPr>
              <a:t>Tutorial</a:t>
            </a:r>
            <a:endParaRPr b="1">
              <a:solidFill>
                <a:srgbClr val="729E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oogle Shape;102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398304" y="2553700"/>
            <a:ext cx="3745700" cy="25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89"/>
          <p:cNvSpPr txBox="1"/>
          <p:nvPr/>
        </p:nvSpPr>
        <p:spPr>
          <a:xfrm>
            <a:off x="1588050" y="2056800"/>
            <a:ext cx="596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Expresiones Regulares</a:t>
            </a:r>
            <a:endParaRPr b="1" sz="4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89"/>
          <p:cNvSpPr txBox="1"/>
          <p:nvPr/>
        </p:nvSpPr>
        <p:spPr>
          <a:xfrm>
            <a:off x="1483975" y="413475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rPr>
              <a:t>Tutorial</a:t>
            </a:r>
            <a:endParaRPr b="1">
              <a:solidFill>
                <a:srgbClr val="729E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90"/>
          <p:cNvSpPr txBox="1"/>
          <p:nvPr/>
        </p:nvSpPr>
        <p:spPr>
          <a:xfrm>
            <a:off x="913000" y="1304525"/>
            <a:ext cx="78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Expresiones </a:t>
            </a:r>
            <a:r>
              <a:rPr b="1" lang="es-419"/>
              <a:t>numéricas: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\d:</a:t>
            </a:r>
            <a:r>
              <a:rPr lang="es-419"/>
              <a:t>   representa cualquier dígito individual (0-9).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\d+:</a:t>
            </a:r>
            <a:r>
              <a:rPr lang="es-419"/>
              <a:t> representa uno o más dígitos consecutivos.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\d*:</a:t>
            </a:r>
            <a:r>
              <a:rPr lang="es-419"/>
              <a:t> representa cero o más </a:t>
            </a:r>
            <a:r>
              <a:rPr lang="es-419"/>
              <a:t>dígitos (es comodín)</a:t>
            </a:r>
            <a:endParaRPr/>
          </a:p>
        </p:txBody>
      </p:sp>
      <p:sp>
        <p:nvSpPr>
          <p:cNvPr id="1037" name="Google Shape;1037;p90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Expresiones regulares</a:t>
            </a:r>
            <a:endParaRPr sz="2220">
              <a:solidFill>
                <a:schemeClr val="lt1"/>
              </a:solidFill>
            </a:endParaRPr>
          </a:p>
        </p:txBody>
      </p:sp>
      <p:pic>
        <p:nvPicPr>
          <p:cNvPr id="1038" name="Google Shape;103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503" y="2351225"/>
            <a:ext cx="5058996" cy="17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91"/>
          <p:cNvSpPr txBox="1"/>
          <p:nvPr/>
        </p:nvSpPr>
        <p:spPr>
          <a:xfrm>
            <a:off x="913000" y="1304525"/>
            <a:ext cx="782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Para </a:t>
            </a:r>
            <a:r>
              <a:rPr b="1" lang="es-419"/>
              <a:t>alfanuméricos</a:t>
            </a:r>
            <a:r>
              <a:rPr b="1" lang="es-419"/>
              <a:t>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>
                <a:solidFill>
                  <a:schemeClr val="dk1"/>
                </a:solidFill>
              </a:rPr>
              <a:t>\w:</a:t>
            </a:r>
            <a:r>
              <a:rPr lang="es-419">
                <a:solidFill>
                  <a:schemeClr val="dk1"/>
                </a:solidFill>
              </a:rPr>
              <a:t>   representa cualquier carácter alfanumérico (letra, dígito y guión bajo).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>
                <a:solidFill>
                  <a:schemeClr val="dk1"/>
                </a:solidFill>
              </a:rPr>
              <a:t>\w+:</a:t>
            </a:r>
            <a:r>
              <a:rPr lang="es-419">
                <a:solidFill>
                  <a:schemeClr val="dk1"/>
                </a:solidFill>
              </a:rPr>
              <a:t> representa una o más secuencias consecutivas de los caracteres alfanuméricos.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>
                <a:solidFill>
                  <a:schemeClr val="dk1"/>
                </a:solidFill>
              </a:rPr>
              <a:t>\w*: </a:t>
            </a:r>
            <a:r>
              <a:rPr lang="es-419">
                <a:solidFill>
                  <a:schemeClr val="dk1"/>
                </a:solidFill>
              </a:rPr>
              <a:t> representa cero o más secuencias consecutivas de los caracteres alfanuméricos.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045" name="Google Shape;1045;p91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Expresiones regulares</a:t>
            </a:r>
            <a:endParaRPr sz="2220">
              <a:solidFill>
                <a:schemeClr val="lt1"/>
              </a:solidFill>
            </a:endParaRPr>
          </a:p>
        </p:txBody>
      </p:sp>
      <p:pic>
        <p:nvPicPr>
          <p:cNvPr id="1046" name="Google Shape;1046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000" y="2357725"/>
            <a:ext cx="4957300" cy="18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Google Shape;105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92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La </a:t>
            </a:r>
            <a:r>
              <a:rPr lang="es-419">
                <a:solidFill>
                  <a:schemeClr val="lt1"/>
                </a:solidFill>
              </a:rPr>
              <a:t>Librería</a:t>
            </a:r>
            <a:r>
              <a:rPr lang="es-419">
                <a:solidFill>
                  <a:schemeClr val="lt1"/>
                </a:solidFill>
              </a:rPr>
              <a:t> re 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3" name="Google Shape;105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613" y="1320738"/>
            <a:ext cx="75342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92"/>
          <p:cNvSpPr txBox="1"/>
          <p:nvPr/>
        </p:nvSpPr>
        <p:spPr>
          <a:xfrm>
            <a:off x="946625" y="3655725"/>
            <a:ext cx="327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\+</a:t>
            </a:r>
            <a:r>
              <a:rPr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signo + literal.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\d+</a:t>
            </a:r>
            <a:r>
              <a:rPr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secuencia de dígitos largo 1 o más.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92"/>
          <p:cNvSpPr txBox="1"/>
          <p:nvPr/>
        </p:nvSpPr>
        <p:spPr>
          <a:xfrm>
            <a:off x="1094550" y="3393700"/>
            <a:ext cx="16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Número de  telefono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92"/>
          <p:cNvSpPr/>
          <p:nvPr/>
        </p:nvSpPr>
        <p:spPr>
          <a:xfrm>
            <a:off x="7268600" y="2101675"/>
            <a:ext cx="1002600" cy="1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92"/>
          <p:cNvSpPr/>
          <p:nvPr/>
        </p:nvSpPr>
        <p:spPr>
          <a:xfrm>
            <a:off x="2422425" y="2644725"/>
            <a:ext cx="380700" cy="1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Google Shape;10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93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La Librería re II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64" name="Google Shape;106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100" y="1241088"/>
            <a:ext cx="73914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93"/>
          <p:cNvSpPr txBox="1"/>
          <p:nvPr/>
        </p:nvSpPr>
        <p:spPr>
          <a:xfrm>
            <a:off x="986100" y="3558825"/>
            <a:ext cx="327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1"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\@</a:t>
            </a:r>
            <a:r>
              <a:rPr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arroba literal.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1"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\w+</a:t>
            </a:r>
            <a:r>
              <a:rPr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alfanumerico largo 1 o más.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93"/>
          <p:cNvSpPr txBox="1"/>
          <p:nvPr/>
        </p:nvSpPr>
        <p:spPr>
          <a:xfrm>
            <a:off x="1214125" y="3286725"/>
            <a:ext cx="162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Usuarios o emails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93"/>
          <p:cNvSpPr/>
          <p:nvPr/>
        </p:nvSpPr>
        <p:spPr>
          <a:xfrm>
            <a:off x="4208500" y="2033350"/>
            <a:ext cx="1050900" cy="1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93"/>
          <p:cNvSpPr/>
          <p:nvPr/>
        </p:nvSpPr>
        <p:spPr>
          <a:xfrm>
            <a:off x="5137175" y="1850950"/>
            <a:ext cx="447600" cy="1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93"/>
          <p:cNvSpPr/>
          <p:nvPr/>
        </p:nvSpPr>
        <p:spPr>
          <a:xfrm>
            <a:off x="2448325" y="2571750"/>
            <a:ext cx="390000" cy="1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94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La Librería re II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76" name="Google Shape;1076;p94"/>
          <p:cNvGrpSpPr/>
          <p:nvPr/>
        </p:nvGrpSpPr>
        <p:grpSpPr>
          <a:xfrm>
            <a:off x="895350" y="1241100"/>
            <a:ext cx="7353300" cy="1962150"/>
            <a:chOff x="895350" y="1590675"/>
            <a:chExt cx="7353300" cy="1962150"/>
          </a:xfrm>
        </p:grpSpPr>
        <p:pic>
          <p:nvPicPr>
            <p:cNvPr id="1077" name="Google Shape;1077;p9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5350" y="1590675"/>
              <a:ext cx="7353300" cy="1962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8" name="Google Shape;1078;p94"/>
            <p:cNvSpPr/>
            <p:nvPr/>
          </p:nvSpPr>
          <p:spPr>
            <a:xfrm>
              <a:off x="2341425" y="2940325"/>
              <a:ext cx="617400" cy="18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94"/>
            <p:cNvSpPr/>
            <p:nvPr/>
          </p:nvSpPr>
          <p:spPr>
            <a:xfrm>
              <a:off x="3020400" y="2940325"/>
              <a:ext cx="390000" cy="18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0" name="Google Shape;1080;p94"/>
          <p:cNvSpPr txBox="1"/>
          <p:nvPr/>
        </p:nvSpPr>
        <p:spPr>
          <a:xfrm>
            <a:off x="831650" y="3558825"/>
            <a:ext cx="327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\w*</a:t>
            </a:r>
            <a:r>
              <a:rPr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alfanumérico opcional (comodín).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1"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\@</a:t>
            </a:r>
            <a:r>
              <a:rPr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arroba literal.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1"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\w+</a:t>
            </a:r>
            <a:r>
              <a:rPr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alfanumerico largo 1 o más.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1" name="Google Shape;1081;p94"/>
          <p:cNvCxnSpPr>
            <a:stCxn id="1078" idx="1"/>
            <a:endCxn id="1082" idx="0"/>
          </p:cNvCxnSpPr>
          <p:nvPr/>
        </p:nvCxnSpPr>
        <p:spPr>
          <a:xfrm flipH="1">
            <a:off x="1574625" y="2683150"/>
            <a:ext cx="766800" cy="6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94"/>
          <p:cNvCxnSpPr>
            <a:stCxn id="1079" idx="2"/>
            <a:endCxn id="1084" idx="0"/>
          </p:cNvCxnSpPr>
          <p:nvPr/>
        </p:nvCxnSpPr>
        <p:spPr>
          <a:xfrm>
            <a:off x="3215400" y="2775550"/>
            <a:ext cx="1311000" cy="58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5" name="Google Shape;1085;p94"/>
          <p:cNvSpPr txBox="1"/>
          <p:nvPr/>
        </p:nvSpPr>
        <p:spPr>
          <a:xfrm>
            <a:off x="3970875" y="3620475"/>
            <a:ext cx="327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\+</a:t>
            </a:r>
            <a:r>
              <a:rPr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signo + literal.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\d+</a:t>
            </a:r>
            <a:r>
              <a:rPr lang="es-419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secuencia de dígitos largo 1 o más.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94"/>
          <p:cNvSpPr txBox="1"/>
          <p:nvPr/>
        </p:nvSpPr>
        <p:spPr>
          <a:xfrm>
            <a:off x="957625" y="3296950"/>
            <a:ext cx="12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email </a:t>
            </a:r>
            <a:r>
              <a:rPr lang="es-419">
                <a:solidFill>
                  <a:srgbClr val="040C28"/>
                </a:solidFill>
              </a:rPr>
              <a:t>|</a:t>
            </a: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 usuario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94"/>
          <p:cNvSpPr txBox="1"/>
          <p:nvPr/>
        </p:nvSpPr>
        <p:spPr>
          <a:xfrm>
            <a:off x="4118800" y="3358450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telefono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95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Caso de negocio</a:t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1092" name="Google Shape;1092;p95"/>
          <p:cNvSpPr txBox="1"/>
          <p:nvPr/>
        </p:nvSpPr>
        <p:spPr>
          <a:xfrm>
            <a:off x="1954000" y="1304125"/>
            <a:ext cx="6442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1"/>
                </a:solidFill>
              </a:rPr>
              <a:t>Asunto: Análisis de texto.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Estimado equipo ADL: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Necesitamos obtener información</a:t>
            </a:r>
            <a:r>
              <a:rPr lang="es-419" sz="900"/>
              <a:t> sobre los precios, hashtags y menciones de usuarios dentro del texto en posts de redes sociales </a:t>
            </a:r>
            <a:r>
              <a:rPr lang="es-419" sz="900">
                <a:solidFill>
                  <a:schemeClr val="dk1"/>
                </a:solidFill>
              </a:rPr>
              <a:t> de influencers más de moda</a:t>
            </a:r>
            <a:r>
              <a:rPr lang="es-419" sz="900"/>
              <a:t>, les adjunto una muestra de las publicaciones a las que estamos tratando de hacer seguimiento.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Esperamos que puedan agregar columnas a la base que tengan </a:t>
            </a:r>
            <a:r>
              <a:rPr lang="es-419" sz="900"/>
              <a:t>el precio, los </a:t>
            </a:r>
            <a:r>
              <a:rPr lang="es-419" sz="900"/>
              <a:t>hashtags </a:t>
            </a:r>
            <a:r>
              <a:rPr lang="es-419" sz="900"/>
              <a:t>y</a:t>
            </a:r>
            <a:r>
              <a:rPr lang="es-419" sz="900"/>
              <a:t> las menciones de usuario</a:t>
            </a:r>
            <a:r>
              <a:rPr lang="es-419" sz="900"/>
              <a:t> que encuentren en el texto </a:t>
            </a:r>
            <a:r>
              <a:rPr lang="es-419" sz="900"/>
              <a:t>de las publicaciones.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Además es importante que cuando nos </a:t>
            </a:r>
            <a:r>
              <a:rPr lang="es-419" sz="900"/>
              <a:t>envíen de vuelta</a:t>
            </a:r>
            <a:r>
              <a:rPr lang="es-419" sz="900"/>
              <a:t> la base, el texto original traiga estos datos censurados.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Por favor, háganos saber si necesita información adicional.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Saludos cordiales,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Lulu LaRue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@tiendaonline</a:t>
            </a:r>
            <a:endParaRPr sz="900"/>
          </a:p>
        </p:txBody>
      </p:sp>
      <p:pic>
        <p:nvPicPr>
          <p:cNvPr id="1093" name="Google Shape;109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50" y="1807500"/>
            <a:ext cx="1528500" cy="1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96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Caso de negocio</a:t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1100" name="Google Shape;1100;p96"/>
          <p:cNvSpPr txBox="1"/>
          <p:nvPr/>
        </p:nvSpPr>
        <p:spPr>
          <a:xfrm>
            <a:off x="2109100" y="1142775"/>
            <a:ext cx="6455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Asunto: Requerimientos para el proyecto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Hola [Tu nombre],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Espero que estés teniendo un buen día. Quería compartir contigo los requerimientos para el proyecto que estamos trabajando para nuestro cliente @tiendaonline.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En este proyecto, necesitamos utilizar </a:t>
            </a:r>
            <a:r>
              <a:rPr b="1" lang="es-419" sz="900"/>
              <a:t>expresiones regulares</a:t>
            </a:r>
            <a:r>
              <a:rPr lang="es-419" sz="900"/>
              <a:t> para obtener información específica de un conjunto de textos y </a:t>
            </a:r>
            <a:r>
              <a:rPr b="1" lang="es-419" sz="900"/>
              <a:t>guardar los resultados en columnas adicionales</a:t>
            </a:r>
            <a:r>
              <a:rPr lang="es-419" sz="900"/>
              <a:t> del DataFrame. </a:t>
            </a:r>
            <a:r>
              <a:rPr lang="es-419" sz="900">
                <a:solidFill>
                  <a:schemeClr val="dk1"/>
                </a:solidFill>
              </a:rPr>
              <a:t>P</a:t>
            </a:r>
            <a:r>
              <a:rPr lang="es-419" sz="900">
                <a:solidFill>
                  <a:schemeClr val="dk1"/>
                </a:solidFill>
              </a:rPr>
              <a:t>ara este requerimiento utiliza por favor la librería </a:t>
            </a:r>
            <a:r>
              <a:rPr b="1" lang="es-419" sz="900">
                <a:solidFill>
                  <a:schemeClr val="dk1"/>
                </a:solidFill>
              </a:rPr>
              <a:t>re </a:t>
            </a:r>
            <a:r>
              <a:rPr lang="es-419" sz="900">
                <a:solidFill>
                  <a:schemeClr val="dk1"/>
                </a:solidFill>
              </a:rPr>
              <a:t>de Python y extrae las coincidencias con el método </a:t>
            </a:r>
            <a:r>
              <a:rPr b="1" lang="es-419" sz="900">
                <a:solidFill>
                  <a:schemeClr val="dk1"/>
                </a:solidFill>
              </a:rPr>
              <a:t>.findall().</a:t>
            </a:r>
            <a:r>
              <a:rPr lang="es-419" sz="900"/>
              <a:t>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1"/>
                </a:solidFill>
              </a:rPr>
              <a:t>Además</a:t>
            </a:r>
            <a:r>
              <a:rPr lang="es-419" sz="900">
                <a:solidFill>
                  <a:schemeClr val="dk1"/>
                </a:solidFill>
              </a:rPr>
              <a:t>, </a:t>
            </a:r>
            <a:r>
              <a:rPr b="1" lang="es-419" sz="900">
                <a:solidFill>
                  <a:schemeClr val="dk1"/>
                </a:solidFill>
              </a:rPr>
              <a:t>utilizando las mismas expresiones regulares anteriores</a:t>
            </a:r>
            <a:r>
              <a:rPr lang="es-419" sz="900">
                <a:solidFill>
                  <a:schemeClr val="dk1"/>
                </a:solidFill>
              </a:rPr>
              <a:t> debemos censurar los datos de precio, hashtag y usuarios del texto de la columna original. Para este requerimiento utiliza por favor el método .</a:t>
            </a:r>
            <a:r>
              <a:rPr b="1" lang="es-419" sz="900">
                <a:solidFill>
                  <a:schemeClr val="dk1"/>
                </a:solidFill>
              </a:rPr>
              <a:t>replace()</a:t>
            </a:r>
            <a:r>
              <a:rPr lang="es-419" sz="900">
                <a:solidFill>
                  <a:schemeClr val="dk1"/>
                </a:solidFill>
              </a:rPr>
              <a:t> de Pandas con el parámetro </a:t>
            </a:r>
            <a:r>
              <a:rPr b="1" lang="es-419" sz="900">
                <a:solidFill>
                  <a:schemeClr val="dk1"/>
                </a:solidFill>
              </a:rPr>
              <a:t>regex= True.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Por favor, hazme saber si tienes alguna pregunta o si necesitas más detalles sobre los requerimientos.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Saludos cordiales,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[Tu líder técnico]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01" name="Google Shape;110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75" y="1746926"/>
            <a:ext cx="1649649" cy="16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97"/>
          <p:cNvSpPr txBox="1"/>
          <p:nvPr>
            <p:ph type="title"/>
          </p:nvPr>
        </p:nvSpPr>
        <p:spPr>
          <a:xfrm>
            <a:off x="290100" y="5605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Los Datos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8" name="Google Shape;1108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38" y="1494600"/>
            <a:ext cx="7438499" cy="2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98"/>
          <p:cNvSpPr txBox="1"/>
          <p:nvPr>
            <p:ph type="title"/>
          </p:nvPr>
        </p:nvSpPr>
        <p:spPr>
          <a:xfrm>
            <a:off x="290100" y="5605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Targets</a:t>
            </a:r>
            <a:r>
              <a:rPr lang="es-419">
                <a:solidFill>
                  <a:schemeClr val="lt1"/>
                </a:solidFill>
              </a:rPr>
              <a:t>: strings objetivo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5" name="Google Shape;1115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938" y="1596125"/>
            <a:ext cx="7681900" cy="23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Google Shape;95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81"/>
          <p:cNvSpPr txBox="1"/>
          <p:nvPr/>
        </p:nvSpPr>
        <p:spPr>
          <a:xfrm>
            <a:off x="913000" y="1278750"/>
            <a:ext cx="75282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El reemplazo de datos tiene el objetivo principal de </a:t>
            </a:r>
            <a:r>
              <a:rPr b="1" lang="es-419" sz="1300"/>
              <a:t>preparar los datos para el análisis</a:t>
            </a:r>
            <a:r>
              <a:rPr lang="es-419" sz="1300"/>
              <a:t>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Los métodos que debemos manejar son los siguientes: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Reemplazar todos los </a:t>
            </a:r>
            <a:r>
              <a:rPr b="1" lang="es-419" sz="1200"/>
              <a:t>valores nulos </a:t>
            </a:r>
            <a:r>
              <a:rPr lang="es-419" sz="1200"/>
              <a:t>con un mismo valor: 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419" sz="1200"/>
              <a:t>El método</a:t>
            </a:r>
            <a:r>
              <a:rPr lang="es-419" sz="1200"/>
              <a:t> </a:t>
            </a:r>
            <a:r>
              <a:rPr b="1" lang="es-419" sz="1200"/>
              <a:t>.fillna(valor)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Reemplazar cada </a:t>
            </a:r>
            <a:r>
              <a:rPr b="1" lang="es-419" sz="1200">
                <a:solidFill>
                  <a:schemeClr val="dk1"/>
                </a:solidFill>
              </a:rPr>
              <a:t>valor nulo</a:t>
            </a:r>
            <a:r>
              <a:rPr lang="es-419" sz="1200"/>
              <a:t> según su índice: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-419" sz="1200">
                <a:solidFill>
                  <a:schemeClr val="dk1"/>
                </a:solidFill>
              </a:rPr>
              <a:t>El método </a:t>
            </a:r>
            <a:r>
              <a:rPr b="1" lang="es-419" sz="1200">
                <a:solidFill>
                  <a:schemeClr val="dk1"/>
                </a:solidFill>
              </a:rPr>
              <a:t>.fillna({index1: valor1, index2: valor2})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Reemplazos con .</a:t>
            </a:r>
            <a:r>
              <a:rPr b="1" lang="es-419" sz="1200"/>
              <a:t>replace()</a:t>
            </a:r>
            <a:r>
              <a:rPr lang="es-419" sz="1200"/>
              <a:t>: 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419" sz="1200">
                <a:solidFill>
                  <a:schemeClr val="dk1"/>
                </a:solidFill>
              </a:rPr>
              <a:t>El método </a:t>
            </a:r>
            <a:r>
              <a:rPr b="1" lang="es-419" sz="1200">
                <a:solidFill>
                  <a:schemeClr val="dk1"/>
                </a:solidFill>
              </a:rPr>
              <a:t>.replace(valor_1: valor_2)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419" sz="1200"/>
              <a:t>El método </a:t>
            </a:r>
            <a:r>
              <a:rPr b="1" lang="es-419" sz="1200">
                <a:solidFill>
                  <a:schemeClr val="dk1"/>
                </a:solidFill>
              </a:rPr>
              <a:t>.replace({valor_a1: valor_a2, valor_b1: valor_b2})</a:t>
            </a:r>
            <a:endParaRPr b="1" sz="12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Reemplazos con regex: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-419" sz="1200">
                <a:solidFill>
                  <a:schemeClr val="dk1"/>
                </a:solidFill>
              </a:rPr>
              <a:t>El método </a:t>
            </a:r>
            <a:r>
              <a:rPr b="1" lang="es-419" sz="1200">
                <a:solidFill>
                  <a:schemeClr val="dk1"/>
                </a:solidFill>
              </a:rPr>
              <a:t>.replace({r'regex1': 'valor1', r'regex2': 'valor2'}, regex = True)</a:t>
            </a:r>
            <a:endParaRPr sz="1200"/>
          </a:p>
        </p:txBody>
      </p:sp>
      <p:sp>
        <p:nvSpPr>
          <p:cNvPr id="957" name="Google Shape;957;p81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20">
                <a:solidFill>
                  <a:schemeClr val="lt1"/>
                </a:solidFill>
              </a:rPr>
              <a:t>¿Por qué es importante reemplazar datos?</a:t>
            </a:r>
            <a:endParaRPr sz="1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99"/>
          <p:cNvSpPr txBox="1"/>
          <p:nvPr>
            <p:ph type="title"/>
          </p:nvPr>
        </p:nvSpPr>
        <p:spPr>
          <a:xfrm>
            <a:off x="290100" y="5605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Precios con signo de dolar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2" name="Google Shape;1122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750" y="1459525"/>
            <a:ext cx="7283699" cy="24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Google Shape;112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100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Precios en decimal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9" name="Google Shape;1129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675" y="1465976"/>
            <a:ext cx="7268925" cy="25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101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Hastags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6" name="Google Shape;1136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675" y="1443050"/>
            <a:ext cx="7335975" cy="2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102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Menciones de usuarios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3" name="Google Shape;1143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824" y="1481975"/>
            <a:ext cx="7248525" cy="26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03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Reemplazo de datos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0" name="Google Shape;115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250" y="1249125"/>
            <a:ext cx="6144851" cy="29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104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Extracción</a:t>
            </a:r>
            <a:r>
              <a:rPr lang="es-419">
                <a:solidFill>
                  <a:schemeClr val="lt1"/>
                </a:solidFill>
              </a:rPr>
              <a:t> a nuevas columnas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7" name="Google Shape;115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825" y="1252075"/>
            <a:ext cx="4936699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" name="Google Shape;116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105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Extracción a nuevas columnas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4" name="Google Shape;1164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500" y="1320653"/>
            <a:ext cx="6688550" cy="27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" name="Google Shape;116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106"/>
          <p:cNvSpPr txBox="1"/>
          <p:nvPr>
            <p:ph type="title"/>
          </p:nvPr>
        </p:nvSpPr>
        <p:spPr>
          <a:xfrm>
            <a:off x="372988" y="59247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Extracción a nuevas columnas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1" name="Google Shape;11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500" y="1320653"/>
            <a:ext cx="6688550" cy="27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" name="Google Shape;117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7"/>
          <p:cNvSpPr txBox="1"/>
          <p:nvPr/>
        </p:nvSpPr>
        <p:spPr>
          <a:xfrm>
            <a:off x="1483975" y="413475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rPr>
              <a:t>Tutorial</a:t>
            </a:r>
            <a:endParaRPr b="1">
              <a:solidFill>
                <a:srgbClr val="729E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7"/>
          <p:cNvSpPr txBox="1"/>
          <p:nvPr>
            <p:ph type="title"/>
          </p:nvPr>
        </p:nvSpPr>
        <p:spPr>
          <a:xfrm>
            <a:off x="1982875" y="894525"/>
            <a:ext cx="41697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920">
                <a:solidFill>
                  <a:schemeClr val="lt1"/>
                </a:solidFill>
              </a:rPr>
              <a:t>¡Esperamos sea de utilidad!</a:t>
            </a:r>
            <a:endParaRPr sz="1920">
              <a:solidFill>
                <a:schemeClr val="lt1"/>
              </a:solidFill>
            </a:endParaRPr>
          </a:p>
        </p:txBody>
      </p:sp>
      <p:pic>
        <p:nvPicPr>
          <p:cNvPr id="1179" name="Google Shape;1179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675" y="2330725"/>
            <a:ext cx="4006376" cy="29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107"/>
          <p:cNvSpPr txBox="1"/>
          <p:nvPr/>
        </p:nvSpPr>
        <p:spPr>
          <a:xfrm>
            <a:off x="1437300" y="2045600"/>
            <a:ext cx="596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Reemplazo de Datos</a:t>
            </a:r>
            <a:endParaRPr b="1" sz="4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 Pandas</a:t>
            </a:r>
            <a:endParaRPr b="1" sz="4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82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Datos Iniciales</a:t>
            </a:r>
            <a:endParaRPr sz="2220">
              <a:solidFill>
                <a:schemeClr val="lt1"/>
              </a:solidFill>
            </a:endParaRPr>
          </a:p>
        </p:txBody>
      </p:sp>
      <p:pic>
        <p:nvPicPr>
          <p:cNvPr id="964" name="Google Shape;96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699" y="1383175"/>
            <a:ext cx="3524376" cy="26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83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Valores Nulos: </a:t>
            </a:r>
            <a:r>
              <a:rPr lang="es-419" sz="2220">
                <a:solidFill>
                  <a:schemeClr val="lt1"/>
                </a:solidFill>
              </a:rPr>
              <a:t>Opción</a:t>
            </a:r>
            <a:r>
              <a:rPr lang="es-419" sz="2220">
                <a:solidFill>
                  <a:schemeClr val="lt1"/>
                </a:solidFill>
              </a:rPr>
              <a:t> 1</a:t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971" name="Google Shape;971;p83"/>
          <p:cNvSpPr txBox="1"/>
          <p:nvPr/>
        </p:nvSpPr>
        <p:spPr>
          <a:xfrm>
            <a:off x="551075" y="1347125"/>
            <a:ext cx="481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Reemplazar todos los </a:t>
            </a:r>
            <a:r>
              <a:rPr b="1" lang="es-419" sz="1200">
                <a:solidFill>
                  <a:schemeClr val="dk1"/>
                </a:solidFill>
              </a:rPr>
              <a:t>valores nulos </a:t>
            </a:r>
            <a:r>
              <a:rPr lang="es-419" sz="1200">
                <a:solidFill>
                  <a:schemeClr val="dk1"/>
                </a:solidFill>
              </a:rPr>
              <a:t>con un mismo valor: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-419" sz="1200">
                <a:solidFill>
                  <a:schemeClr val="dk1"/>
                </a:solidFill>
              </a:rPr>
              <a:t>El método </a:t>
            </a:r>
            <a:r>
              <a:rPr b="1" lang="es-419" sz="1200">
                <a:solidFill>
                  <a:schemeClr val="dk1"/>
                </a:solidFill>
              </a:rPr>
              <a:t>.fillna(valor)</a:t>
            </a:r>
            <a:endParaRPr/>
          </a:p>
        </p:txBody>
      </p:sp>
      <p:pic>
        <p:nvPicPr>
          <p:cNvPr id="972" name="Google Shape;97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75" y="1964100"/>
            <a:ext cx="2803775" cy="214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83"/>
          <p:cNvPicPr preferRelativeResize="0"/>
          <p:nvPr/>
        </p:nvPicPr>
        <p:blipFill rotWithShape="1">
          <a:blip r:embed="rId5">
            <a:alphaModFix/>
          </a:blip>
          <a:srcRect b="0" l="1078" r="0" t="4150"/>
          <a:stretch/>
        </p:blipFill>
        <p:spPr>
          <a:xfrm>
            <a:off x="4482200" y="1964100"/>
            <a:ext cx="4069325" cy="21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83"/>
          <p:cNvSpPr/>
          <p:nvPr/>
        </p:nvSpPr>
        <p:spPr>
          <a:xfrm>
            <a:off x="3849425" y="2784225"/>
            <a:ext cx="551100" cy="5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Google Shape;97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84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Valores Nulos: Opción 2</a:t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981" name="Google Shape;981;p84"/>
          <p:cNvSpPr txBox="1"/>
          <p:nvPr/>
        </p:nvSpPr>
        <p:spPr>
          <a:xfrm>
            <a:off x="551075" y="1347125"/>
            <a:ext cx="481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Reemplazar cada </a:t>
            </a:r>
            <a:r>
              <a:rPr b="1" lang="es-419" sz="1200">
                <a:solidFill>
                  <a:schemeClr val="dk1"/>
                </a:solidFill>
              </a:rPr>
              <a:t>valor nulo</a:t>
            </a:r>
            <a:r>
              <a:rPr lang="es-419" sz="1200">
                <a:solidFill>
                  <a:schemeClr val="dk1"/>
                </a:solidFill>
              </a:rPr>
              <a:t> según su índice: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-419" sz="1200">
                <a:solidFill>
                  <a:schemeClr val="dk1"/>
                </a:solidFill>
              </a:rPr>
              <a:t>El método </a:t>
            </a:r>
            <a:r>
              <a:rPr b="1" lang="es-419" sz="1200">
                <a:solidFill>
                  <a:schemeClr val="dk1"/>
                </a:solidFill>
              </a:rPr>
              <a:t>.fillna({index1: valor1, index2: valor2})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82" name="Google Shape;98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75" y="1964100"/>
            <a:ext cx="2803775" cy="2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4"/>
          <p:cNvSpPr/>
          <p:nvPr/>
        </p:nvSpPr>
        <p:spPr>
          <a:xfrm>
            <a:off x="3849425" y="2784225"/>
            <a:ext cx="551100" cy="5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4" name="Google Shape;984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363" y="1964100"/>
            <a:ext cx="3856713" cy="21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98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85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Datos Limpios</a:t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991" name="Google Shape;991;p85"/>
          <p:cNvSpPr/>
          <p:nvPr/>
        </p:nvSpPr>
        <p:spPr>
          <a:xfrm>
            <a:off x="3849425" y="2784225"/>
            <a:ext cx="551100" cy="5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2" name="Google Shape;99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899" y="1310725"/>
            <a:ext cx="3496375" cy="282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86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Reemplazo de datos</a:t>
            </a:r>
            <a:r>
              <a:rPr lang="es-419" sz="2220">
                <a:solidFill>
                  <a:schemeClr val="lt1"/>
                </a:solidFill>
              </a:rPr>
              <a:t>: Opción 1</a:t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999" name="Google Shape;999;p86"/>
          <p:cNvSpPr txBox="1"/>
          <p:nvPr/>
        </p:nvSpPr>
        <p:spPr>
          <a:xfrm>
            <a:off x="551075" y="1347125"/>
            <a:ext cx="481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Reemplazos con .</a:t>
            </a:r>
            <a:r>
              <a:rPr b="1" lang="es-419" sz="1200">
                <a:solidFill>
                  <a:schemeClr val="dk1"/>
                </a:solidFill>
              </a:rPr>
              <a:t>replace()</a:t>
            </a:r>
            <a:r>
              <a:rPr lang="es-419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-419" sz="1200">
                <a:solidFill>
                  <a:schemeClr val="dk1"/>
                </a:solidFill>
              </a:rPr>
              <a:t>El método </a:t>
            </a:r>
            <a:r>
              <a:rPr b="1" lang="es-419" sz="1200">
                <a:solidFill>
                  <a:schemeClr val="dk1"/>
                </a:solidFill>
              </a:rPr>
              <a:t>.replace(valor_1: valor_2)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0" name="Google Shape;1000;p86"/>
          <p:cNvSpPr/>
          <p:nvPr/>
        </p:nvSpPr>
        <p:spPr>
          <a:xfrm>
            <a:off x="4296450" y="2784238"/>
            <a:ext cx="551100" cy="5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1" name="Google Shape;100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75" y="1903162"/>
            <a:ext cx="2804392" cy="22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450" y="1898488"/>
            <a:ext cx="2804401" cy="226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87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Reemplazo de datos: Opción 2</a:t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1009" name="Google Shape;1009;p87"/>
          <p:cNvSpPr txBox="1"/>
          <p:nvPr/>
        </p:nvSpPr>
        <p:spPr>
          <a:xfrm>
            <a:off x="520450" y="1260388"/>
            <a:ext cx="551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Reemplazos con .</a:t>
            </a:r>
            <a:r>
              <a:rPr b="1" lang="es-419" sz="1200">
                <a:solidFill>
                  <a:schemeClr val="dk1"/>
                </a:solidFill>
              </a:rPr>
              <a:t>replace()</a:t>
            </a:r>
            <a:r>
              <a:rPr lang="es-419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-419" sz="1200">
                <a:solidFill>
                  <a:schemeClr val="dk1"/>
                </a:solidFill>
              </a:rPr>
              <a:t>El método </a:t>
            </a:r>
            <a:r>
              <a:rPr b="1" lang="es-419" sz="1200">
                <a:solidFill>
                  <a:schemeClr val="dk1"/>
                </a:solidFill>
              </a:rPr>
              <a:t>.replace({valor_a1: valor_a2, valor_b1: valor_b2})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0" name="Google Shape;1010;p87"/>
          <p:cNvSpPr/>
          <p:nvPr/>
        </p:nvSpPr>
        <p:spPr>
          <a:xfrm>
            <a:off x="4526625" y="2642013"/>
            <a:ext cx="735000" cy="6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1" name="Google Shape;1011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725" y="1814499"/>
            <a:ext cx="2950123" cy="238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3175" y="1768048"/>
            <a:ext cx="2950125" cy="2386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88"/>
          <p:cNvSpPr txBox="1"/>
          <p:nvPr>
            <p:ph type="title"/>
          </p:nvPr>
        </p:nvSpPr>
        <p:spPr>
          <a:xfrm>
            <a:off x="912988" y="641775"/>
            <a:ext cx="74838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>
                <a:solidFill>
                  <a:schemeClr val="lt1"/>
                </a:solidFill>
              </a:rPr>
              <a:t>Reemplazo de datos: Opción 2</a:t>
            </a:r>
            <a:endParaRPr sz="2220">
              <a:solidFill>
                <a:schemeClr val="lt1"/>
              </a:solidFill>
            </a:endParaRPr>
          </a:p>
        </p:txBody>
      </p:sp>
      <p:sp>
        <p:nvSpPr>
          <p:cNvPr id="1019" name="Google Shape;1019;p88"/>
          <p:cNvSpPr txBox="1"/>
          <p:nvPr/>
        </p:nvSpPr>
        <p:spPr>
          <a:xfrm>
            <a:off x="520450" y="1260388"/>
            <a:ext cx="551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Reemplazos con .</a:t>
            </a:r>
            <a:r>
              <a:rPr b="1" lang="es-419" sz="1200">
                <a:solidFill>
                  <a:schemeClr val="dk1"/>
                </a:solidFill>
              </a:rPr>
              <a:t>replace()</a:t>
            </a:r>
            <a:r>
              <a:rPr lang="es-419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-419" sz="1200">
                <a:solidFill>
                  <a:schemeClr val="dk1"/>
                </a:solidFill>
              </a:rPr>
              <a:t>El método </a:t>
            </a:r>
            <a:r>
              <a:rPr b="1" lang="es-419" sz="1200">
                <a:solidFill>
                  <a:schemeClr val="dk1"/>
                </a:solidFill>
              </a:rPr>
              <a:t>.replace({valor_a1: valor_a2, valor_b1: valor_b2})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0" name="Google Shape;1020;p88"/>
          <p:cNvSpPr/>
          <p:nvPr/>
        </p:nvSpPr>
        <p:spPr>
          <a:xfrm>
            <a:off x="4526625" y="2642013"/>
            <a:ext cx="735000" cy="6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1" name="Google Shape;102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725" y="1814499"/>
            <a:ext cx="2950123" cy="238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3175" y="1768048"/>
            <a:ext cx="2950125" cy="2386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